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381" r:id="rId5"/>
    <p:sldId id="367" r:id="rId6"/>
    <p:sldId id="353" r:id="rId7"/>
    <p:sldId id="382" r:id="rId8"/>
    <p:sldId id="354" r:id="rId9"/>
    <p:sldId id="376" r:id="rId10"/>
    <p:sldId id="380" r:id="rId11"/>
    <p:sldId id="355" r:id="rId12"/>
    <p:sldId id="361" r:id="rId13"/>
    <p:sldId id="373" r:id="rId14"/>
    <p:sldId id="374" r:id="rId15"/>
    <p:sldId id="378" r:id="rId16"/>
    <p:sldId id="379" r:id="rId17"/>
    <p:sldId id="360" r:id="rId18"/>
    <p:sldId id="375" r:id="rId19"/>
    <p:sldId id="357" r:id="rId20"/>
    <p:sldId id="369" r:id="rId21"/>
    <p:sldId id="365" r:id="rId22"/>
    <p:sldId id="383" r:id="rId23"/>
    <p:sldId id="384" r:id="rId24"/>
    <p:sldId id="389" r:id="rId25"/>
    <p:sldId id="386" r:id="rId26"/>
    <p:sldId id="370" r:id="rId27"/>
    <p:sldId id="388" r:id="rId28"/>
    <p:sldId id="358" r:id="rId29"/>
    <p:sldId id="368" r:id="rId30"/>
    <p:sldId id="392" r:id="rId31"/>
    <p:sldId id="363" r:id="rId32"/>
    <p:sldId id="391" r:id="rId33"/>
    <p:sldId id="371" r:id="rId34"/>
  </p:sldIdLst>
  <p:sldSz cx="9144000" cy="6858000" type="screen4x3"/>
  <p:notesSz cx="7010400" cy="9296400"/>
  <p:custDataLst>
    <p:tags r:id="rId37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ヒラギノ角ゴ Pro W3" pitchFamily="127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ヒラギノ角ゴ Pro W3" pitchFamily="127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ヒラギノ角ゴ Pro W3" pitchFamily="127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ヒラギノ角ゴ Pro W3" pitchFamily="127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ヒラギノ角ゴ Pro W3" pitchFamily="127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ヒラギノ角ゴ Pro W3" pitchFamily="127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ヒラギノ角ゴ Pro W3" pitchFamily="127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ヒラギノ角ゴ Pro W3" pitchFamily="127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ヒラギノ角ゴ Pro W3" pitchFamily="127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iver, Danya" initials="DO" lastIdx="4" clrIdx="0">
    <p:extLst>
      <p:ext uri="{19B8F6BF-5375-455C-9EA6-DF929625EA0E}">
        <p15:presenceInfo xmlns:p15="http://schemas.microsoft.com/office/powerpoint/2012/main" userId="Oliver, Dany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6D90"/>
    <a:srgbClr val="EEEEEE"/>
    <a:srgbClr val="69737B"/>
    <a:srgbClr val="6D7E91"/>
    <a:srgbClr val="393939"/>
    <a:srgbClr val="4E6C8B"/>
    <a:srgbClr val="5FDFD3"/>
    <a:srgbClr val="FECB4C"/>
    <a:srgbClr val="FEFEB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5" autoAdjust="0"/>
    <p:restoredTop sz="35872" autoAdjust="0"/>
  </p:normalViewPr>
  <p:slideViewPr>
    <p:cSldViewPr snapToGrid="0" snapToObjects="1">
      <p:cViewPr varScale="1">
        <p:scale>
          <a:sx n="40" d="100"/>
          <a:sy n="40" d="100"/>
        </p:scale>
        <p:origin x="354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3" d="100"/>
          <a:sy n="73" d="100"/>
        </p:scale>
        <p:origin x="-4140" y="-102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04D6973-754B-47CD-95F4-E4177A42261F}" type="datetimeFigureOut">
              <a:rPr lang="en-US" altLang="en-US"/>
              <a:pPr/>
              <a:t>1/7/2020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E8D216E-3286-4007-A09A-41655211AEC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591046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2979507-E6EB-4E09-9330-8A6222761008}" type="datetimeFigureOut">
              <a:rPr lang="en-US" altLang="en-US"/>
              <a:pPr/>
              <a:t>1/7/2020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8B6414A-BA14-4DDA-AFF4-139240F3582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528398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126" charset="-128"/>
        <a:cs typeface="ヒラギノ角ゴ Pro W3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12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12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12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12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56717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39862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CA" sz="1200" kern="1200" baseline="0" dirty="0">
              <a:solidFill>
                <a:schemeClr val="tx1"/>
              </a:solidFill>
              <a:effectLst/>
              <a:latin typeface="+mn-lt"/>
              <a:ea typeface="ヒラギノ角ゴ Pro W3" pitchFamily="126" charset="-128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93357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262670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ヒラギノ角ゴ Pro W3" pitchFamily="126" charset="-128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62737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CA" sz="1050" kern="1200" dirty="0">
              <a:solidFill>
                <a:schemeClr val="tx1"/>
              </a:solidFill>
              <a:effectLst/>
              <a:latin typeface="+mn-lt"/>
              <a:ea typeface="ヒラギノ角ゴ Pro W3" pitchFamily="126" charset="-128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49095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39502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335762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0"/>
            <a:endParaRPr lang="en-CA" sz="1200" kern="1200" dirty="0">
              <a:solidFill>
                <a:schemeClr val="tx1"/>
              </a:solidFill>
              <a:effectLst/>
              <a:latin typeface="+mn-lt"/>
              <a:ea typeface="ヒラギノ角ゴ Pro W3" pitchFamily="126" charset="-128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316699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080845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ヒラギノ角ゴ Pro W3" pitchFamily="126" charset="-128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54952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134154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525428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ヒラギノ角ゴ Pro W3" pitchFamily="126" charset="-128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42172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326261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ヒラギノ角ゴ Pro W3" pitchFamily="126" charset="-128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785336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ヒラギノ角ゴ Pro W3" pitchFamily="126" charset="-128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566843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313211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CA" sz="1200" kern="1200" dirty="0">
              <a:solidFill>
                <a:schemeClr val="tx1"/>
              </a:solidFill>
              <a:effectLst/>
              <a:latin typeface="+mn-lt"/>
              <a:ea typeface="ヒラギノ角ゴ Pro W3" pitchFamily="126" charset="-128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26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586513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Tx/>
            </a:pPr>
            <a:endParaRPr lang="en-CA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27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5526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ヒラギノ角ゴ Pro W3" pitchFamily="126" charset="-128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28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597341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ヒラギノ角ゴ Pro W3" pitchFamily="126" charset="-128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29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45390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ヒラギノ角ゴ Pro W3" pitchFamily="126" charset="-128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972612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30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80679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ヒラギノ角ゴ Pro W3" pitchFamily="126" charset="-128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04206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49294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CA" sz="1200" kern="1200" dirty="0">
              <a:solidFill>
                <a:schemeClr val="tx1"/>
              </a:solidFill>
              <a:effectLst/>
              <a:latin typeface="+mn-lt"/>
              <a:ea typeface="ヒラギノ角ゴ Pro W3" pitchFamily="126" charset="-128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10856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22948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CA" sz="1200" kern="1200" dirty="0">
              <a:solidFill>
                <a:schemeClr val="tx1"/>
              </a:solidFill>
              <a:effectLst/>
              <a:latin typeface="+mn-lt"/>
              <a:ea typeface="ヒラギノ角ゴ Pro W3" pitchFamily="126" charset="-128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84169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CA" sz="1200" kern="1200" dirty="0">
              <a:solidFill>
                <a:schemeClr val="tx1"/>
              </a:solidFill>
              <a:effectLst/>
              <a:latin typeface="+mn-lt"/>
              <a:ea typeface="ヒラギノ角ゴ Pro W3" pitchFamily="126" charset="-128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6414A-BA14-4DDA-AFF4-139240F35821}" type="slidenum">
              <a:rPr lang="en-US" altLang="en-US" smtClean="0"/>
              <a:pPr/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87083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4694296" y="753534"/>
            <a:ext cx="3992504" cy="5436540"/>
          </a:xfrm>
        </p:spPr>
        <p:txBody>
          <a:bodyPr/>
          <a:lstStyle>
            <a:lvl1pPr marL="0" indent="0">
              <a:buNone/>
              <a:defRPr>
                <a:latin typeface="Century Gothic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969" y="753535"/>
            <a:ext cx="3792400" cy="2376252"/>
          </a:xfrm>
        </p:spPr>
        <p:txBody>
          <a:bodyPr>
            <a:normAutofit/>
          </a:bodyPr>
          <a:lstStyle>
            <a:lvl1pPr algn="l">
              <a:defRPr sz="4000" b="0" i="0">
                <a:solidFill>
                  <a:srgbClr val="0082C9"/>
                </a:solidFill>
                <a:latin typeface="Century Gothic" pitchFamily="34" charset="0"/>
                <a:cs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968" y="3336749"/>
            <a:ext cx="3792401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baseline="0">
                <a:solidFill>
                  <a:srgbClr val="595959"/>
                </a:solidFill>
                <a:latin typeface="Century Gothic" pitchFamily="34" charset="0"/>
                <a:cs typeface="Century Gothic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/>
              <a:t>Click to edit Master subtitle style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C1C3F4-7627-499B-A387-D46B6B71D0BD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4" name="Picture 7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9363" y="3231387"/>
            <a:ext cx="3827556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 userDrawn="1"/>
        </p:nvCxnSpPr>
        <p:spPr>
          <a:xfrm>
            <a:off x="436449" y="6276975"/>
            <a:ext cx="8250351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7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449" y="544182"/>
            <a:ext cx="8254800" cy="4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\\prod.prv\shared\NCR\CMO\CMB_NEW\0400-Comms Svcs\480 - Publishing and Production\!Flag Signatures\Canada Wordmark\Colour\Canada_Colour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249" y="6356350"/>
            <a:ext cx="1116000" cy="27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0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600" y="248400"/>
            <a:ext cx="2154461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58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maple_leaf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407" y="2697163"/>
            <a:ext cx="3211512" cy="416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487363" y="6276975"/>
            <a:ext cx="8199437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82C9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325CEB-1D58-4033-B3AA-47E6E8AA165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6423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maple_leaf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407" y="2697163"/>
            <a:ext cx="3211512" cy="416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 userDrawn="1"/>
        </p:nvCxnSpPr>
        <p:spPr>
          <a:xfrm>
            <a:off x="487363" y="6276975"/>
            <a:ext cx="8199437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16CE915-54DE-42DF-81C9-6A96210B07F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83599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aple_leaf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407" y="2697163"/>
            <a:ext cx="3211512" cy="416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>
            <a:off x="487363" y="6276975"/>
            <a:ext cx="8199437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0">
                <a:solidFill>
                  <a:srgbClr val="0082C9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buClr>
                <a:srgbClr val="0082C9"/>
              </a:buClr>
              <a:defRPr sz="2600"/>
            </a:lvl1pPr>
            <a:lvl2pPr>
              <a:buClr>
                <a:srgbClr val="0082C9"/>
              </a:buClr>
              <a:defRPr sz="2400"/>
            </a:lvl2pPr>
            <a:lvl3pPr>
              <a:buClr>
                <a:srgbClr val="0082C9"/>
              </a:buClr>
              <a:defRPr sz="2200"/>
            </a:lvl3pPr>
            <a:lvl4pPr>
              <a:buClr>
                <a:srgbClr val="0082C9"/>
              </a:buClr>
              <a:defRPr sz="2000"/>
            </a:lvl4pPr>
            <a:lvl5pPr>
              <a:buClr>
                <a:srgbClr val="0082C9"/>
              </a:buCl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7B34F6D-27DC-4F94-8982-5FFA21468BA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62684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487363" y="6276975"/>
            <a:ext cx="8199437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0">
                <a:solidFill>
                  <a:srgbClr val="595959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rgbClr val="595959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595959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98A5B3A-4079-4B46-A0FF-A550B3FE268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29405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487363" y="6276975"/>
            <a:ext cx="8199437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82C9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rgbClr val="0082C9"/>
              </a:buClr>
              <a:defRPr/>
            </a:lvl1pPr>
            <a:lvl2pPr>
              <a:buClr>
                <a:srgbClr val="0082C9"/>
              </a:buClr>
              <a:defRPr/>
            </a:lvl2pPr>
            <a:lvl3pPr>
              <a:buClr>
                <a:srgbClr val="0082C9"/>
              </a:buClr>
              <a:defRPr/>
            </a:lvl3pPr>
            <a:lvl4pPr>
              <a:buClr>
                <a:srgbClr val="0082C9"/>
              </a:buClr>
              <a:defRPr/>
            </a:lvl4pPr>
            <a:lvl5pPr>
              <a:buClr>
                <a:srgbClr val="0082C9"/>
              </a:buClr>
              <a:defRPr/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9DFE12-9688-42E0-BA90-99DAB2AC952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51996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82C9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31215-D414-49A1-B0BE-FA6A849F09BB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487363" y="6276975"/>
            <a:ext cx="8199437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431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maple_leaf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407" y="2697163"/>
            <a:ext cx="3211512" cy="416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487363" y="6276975"/>
            <a:ext cx="8199437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82C9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buClr>
                <a:srgbClr val="0082C9"/>
              </a:buClr>
              <a:defRPr sz="2400"/>
            </a:lvl1pPr>
            <a:lvl2pPr>
              <a:buClr>
                <a:srgbClr val="0082C9"/>
              </a:buClr>
              <a:defRPr sz="2000"/>
            </a:lvl2pPr>
            <a:lvl3pPr>
              <a:buClr>
                <a:srgbClr val="0082C9"/>
              </a:buClr>
              <a:defRPr sz="1800"/>
            </a:lvl3pPr>
            <a:lvl4pPr>
              <a:buClr>
                <a:srgbClr val="0082C9"/>
              </a:buClr>
              <a:defRPr sz="1600"/>
            </a:lvl4pPr>
            <a:lvl5pPr>
              <a:buClr>
                <a:srgbClr val="0082C9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buClr>
                <a:srgbClr val="0082C9"/>
              </a:buClr>
              <a:defRPr sz="2400"/>
            </a:lvl1pPr>
            <a:lvl2pPr>
              <a:buClr>
                <a:srgbClr val="0082C9"/>
              </a:buClr>
              <a:defRPr sz="2000"/>
            </a:lvl2pPr>
            <a:lvl3pPr>
              <a:buClr>
                <a:srgbClr val="0082C9"/>
              </a:buClr>
              <a:defRPr sz="1800"/>
            </a:lvl3pPr>
            <a:lvl4pPr>
              <a:buClr>
                <a:srgbClr val="0082C9"/>
              </a:buClr>
              <a:defRPr sz="1600"/>
            </a:lvl4pPr>
            <a:lvl5pPr>
              <a:buClr>
                <a:srgbClr val="0082C9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98FBFBE-36BC-482D-A777-8BE920DF890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98433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maple_leaf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407" y="2697163"/>
            <a:ext cx="3211512" cy="416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09414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le_leaf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407" y="2697163"/>
            <a:ext cx="3211512" cy="416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487363" y="6276975"/>
            <a:ext cx="8199437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 b="0" i="0">
                <a:solidFill>
                  <a:srgbClr val="0082C9"/>
                </a:solidFill>
                <a:latin typeface="Century Gothic" pitchFamily="34" charset="0"/>
                <a:cs typeface="Century Gothic" pitchFamily="34" charset="0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82C9"/>
              </a:buClr>
              <a:buFont typeface="Arial"/>
              <a:buChar char="•"/>
              <a:defRPr sz="2600" b="0" i="0">
                <a:solidFill>
                  <a:srgbClr val="595959"/>
                </a:solidFill>
                <a:latin typeface="Century Gothic" pitchFamily="34" charset="0"/>
                <a:cs typeface="Century Gothic" pitchFamily="34" charset="0"/>
              </a:defRPr>
            </a:lvl1pPr>
            <a:lvl2pPr marL="742950" indent="-285750">
              <a:buClr>
                <a:srgbClr val="0082C9"/>
              </a:buClr>
              <a:buFont typeface="Arial"/>
              <a:buChar char="•"/>
              <a:defRPr sz="2400" b="0" i="0">
                <a:solidFill>
                  <a:srgbClr val="595959"/>
                </a:solidFill>
                <a:latin typeface="Century Gothic" pitchFamily="34" charset="0"/>
                <a:cs typeface="Century Gothic" pitchFamily="34" charset="0"/>
              </a:defRPr>
            </a:lvl2pPr>
            <a:lvl3pPr marL="1143000" indent="-228600">
              <a:buClr>
                <a:srgbClr val="0082C9"/>
              </a:buClr>
              <a:buFont typeface="Arial"/>
              <a:buChar char="•"/>
              <a:defRPr sz="2200" b="0" i="0">
                <a:solidFill>
                  <a:srgbClr val="595959"/>
                </a:solidFill>
                <a:latin typeface="Century Gothic" pitchFamily="34" charset="0"/>
                <a:cs typeface="Century Gothic" pitchFamily="34" charset="0"/>
              </a:defRPr>
            </a:lvl3pPr>
            <a:lvl4pPr marL="1600200" indent="-228600">
              <a:buClr>
                <a:srgbClr val="0082C9"/>
              </a:buClr>
              <a:buFont typeface="Arial"/>
              <a:buChar char="•"/>
              <a:defRPr sz="2000" b="0" i="0">
                <a:solidFill>
                  <a:srgbClr val="595959"/>
                </a:solidFill>
                <a:latin typeface="Century Gothic" pitchFamily="34" charset="0"/>
                <a:cs typeface="Century Gothic" pitchFamily="34" charset="0"/>
              </a:defRPr>
            </a:lvl4pPr>
            <a:lvl5pPr marL="2057400" indent="-228600">
              <a:buClr>
                <a:srgbClr val="0082C9"/>
              </a:buClr>
              <a:buFont typeface="Arial"/>
              <a:buChar char="•"/>
              <a:defRPr sz="1800" b="0" i="0">
                <a:solidFill>
                  <a:srgbClr val="595959"/>
                </a:solidFill>
                <a:latin typeface="Century Gothic" pitchFamily="34" charset="0"/>
                <a:cs typeface="Century Gothic" pitchFamily="34" charset="0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8075564-AF6E-40FC-905A-F6C5E8D2961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03478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8867" y="1941161"/>
            <a:ext cx="7112000" cy="2376252"/>
          </a:xfrm>
        </p:spPr>
        <p:txBody>
          <a:bodyPr>
            <a:normAutofit/>
          </a:bodyPr>
          <a:lstStyle>
            <a:lvl1pPr algn="l">
              <a:defRPr sz="4000" b="0" i="0">
                <a:solidFill>
                  <a:srgbClr val="0082C9"/>
                </a:solidFill>
                <a:latin typeface="Century Gothic" pitchFamily="34" charset="0"/>
                <a:cs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8866" y="4524375"/>
            <a:ext cx="7112001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595959"/>
                </a:solidFill>
                <a:latin typeface="Century Gothic" pitchFamily="34" charset="0"/>
                <a:cs typeface="Century Gothic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/>
              <a:t>Click to edit Master subtitle style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042CE3-6392-4968-B209-93A52C299364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4" name="Picture 7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600" y="4424288"/>
            <a:ext cx="7307153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449" y="544182"/>
            <a:ext cx="8254800" cy="4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\\prod.prv\shared\NCR\CMO\CMB_NEW\0400-Comms Svcs\480 - Publishing and Production\!Flag Signatures\Canada Wordmark\Colour\Canada_Colour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249" y="6356350"/>
            <a:ext cx="1116000" cy="27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0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600" y="248400"/>
            <a:ext cx="2154461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028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maple_leaf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407" y="2697163"/>
            <a:ext cx="3211512" cy="416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all">
                <a:solidFill>
                  <a:srgbClr val="0082C9"/>
                </a:solidFill>
                <a:latin typeface="Century Gothic" pitchFamily="34" charset="0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595959"/>
                </a:solidFill>
                <a:latin typeface="Century Gothic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CFA99A-0B6A-4F6F-BA8D-AFBE694F623A}" type="slidenum">
              <a:rPr lang="en-US" altLang="en-US"/>
              <a:pPr/>
              <a:t>‹#›</a:t>
            </a:fld>
            <a:endParaRPr lang="en-US" alt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87363" y="6276975"/>
            <a:ext cx="8199437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40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maple_leaf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407" y="2697163"/>
            <a:ext cx="3211512" cy="416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487363" y="6276975"/>
            <a:ext cx="8199437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82C9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Clr>
                <a:srgbClr val="0082C9"/>
              </a:buClr>
              <a:defRPr sz="2800"/>
            </a:lvl1pPr>
            <a:lvl2pPr>
              <a:buClr>
                <a:srgbClr val="0082C9"/>
              </a:buClr>
              <a:defRPr sz="2400"/>
            </a:lvl2pPr>
            <a:lvl3pPr>
              <a:buClr>
                <a:srgbClr val="0082C9"/>
              </a:buClr>
              <a:defRPr sz="2000"/>
            </a:lvl3pPr>
            <a:lvl4pPr>
              <a:buClr>
                <a:srgbClr val="0082C9"/>
              </a:buClr>
              <a:defRPr sz="1800"/>
            </a:lvl4pPr>
            <a:lvl5pPr>
              <a:buClr>
                <a:srgbClr val="0082C9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Clr>
                <a:srgbClr val="0082C9"/>
              </a:buClr>
              <a:defRPr sz="2800"/>
            </a:lvl1pPr>
            <a:lvl2pPr>
              <a:buClr>
                <a:srgbClr val="0082C9"/>
              </a:buClr>
              <a:defRPr sz="2400"/>
            </a:lvl2pPr>
            <a:lvl3pPr>
              <a:buClr>
                <a:srgbClr val="0082C9"/>
              </a:buClr>
              <a:defRPr sz="2000"/>
            </a:lvl3pPr>
            <a:lvl4pPr>
              <a:buClr>
                <a:srgbClr val="0082C9"/>
              </a:buClr>
              <a:defRPr sz="1800"/>
            </a:lvl4pPr>
            <a:lvl5pPr>
              <a:buClr>
                <a:srgbClr val="0082C9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7F49F12-9138-49F1-96D4-CC6FC00A57C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04185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maple_leaf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407" y="2697163"/>
            <a:ext cx="3211512" cy="416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4922838" y="2805113"/>
            <a:ext cx="4221162" cy="3119437"/>
          </a:xfrm>
          <a:prstGeom prst="rect">
            <a:avLst/>
          </a:prstGeom>
          <a:solidFill>
            <a:srgbClr val="ECECE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dirty="0"/>
          </a:p>
        </p:txBody>
      </p:sp>
      <p:sp>
        <p:nvSpPr>
          <p:cNvPr id="8" name="Rectangle 7"/>
          <p:cNvSpPr/>
          <p:nvPr userDrawn="1"/>
        </p:nvSpPr>
        <p:spPr>
          <a:xfrm>
            <a:off x="9029700" y="2805113"/>
            <a:ext cx="114300" cy="3119437"/>
          </a:xfrm>
          <a:prstGeom prst="rect">
            <a:avLst/>
          </a:prstGeom>
          <a:solidFill>
            <a:srgbClr val="0082C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dirty="0">
              <a:solidFill>
                <a:srgbClr val="0082C9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87363" y="6276975"/>
            <a:ext cx="8199437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82C9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Clr>
                <a:srgbClr val="0082C9"/>
              </a:buClr>
              <a:defRPr sz="2800"/>
            </a:lvl1pPr>
            <a:lvl2pPr>
              <a:buClr>
                <a:srgbClr val="0082C9"/>
              </a:buClr>
              <a:defRPr sz="2400"/>
            </a:lvl2pPr>
            <a:lvl3pPr>
              <a:buClr>
                <a:srgbClr val="0082C9"/>
              </a:buClr>
              <a:defRPr sz="2000"/>
            </a:lvl3pPr>
            <a:lvl4pPr>
              <a:buClr>
                <a:srgbClr val="0082C9"/>
              </a:buClr>
              <a:defRPr sz="1800"/>
            </a:lvl4pPr>
            <a:lvl5pPr>
              <a:buClr>
                <a:srgbClr val="0082C9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2"/>
          </p:nvPr>
        </p:nvSpPr>
        <p:spPr>
          <a:xfrm>
            <a:off x="5177693" y="3057770"/>
            <a:ext cx="3651494" cy="2668344"/>
          </a:xfrm>
        </p:spPr>
        <p:txBody>
          <a:bodyPr/>
          <a:lstStyle>
            <a:lvl1pPr marL="0" indent="0">
              <a:buNone/>
              <a:defRPr sz="1800" i="1">
                <a:solidFill>
                  <a:srgbClr val="595959"/>
                </a:solidFill>
              </a:defRPr>
            </a:lvl1pPr>
            <a:lvl2pPr>
              <a:defRPr sz="2400" i="1"/>
            </a:lvl2pPr>
            <a:lvl3pPr>
              <a:defRPr sz="2000" i="1"/>
            </a:lvl3pPr>
            <a:lvl4pPr>
              <a:defRPr sz="1800" i="1"/>
            </a:lvl4pPr>
            <a:lvl5pPr>
              <a:defRPr sz="1800" i="1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0606BA19-779A-4930-9322-0B47357BACC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18813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922838" y="1600201"/>
            <a:ext cx="3798887" cy="4525962"/>
          </a:xfrm>
          <a:prstGeom prst="rect">
            <a:avLst/>
          </a:prstGeom>
          <a:solidFill>
            <a:srgbClr val="ECECE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dirty="0">
              <a:solidFill>
                <a:srgbClr val="ECECEC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87363" y="6276975"/>
            <a:ext cx="8199437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82C9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Clr>
                <a:srgbClr val="0082C9"/>
              </a:buClr>
              <a:defRPr sz="2800"/>
            </a:lvl1pPr>
            <a:lvl2pPr>
              <a:buClr>
                <a:srgbClr val="0082C9"/>
              </a:buClr>
              <a:defRPr sz="2400"/>
            </a:lvl2pPr>
            <a:lvl3pPr>
              <a:buClr>
                <a:srgbClr val="0082C9"/>
              </a:buClr>
              <a:defRPr sz="2000"/>
            </a:lvl3pPr>
            <a:lvl4pPr>
              <a:buClr>
                <a:srgbClr val="0082C9"/>
              </a:buClr>
              <a:defRPr sz="1800"/>
            </a:lvl4pPr>
            <a:lvl5pPr>
              <a:buClr>
                <a:srgbClr val="0082C9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2"/>
          </p:nvPr>
        </p:nvSpPr>
        <p:spPr>
          <a:xfrm>
            <a:off x="5167923" y="1944078"/>
            <a:ext cx="3553802" cy="3782036"/>
          </a:xfrm>
        </p:spPr>
        <p:txBody>
          <a:bodyPr/>
          <a:lstStyle>
            <a:lvl1pPr marL="0" indent="0">
              <a:buNone/>
              <a:defRPr sz="1800" i="1">
                <a:solidFill>
                  <a:srgbClr val="595959"/>
                </a:solidFill>
              </a:defRPr>
            </a:lvl1pPr>
            <a:lvl2pPr>
              <a:defRPr sz="2400" i="1"/>
            </a:lvl2pPr>
            <a:lvl3pPr>
              <a:defRPr sz="2000" i="1"/>
            </a:lvl3pPr>
            <a:lvl4pPr>
              <a:defRPr sz="1800" i="1"/>
            </a:lvl4pPr>
            <a:lvl5pPr>
              <a:defRPr sz="1800" i="1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3E294082-DFA0-4304-8D39-BC23FA45EDA4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3" name="Picture 7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5363" y="5866131"/>
            <a:ext cx="3827556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6566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maple_leaf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407" y="2697163"/>
            <a:ext cx="3211512" cy="416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457200" y="3995738"/>
            <a:ext cx="8264525" cy="1928812"/>
          </a:xfrm>
          <a:prstGeom prst="rect">
            <a:avLst/>
          </a:prstGeom>
          <a:solidFill>
            <a:srgbClr val="ECECE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dirty="0">
              <a:solidFill>
                <a:srgbClr val="ECECEC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87363" y="6276975"/>
            <a:ext cx="8199437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82C9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229600" cy="2157607"/>
          </a:xfrm>
        </p:spPr>
        <p:txBody>
          <a:bodyPr/>
          <a:lstStyle>
            <a:lvl1pPr>
              <a:buClr>
                <a:srgbClr val="0082C9"/>
              </a:buClr>
              <a:defRPr sz="2800"/>
            </a:lvl1pPr>
            <a:lvl2pPr>
              <a:buClr>
                <a:srgbClr val="0082C9"/>
              </a:buClr>
              <a:defRPr sz="2400"/>
            </a:lvl2pPr>
            <a:lvl3pPr>
              <a:buClr>
                <a:srgbClr val="0082C9"/>
              </a:buClr>
              <a:defRPr sz="2000"/>
            </a:lvl3pPr>
            <a:lvl4pPr>
              <a:buClr>
                <a:srgbClr val="0082C9"/>
              </a:buClr>
              <a:defRPr sz="1800"/>
            </a:lvl4pPr>
            <a:lvl5pPr>
              <a:buClr>
                <a:srgbClr val="0082C9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2"/>
          </p:nvPr>
        </p:nvSpPr>
        <p:spPr>
          <a:xfrm>
            <a:off x="605692" y="4140741"/>
            <a:ext cx="8116033" cy="1332960"/>
          </a:xfrm>
          <a:solidFill>
            <a:srgbClr val="ECECEC"/>
          </a:solidFill>
        </p:spPr>
        <p:txBody>
          <a:bodyPr/>
          <a:lstStyle>
            <a:lvl1pPr marL="0" indent="0">
              <a:buNone/>
              <a:defRPr sz="1800" i="1"/>
            </a:lvl1pPr>
            <a:lvl2pPr>
              <a:defRPr sz="2400" i="1"/>
            </a:lvl2pPr>
            <a:lvl3pPr>
              <a:defRPr sz="2000" i="1"/>
            </a:lvl3pPr>
            <a:lvl4pPr>
              <a:defRPr sz="1800" i="1"/>
            </a:lvl4pPr>
            <a:lvl5pPr>
              <a:defRPr sz="1800" i="1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AB52D289-F740-481C-B2A6-EE2832E288B0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7363" y="5650231"/>
            <a:ext cx="8155126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769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maple_leaf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407" y="2697163"/>
            <a:ext cx="3211512" cy="416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487363" y="6276975"/>
            <a:ext cx="8199437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82C9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buClr>
                <a:srgbClr val="0082C9"/>
              </a:buClr>
              <a:defRPr sz="2400"/>
            </a:lvl1pPr>
            <a:lvl2pPr>
              <a:buClr>
                <a:srgbClr val="0082C9"/>
              </a:buClr>
              <a:defRPr sz="2000"/>
            </a:lvl2pPr>
            <a:lvl3pPr>
              <a:buClr>
                <a:srgbClr val="0082C9"/>
              </a:buClr>
              <a:defRPr sz="1800"/>
            </a:lvl3pPr>
            <a:lvl4pPr>
              <a:buClr>
                <a:srgbClr val="0082C9"/>
              </a:buClr>
              <a:defRPr sz="1600"/>
            </a:lvl4pPr>
            <a:lvl5pPr>
              <a:buClr>
                <a:srgbClr val="0082C9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buClr>
                <a:srgbClr val="0082C9"/>
              </a:buClr>
              <a:defRPr sz="2400"/>
            </a:lvl1pPr>
            <a:lvl2pPr>
              <a:buClr>
                <a:srgbClr val="0082C9"/>
              </a:buClr>
              <a:defRPr sz="2000"/>
            </a:lvl2pPr>
            <a:lvl3pPr>
              <a:buClr>
                <a:srgbClr val="0082C9"/>
              </a:buClr>
              <a:defRPr sz="1800"/>
            </a:lvl3pPr>
            <a:lvl4pPr>
              <a:buClr>
                <a:srgbClr val="0082C9"/>
              </a:buClr>
              <a:defRPr sz="1600"/>
            </a:lvl4pPr>
            <a:lvl5pPr>
              <a:buClr>
                <a:srgbClr val="0082C9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98FBFBE-36BC-482D-A777-8BE920DF890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67219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le_leaf.jpg"/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407" y="2697163"/>
            <a:ext cx="3211512" cy="416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36688"/>
            <a:ext cx="8229600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dirty="0"/>
              <a:t>Click to edit Master text styles</a:t>
            </a:r>
          </a:p>
          <a:p>
            <a:pPr lvl="1"/>
            <a:r>
              <a:rPr lang="en-CA" altLang="en-US" dirty="0"/>
              <a:t>Second level</a:t>
            </a:r>
          </a:p>
          <a:p>
            <a:pPr lvl="2"/>
            <a:r>
              <a:rPr lang="en-CA" altLang="en-US" dirty="0"/>
              <a:t>Third level</a:t>
            </a:r>
          </a:p>
          <a:p>
            <a:pPr lvl="3"/>
            <a:r>
              <a:rPr lang="en-CA" altLang="en-US" dirty="0"/>
              <a:t>Fourth level</a:t>
            </a:r>
          </a:p>
          <a:p>
            <a:pPr lvl="4"/>
            <a:r>
              <a:rPr lang="en-CA" altLang="en-US" dirty="0"/>
              <a:t>Fifth level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9826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</a:lstStyle>
          <a:p>
            <a:fld id="{4AF31215-D414-49A1-B0BE-FA6A849F09B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967" r:id="rId13"/>
    <p:sldLayoutId id="2147483968" r:id="rId14"/>
    <p:sldLayoutId id="2147483975" r:id="rId15"/>
    <p:sldLayoutId id="2147483976" r:id="rId16"/>
    <p:sldLayoutId id="2147483977" r:id="rId17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lang="en-US" sz="3600" kern="1200" dirty="0">
          <a:solidFill>
            <a:srgbClr val="0082C9"/>
          </a:solidFill>
          <a:latin typeface="Century Gothic" pitchFamily="34" charset="0"/>
          <a:ea typeface="ヒラギノ角ゴ Pro W3" pitchFamily="126" charset="-128"/>
          <a:cs typeface="Century Gothic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64A5"/>
          </a:solidFill>
          <a:latin typeface="Century Gothic" charset="0"/>
          <a:ea typeface="ヒラギノ角ゴ Pro W3" pitchFamily="126" charset="-128"/>
          <a:cs typeface="Century Gothic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64A5"/>
          </a:solidFill>
          <a:latin typeface="Century Gothic" charset="0"/>
          <a:ea typeface="ヒラギノ角ゴ Pro W3" pitchFamily="126" charset="-128"/>
          <a:cs typeface="Century Gothic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64A5"/>
          </a:solidFill>
          <a:latin typeface="Century Gothic" charset="0"/>
          <a:ea typeface="ヒラギノ角ゴ Pro W3" pitchFamily="126" charset="-128"/>
          <a:cs typeface="Century Gothic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64A5"/>
          </a:solidFill>
          <a:latin typeface="Century Gothic" charset="0"/>
          <a:ea typeface="ヒラギノ角ゴ Pro W3" pitchFamily="126" charset="-128"/>
          <a:cs typeface="Century 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>
          <a:solidFill>
            <a:srgbClr val="0064A5"/>
          </a:solidFill>
          <a:latin typeface="Gill Sans Light" pitchFamily="126" charset="0"/>
          <a:ea typeface="ヒラギノ角ゴ Pro W3" pitchFamily="126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>
          <a:solidFill>
            <a:srgbClr val="0064A5"/>
          </a:solidFill>
          <a:latin typeface="Gill Sans Light" pitchFamily="126" charset="0"/>
          <a:ea typeface="ヒラギノ角ゴ Pro W3" pitchFamily="126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>
          <a:solidFill>
            <a:srgbClr val="0064A5"/>
          </a:solidFill>
          <a:latin typeface="Gill Sans Light" pitchFamily="126" charset="0"/>
          <a:ea typeface="ヒラギノ角ゴ Pro W3" pitchFamily="126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>
          <a:solidFill>
            <a:srgbClr val="0064A5"/>
          </a:solidFill>
          <a:latin typeface="Gill Sans Light" pitchFamily="126" charset="0"/>
          <a:ea typeface="ヒラギノ角ゴ Pro W3" pitchFamily="12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0082C9"/>
        </a:buClr>
        <a:buFont typeface="Arial" panose="020B0604020202020204" pitchFamily="34" charset="0"/>
        <a:buChar char="•"/>
        <a:defRPr lang="en-CA" sz="2600" kern="1200" dirty="0">
          <a:solidFill>
            <a:srgbClr val="595959"/>
          </a:solidFill>
          <a:latin typeface="Century Gothic" pitchFamily="34" charset="0"/>
          <a:ea typeface="ヒラギノ角ゴ Pro W3" pitchFamily="126" charset="-128"/>
          <a:cs typeface="Century Gothic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0082C9"/>
        </a:buClr>
        <a:buFont typeface="Arial" panose="020B0604020202020204" pitchFamily="34" charset="0"/>
        <a:buChar char="•"/>
        <a:defRPr lang="en-CA" sz="2400" kern="1200" dirty="0">
          <a:solidFill>
            <a:srgbClr val="595959"/>
          </a:solidFill>
          <a:latin typeface="Century Gothic" pitchFamily="34" charset="0"/>
          <a:ea typeface="ヒラギノ角ゴ Pro W3" pitchFamily="126" charset="-128"/>
          <a:cs typeface="Century Gothic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82C9"/>
        </a:buClr>
        <a:buFont typeface="Arial" panose="020B0604020202020204" pitchFamily="34" charset="0"/>
        <a:buChar char="•"/>
        <a:defRPr lang="en-CA" sz="2200" kern="1200" dirty="0">
          <a:solidFill>
            <a:srgbClr val="595959"/>
          </a:solidFill>
          <a:latin typeface="Century Gothic" pitchFamily="34" charset="0"/>
          <a:ea typeface="ヒラギノ角ゴ Pro W3" pitchFamily="126" charset="-128"/>
          <a:cs typeface="Century Gothic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82C9"/>
        </a:buClr>
        <a:buFont typeface="Arial" panose="020B0604020202020204" pitchFamily="34" charset="0"/>
        <a:buChar char="•"/>
        <a:defRPr lang="en-CA" sz="2000" kern="1200" dirty="0">
          <a:solidFill>
            <a:srgbClr val="595959"/>
          </a:solidFill>
          <a:latin typeface="Century Gothic" pitchFamily="34" charset="0"/>
          <a:ea typeface="ヒラギノ角ゴ Pro W3" pitchFamily="126" charset="-128"/>
          <a:cs typeface="Century Gothic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82C9"/>
        </a:buClr>
        <a:buFont typeface="Arial" panose="020B0604020202020204" pitchFamily="34" charset="0"/>
        <a:buChar char="•"/>
        <a:defRPr lang="en-US" kern="1200" dirty="0">
          <a:solidFill>
            <a:srgbClr val="595959"/>
          </a:solidFill>
          <a:latin typeface="Century Gothic" pitchFamily="34" charset="0"/>
          <a:ea typeface="ヒラギノ角ゴ Pro W3" pitchFamily="126" charset="-128"/>
          <a:cs typeface="Century Gothic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7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7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7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b="6136"/>
          <a:stretch/>
        </p:blipFill>
        <p:spPr>
          <a:xfrm>
            <a:off x="435600" y="712590"/>
            <a:ext cx="8254800" cy="5413349"/>
          </a:xfrm>
          <a:prstGeom prst="rect">
            <a:avLst/>
          </a:prstGeom>
        </p:spPr>
      </p:pic>
      <p:pic>
        <p:nvPicPr>
          <p:cNvPr id="16" name="Picture 15" descr="trans_flag_gr-01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2" t="14031" r="40381" b="40011"/>
          <a:stretch/>
        </p:blipFill>
        <p:spPr>
          <a:xfrm>
            <a:off x="435600" y="712590"/>
            <a:ext cx="8254800" cy="5413348"/>
          </a:xfrm>
          <a:prstGeom prst="rect">
            <a:avLst/>
          </a:prstGeom>
        </p:spPr>
      </p:pic>
      <p:sp>
        <p:nvSpPr>
          <p:cNvPr id="2662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-4976813" y="7416800"/>
            <a:ext cx="982663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</a:defRPr>
            </a:lvl9pPr>
          </a:lstStyle>
          <a:p>
            <a:pPr eaLnBrk="1" hangingPunct="1"/>
            <a:fld id="{03D4ADAF-039D-454F-9A17-48D0687AB1E5}" type="slidenum">
              <a:rPr lang="en-US" altLang="en-US" sz="1200">
                <a:solidFill>
                  <a:srgbClr val="7F7F7F"/>
                </a:solidFill>
                <a:latin typeface="Century Gothic" panose="020B0502020202020204" pitchFamily="34" charset="0"/>
              </a:rPr>
              <a:pPr eaLnBrk="1" hangingPunct="1"/>
              <a:t>1</a:t>
            </a:fld>
            <a:endParaRPr lang="en-US" altLang="en-US" sz="1200" dirty="0">
              <a:solidFill>
                <a:srgbClr val="7F7F7F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5600" y="3935419"/>
            <a:ext cx="7319963" cy="204628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dirty="0"/>
          </a:p>
        </p:txBody>
      </p:sp>
      <p:sp>
        <p:nvSpPr>
          <p:cNvPr id="13" name="Title 5"/>
          <p:cNvSpPr>
            <a:spLocks noGrp="1"/>
          </p:cNvSpPr>
          <p:nvPr>
            <p:ph type="ctrTitle"/>
          </p:nvPr>
        </p:nvSpPr>
        <p:spPr>
          <a:xfrm>
            <a:off x="599118" y="3935484"/>
            <a:ext cx="7112000" cy="1023937"/>
          </a:xfrm>
        </p:spPr>
        <p:txBody>
          <a:bodyPr>
            <a:normAutofit/>
          </a:bodyPr>
          <a:lstStyle/>
          <a:p>
            <a:r>
              <a:rPr lang="en-CA" altLang="en-US" dirty="0">
                <a:solidFill>
                  <a:srgbClr val="157AC0"/>
                </a:solidFill>
                <a:ea typeface="ヒラギノ角ゴ Pro W3" pitchFamily="127" charset="-128"/>
              </a:rPr>
              <a:t>Digital Services in the CRA</a:t>
            </a:r>
          </a:p>
        </p:txBody>
      </p:sp>
      <p:sp>
        <p:nvSpPr>
          <p:cNvPr id="15" name="Subtitle 6"/>
          <p:cNvSpPr>
            <a:spLocks noGrp="1"/>
          </p:cNvSpPr>
          <p:nvPr>
            <p:ph type="subTitle" idx="1"/>
          </p:nvPr>
        </p:nvSpPr>
        <p:spPr>
          <a:xfrm>
            <a:off x="599118" y="5164506"/>
            <a:ext cx="6900862" cy="817200"/>
          </a:xfrm>
        </p:spPr>
        <p:txBody>
          <a:bodyPr>
            <a:normAutofit/>
          </a:bodyPr>
          <a:lstStyle/>
          <a:p>
            <a:r>
              <a:rPr lang="en-CA" altLang="en-US" dirty="0">
                <a:ea typeface="ヒラギノ角ゴ Pro W3" pitchFamily="127" charset="-128"/>
              </a:rPr>
              <a:t>Updates - October 2019</a:t>
            </a:r>
          </a:p>
          <a:p>
            <a:endParaRPr lang="en-CA" altLang="en-US" dirty="0">
              <a:ea typeface="ヒラギノ角ゴ Pro W3" pitchFamily="127" charset="-128"/>
            </a:endParaRPr>
          </a:p>
        </p:txBody>
      </p:sp>
      <p:pic>
        <p:nvPicPr>
          <p:cNvPr id="17" name="Picture 7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704" y="5065709"/>
            <a:ext cx="6900862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3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455"/>
    </mc:Choice>
    <mc:Fallback xmlns="">
      <p:transition advTm="16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1596" y="4069261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436780" y="595062"/>
            <a:ext cx="8203167" cy="523220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Century Gothic" panose="020B0502020202020204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GST/HST - Register a formal dispute MyBA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7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504" y="1496965"/>
            <a:ext cx="4188109" cy="5169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84490" y="5121368"/>
            <a:ext cx="4348248" cy="1214670"/>
          </a:xfrm>
          <a:prstGeom prst="rect">
            <a:avLst/>
          </a:prstGeom>
          <a:solidFill>
            <a:srgbClr val="4E6C8B"/>
          </a:solidFill>
          <a:ln w="28575">
            <a:solidFill>
              <a:srgbClr val="5FDFD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70282" y="1465066"/>
            <a:ext cx="4348248" cy="674937"/>
            <a:chOff x="170282" y="1528864"/>
            <a:chExt cx="4348248" cy="674937"/>
          </a:xfrm>
        </p:grpSpPr>
        <p:sp>
          <p:nvSpPr>
            <p:cNvPr id="5" name="Rectangle 4"/>
            <p:cNvSpPr/>
            <p:nvPr/>
          </p:nvSpPr>
          <p:spPr>
            <a:xfrm>
              <a:off x="170282" y="1528864"/>
              <a:ext cx="4348248" cy="674937"/>
            </a:xfrm>
            <a:prstGeom prst="rect">
              <a:avLst/>
            </a:prstGeom>
            <a:solidFill>
              <a:srgbClr val="4E6C8B"/>
            </a:solidFill>
            <a:ln w="28575">
              <a:solidFill>
                <a:srgbClr val="5FDFD3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8129" y="1661495"/>
              <a:ext cx="42769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dirty="0">
                  <a:solidFill>
                    <a:schemeClr val="bg1"/>
                  </a:solidFill>
                  <a:latin typeface="+mn-lt"/>
                  <a:ea typeface="Segoe UI Black" panose="020B0A02040204020203" pitchFamily="34" charset="0"/>
                </a:rPr>
                <a:t>My Business Account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16689" y="5377595"/>
            <a:ext cx="4276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solidFill>
                  <a:schemeClr val="bg1"/>
                </a:solidFill>
                <a:latin typeface="+mn-lt"/>
                <a:ea typeface="Segoe UI Black" panose="020B0A02040204020203" pitchFamily="34" charset="0"/>
              </a:rPr>
              <a:t>Electronic GST/HST </a:t>
            </a:r>
          </a:p>
          <a:p>
            <a:pPr algn="ctr"/>
            <a:r>
              <a:rPr lang="en-CA" sz="2000" dirty="0">
                <a:solidFill>
                  <a:schemeClr val="bg1"/>
                </a:solidFill>
                <a:latin typeface="+mn-lt"/>
                <a:ea typeface="Segoe UI Black" panose="020B0A02040204020203" pitchFamily="34" charset="0"/>
              </a:rPr>
              <a:t>Notice of objection example </a:t>
            </a:r>
          </a:p>
        </p:txBody>
      </p:sp>
      <p:sp>
        <p:nvSpPr>
          <p:cNvPr id="32" name="Left Arrow 31"/>
          <p:cNvSpPr/>
          <p:nvPr/>
        </p:nvSpPr>
        <p:spPr>
          <a:xfrm rot="10800000">
            <a:off x="458376" y="5241070"/>
            <a:ext cx="3821290" cy="154726"/>
          </a:xfrm>
          <a:prstGeom prst="leftArrow">
            <a:avLst/>
          </a:prstGeom>
          <a:solidFill>
            <a:srgbClr val="5FDF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</a:endParaRPr>
          </a:p>
        </p:txBody>
      </p:sp>
      <p:sp>
        <p:nvSpPr>
          <p:cNvPr id="33" name="Left Arrow 32"/>
          <p:cNvSpPr/>
          <p:nvPr/>
        </p:nvSpPr>
        <p:spPr>
          <a:xfrm rot="10800000">
            <a:off x="456882" y="6094339"/>
            <a:ext cx="3821290" cy="154726"/>
          </a:xfrm>
          <a:prstGeom prst="leftArrow">
            <a:avLst/>
          </a:prstGeom>
          <a:solidFill>
            <a:srgbClr val="5FDF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</a:endParaRPr>
          </a:p>
        </p:txBody>
      </p:sp>
      <p:sp>
        <p:nvSpPr>
          <p:cNvPr id="34" name="Left Arrow 33"/>
          <p:cNvSpPr/>
          <p:nvPr/>
        </p:nvSpPr>
        <p:spPr>
          <a:xfrm rot="16200000">
            <a:off x="244208" y="1755179"/>
            <a:ext cx="486573" cy="154727"/>
          </a:xfrm>
          <a:prstGeom prst="leftArrow">
            <a:avLst/>
          </a:prstGeom>
          <a:solidFill>
            <a:srgbClr val="5FDF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</a:endParaRPr>
          </a:p>
        </p:txBody>
      </p:sp>
      <p:sp>
        <p:nvSpPr>
          <p:cNvPr id="35" name="Left Arrow 34"/>
          <p:cNvSpPr/>
          <p:nvPr/>
        </p:nvSpPr>
        <p:spPr>
          <a:xfrm rot="16200000">
            <a:off x="3986892" y="1763620"/>
            <a:ext cx="486573" cy="154727"/>
          </a:xfrm>
          <a:prstGeom prst="leftArrow">
            <a:avLst/>
          </a:prstGeom>
          <a:solidFill>
            <a:srgbClr val="5FDF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38276" y="6371400"/>
            <a:ext cx="982663" cy="365125"/>
          </a:xfrm>
        </p:spPr>
        <p:txBody>
          <a:bodyPr/>
          <a:lstStyle/>
          <a:p>
            <a:fld id="{78075564-AF6E-40FC-905A-F6C5E8D29614}" type="slidenum">
              <a:rPr lang="en-US" altLang="en-US" smtClean="0"/>
              <a:pPr/>
              <a:t>10</a:t>
            </a:fld>
            <a:endParaRPr lang="en-US" altLang="en-US" dirty="0"/>
          </a:p>
        </p:txBody>
      </p:sp>
      <p:sp>
        <p:nvSpPr>
          <p:cNvPr id="9" name="Rectangle 8"/>
          <p:cNvSpPr/>
          <p:nvPr/>
        </p:nvSpPr>
        <p:spPr>
          <a:xfrm>
            <a:off x="5181600" y="4438593"/>
            <a:ext cx="699911" cy="2575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46" name="Group 45"/>
          <p:cNvGrpSpPr/>
          <p:nvPr/>
        </p:nvGrpSpPr>
        <p:grpSpPr>
          <a:xfrm>
            <a:off x="933366" y="-13621"/>
            <a:ext cx="8327241" cy="614066"/>
            <a:chOff x="933366" y="-13621"/>
            <a:chExt cx="8327241" cy="614066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970953" y="218712"/>
              <a:ext cx="7356314" cy="155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/>
            <p:cNvSpPr/>
            <p:nvPr/>
          </p:nvSpPr>
          <p:spPr>
            <a:xfrm>
              <a:off x="933366" y="172719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+mj-lt"/>
              </a:endParaRPr>
            </a:p>
          </p:txBody>
        </p:sp>
        <p:grpSp>
          <p:nvGrpSpPr>
            <p:cNvPr id="51" name="Group 50"/>
            <p:cNvGrpSpPr/>
            <p:nvPr/>
          </p:nvGrpSpPr>
          <p:grpSpPr>
            <a:xfrm flipH="1">
              <a:off x="6027205" y="-13621"/>
              <a:ext cx="3233402" cy="614066"/>
              <a:chOff x="461596" y="3429000"/>
              <a:chExt cx="7407630" cy="1333783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Pentagon 53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55" name="Chevron 54"/>
              <p:cNvSpPr/>
              <p:nvPr/>
            </p:nvSpPr>
            <p:spPr>
              <a:xfrm>
                <a:off x="5110828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Chevron 55"/>
              <p:cNvSpPr/>
              <p:nvPr/>
            </p:nvSpPr>
            <p:spPr>
              <a:xfrm>
                <a:off x="5912836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Chevron 56"/>
              <p:cNvSpPr/>
              <p:nvPr/>
            </p:nvSpPr>
            <p:spPr>
              <a:xfrm>
                <a:off x="6720910" y="3456360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7734444" y="49241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schemeClr val="bg1"/>
                  </a:solidFill>
                  <a:latin typeface="+mj-lt"/>
                  <a:ea typeface="Segoe UI Black" panose="020B0A02040204020203" pitchFamily="34" charset="0"/>
                </a:rPr>
                <a:t>Fall 2019 </a:t>
              </a:r>
            </a:p>
          </p:txBody>
        </p:sp>
      </p:grpSp>
      <p:pic>
        <p:nvPicPr>
          <p:cNvPr id="29" name="Picture 28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"/>
          <a:stretch/>
        </p:blipFill>
        <p:spPr bwMode="auto">
          <a:xfrm>
            <a:off x="228231" y="2322213"/>
            <a:ext cx="4304507" cy="26585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2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1378"/>
    </mc:Choice>
    <mc:Fallback xmlns="">
      <p:transition advTm="41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323644" y="531909"/>
            <a:ext cx="7629786" cy="523220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+mn-lt"/>
                <a:ea typeface="Segoe UI Black" panose="020B0A02040204020203" pitchFamily="34" charset="0"/>
                <a:cs typeface="Segoe UI Semibold" panose="020B0702040204020203" pitchFamily="34" charset="0"/>
              </a:rPr>
              <a:t>Submit Documents - MyBA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57200" y="6356350"/>
            <a:ext cx="982663" cy="365125"/>
          </a:xfrm>
        </p:spPr>
        <p:txBody>
          <a:bodyPr/>
          <a:lstStyle/>
          <a:p>
            <a:r>
              <a:rPr lang="en-US" altLang="en-US" dirty="0"/>
              <a:t>11</a:t>
            </a:r>
          </a:p>
        </p:txBody>
      </p:sp>
      <p:sp>
        <p:nvSpPr>
          <p:cNvPr id="8" name="Rectangle 7"/>
          <p:cNvSpPr/>
          <p:nvPr/>
        </p:nvSpPr>
        <p:spPr>
          <a:xfrm>
            <a:off x="263384" y="3576609"/>
            <a:ext cx="5846960" cy="2008487"/>
          </a:xfrm>
          <a:prstGeom prst="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Rectangle 1"/>
          <p:cNvSpPr/>
          <p:nvPr/>
        </p:nvSpPr>
        <p:spPr>
          <a:xfrm>
            <a:off x="457200" y="5379074"/>
            <a:ext cx="5135526" cy="508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46" name="Group 45"/>
          <p:cNvGrpSpPr/>
          <p:nvPr/>
        </p:nvGrpSpPr>
        <p:grpSpPr>
          <a:xfrm>
            <a:off x="933366" y="-13621"/>
            <a:ext cx="8327241" cy="614066"/>
            <a:chOff x="933366" y="-13621"/>
            <a:chExt cx="8327241" cy="614066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970953" y="218712"/>
              <a:ext cx="7356314" cy="155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/>
            <p:cNvSpPr/>
            <p:nvPr/>
          </p:nvSpPr>
          <p:spPr>
            <a:xfrm>
              <a:off x="933366" y="172719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+mj-lt"/>
              </a:endParaRPr>
            </a:p>
          </p:txBody>
        </p:sp>
        <p:grpSp>
          <p:nvGrpSpPr>
            <p:cNvPr id="51" name="Group 50"/>
            <p:cNvGrpSpPr/>
            <p:nvPr/>
          </p:nvGrpSpPr>
          <p:grpSpPr>
            <a:xfrm flipH="1">
              <a:off x="6027205" y="-13621"/>
              <a:ext cx="3233402" cy="614066"/>
              <a:chOff x="461596" y="3429000"/>
              <a:chExt cx="7407630" cy="1333783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Pentagon 53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55" name="Chevron 54"/>
              <p:cNvSpPr/>
              <p:nvPr/>
            </p:nvSpPr>
            <p:spPr>
              <a:xfrm>
                <a:off x="5110828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Chevron 55"/>
              <p:cNvSpPr/>
              <p:nvPr/>
            </p:nvSpPr>
            <p:spPr>
              <a:xfrm>
                <a:off x="5912836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Chevron 56"/>
              <p:cNvSpPr/>
              <p:nvPr/>
            </p:nvSpPr>
            <p:spPr>
              <a:xfrm>
                <a:off x="6720910" y="3456360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7734444" y="49241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schemeClr val="bg1"/>
                  </a:solidFill>
                  <a:latin typeface="+mj-lt"/>
                  <a:ea typeface="Segoe UI Black" panose="020B0A02040204020203" pitchFamily="34" charset="0"/>
                </a:rPr>
                <a:t>Fall 2019 </a:t>
              </a: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317" y="1533945"/>
            <a:ext cx="6667939" cy="230108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8969" y="5524745"/>
            <a:ext cx="3327015" cy="625637"/>
          </a:xfrm>
          <a:prstGeom prst="rect">
            <a:avLst/>
          </a:prstGeom>
        </p:spPr>
      </p:pic>
      <p:sp>
        <p:nvSpPr>
          <p:cNvPr id="39" name="Frame 38"/>
          <p:cNvSpPr/>
          <p:nvPr/>
        </p:nvSpPr>
        <p:spPr>
          <a:xfrm>
            <a:off x="367192" y="1430485"/>
            <a:ext cx="7080530" cy="4719897"/>
          </a:xfrm>
          <a:prstGeom prst="frame">
            <a:avLst>
              <a:gd name="adj1" fmla="val 1296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997806" y="3845050"/>
            <a:ext cx="529312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800" dirty="0">
                <a:latin typeface="Century Gothic" panose="020B0502020202020204" pitchFamily="34" charset="0"/>
              </a:rPr>
              <a:t>1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800" dirty="0">
                <a:latin typeface="Century Gothic" panose="020B0502020202020204" pitchFamily="34" charset="0"/>
              </a:rPr>
              <a:t>2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800" dirty="0">
                <a:latin typeface="Century Gothic" panose="020B0502020202020204" pitchFamily="34" charset="0"/>
              </a:rPr>
              <a:t>3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800" dirty="0">
                <a:latin typeface="Century Gothic" panose="020B0502020202020204" pitchFamily="34" charset="0"/>
              </a:rPr>
              <a:t>1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800" dirty="0">
                <a:latin typeface="Century Gothic" panose="020B0502020202020204" pitchFamily="34" charset="0"/>
              </a:rPr>
              <a:t>2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800" dirty="0">
                <a:latin typeface="Century Gothic" panose="020B0502020202020204" pitchFamily="34" charset="0"/>
              </a:rPr>
              <a:t>3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800" dirty="0">
                <a:latin typeface="Century Gothic" panose="020B0502020202020204" pitchFamily="34" charset="0"/>
              </a:rPr>
              <a:t>1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800" dirty="0">
                <a:latin typeface="Century Gothic" panose="020B0502020202020204" pitchFamily="34" charset="0"/>
              </a:rPr>
              <a:t>2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800" dirty="0">
                <a:latin typeface="Century Gothic" panose="020B0502020202020204" pitchFamily="34" charset="0"/>
              </a:rPr>
              <a:t>3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800" dirty="0">
                <a:latin typeface="Century Gothic" panose="020B0502020202020204" pitchFamily="34" charset="0"/>
              </a:rPr>
              <a:t>1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800" dirty="0">
                <a:latin typeface="Century Gothic" panose="020B0502020202020204" pitchFamily="34" charset="0"/>
              </a:rPr>
              <a:t>2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sz="800" dirty="0">
                <a:latin typeface="Century Gothic" panose="020B0502020202020204" pitchFamily="34" charset="0"/>
              </a:rPr>
              <a:t>3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CA" sz="800" dirty="0">
              <a:latin typeface="Century Gothic" panose="020B0502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8969" y="3915501"/>
            <a:ext cx="4074833" cy="152877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110344" y="3336251"/>
            <a:ext cx="2283828" cy="2248845"/>
            <a:chOff x="363317" y="4240666"/>
            <a:chExt cx="2283828" cy="22488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1" name="Oval 30"/>
            <p:cNvSpPr/>
            <p:nvPr/>
          </p:nvSpPr>
          <p:spPr>
            <a:xfrm>
              <a:off x="363317" y="4240666"/>
              <a:ext cx="2283828" cy="2248845"/>
            </a:xfrm>
            <a:prstGeom prst="ellipse">
              <a:avLst/>
            </a:prstGeom>
            <a:solidFill>
              <a:srgbClr val="5FDFD3"/>
            </a:solidFill>
            <a:ln w="38100">
              <a:solidFill>
                <a:srgbClr val="4E6C8B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490282" y="4374555"/>
              <a:ext cx="2034805" cy="1981069"/>
            </a:xfrm>
            <a:prstGeom prst="ellipse">
              <a:avLst/>
            </a:prstGeom>
            <a:solidFill>
              <a:srgbClr val="4E6C8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6167186" y="3924794"/>
            <a:ext cx="21864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</a:rPr>
              <a:t>Update example</a:t>
            </a:r>
          </a:p>
        </p:txBody>
      </p:sp>
      <p:sp>
        <p:nvSpPr>
          <p:cNvPr id="34" name="Left Arrow 33"/>
          <p:cNvSpPr/>
          <p:nvPr/>
        </p:nvSpPr>
        <p:spPr>
          <a:xfrm>
            <a:off x="6730034" y="3679615"/>
            <a:ext cx="1044443" cy="312151"/>
          </a:xfrm>
          <a:prstGeom prst="leftArrow">
            <a:avLst/>
          </a:prstGeom>
          <a:solidFill>
            <a:srgbClr val="5FDF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Left Arrow 34"/>
          <p:cNvSpPr/>
          <p:nvPr/>
        </p:nvSpPr>
        <p:spPr>
          <a:xfrm>
            <a:off x="6721366" y="4963196"/>
            <a:ext cx="1044443" cy="289888"/>
          </a:xfrm>
          <a:prstGeom prst="leftArrow">
            <a:avLst/>
          </a:prstGeom>
          <a:solidFill>
            <a:srgbClr val="5FDF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7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7914"/>
    </mc:Choice>
    <mc:Fallback xmlns="">
      <p:transition advTm="57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12</a:t>
            </a:fld>
            <a:endParaRPr lang="en-US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461596" y="416112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363317" y="531073"/>
            <a:ext cx="8638443" cy="523220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Century Gothic" panose="020B0502020202020204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T2 Return Status – 152(7) Assessment Indicator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7" name="Picture 1" descr="image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29" y="1470613"/>
            <a:ext cx="4523009" cy="4059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3" descr="image0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991" y="2559109"/>
            <a:ext cx="4634443" cy="4076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ight Arrow 30"/>
          <p:cNvSpPr/>
          <p:nvPr/>
        </p:nvSpPr>
        <p:spPr>
          <a:xfrm>
            <a:off x="2068182" y="3777542"/>
            <a:ext cx="655387" cy="312815"/>
          </a:xfrm>
          <a:prstGeom prst="rightArrow">
            <a:avLst>
              <a:gd name="adj1" fmla="val 50000"/>
              <a:gd name="adj2" fmla="val 74359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30" name="Group 29"/>
          <p:cNvGrpSpPr/>
          <p:nvPr/>
        </p:nvGrpSpPr>
        <p:grpSpPr>
          <a:xfrm>
            <a:off x="933366" y="-13621"/>
            <a:ext cx="8327241" cy="614066"/>
            <a:chOff x="933366" y="-13621"/>
            <a:chExt cx="8327241" cy="614066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70953" y="218712"/>
              <a:ext cx="7356314" cy="155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933366" y="172719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+mj-lt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 flipH="1">
              <a:off x="6027205" y="-13621"/>
              <a:ext cx="3233402" cy="614066"/>
              <a:chOff x="461596" y="3429000"/>
              <a:chExt cx="7407630" cy="1333783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Pentagon 36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38" name="Chevron 37"/>
              <p:cNvSpPr/>
              <p:nvPr/>
            </p:nvSpPr>
            <p:spPr>
              <a:xfrm>
                <a:off x="5110828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Chevron 38"/>
              <p:cNvSpPr/>
              <p:nvPr/>
            </p:nvSpPr>
            <p:spPr>
              <a:xfrm>
                <a:off x="5912836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Chevron 39"/>
              <p:cNvSpPr/>
              <p:nvPr/>
            </p:nvSpPr>
            <p:spPr>
              <a:xfrm>
                <a:off x="6720910" y="3456360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7734444" y="49241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schemeClr val="bg1"/>
                  </a:solidFill>
                  <a:latin typeface="+mj-lt"/>
                  <a:ea typeface="Segoe UI Black" panose="020B0A02040204020203" pitchFamily="34" charset="0"/>
                </a:rPr>
                <a:t>Fall 2019 </a:t>
              </a:r>
            </a:p>
          </p:txBody>
        </p:sp>
      </p:grp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1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9509"/>
    </mc:Choice>
    <mc:Fallback xmlns="">
      <p:transition advTm="69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13</a:t>
            </a:fld>
            <a:endParaRPr lang="en-US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461596" y="416112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32991" y="531073"/>
            <a:ext cx="8638443" cy="523220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+mn-lt"/>
                <a:ea typeface="Segoe UI Black" panose="020B0A02040204020203" pitchFamily="34" charset="0"/>
                <a:cs typeface="Segoe UI Semibold" panose="020B0702040204020203" pitchFamily="34" charset="0"/>
              </a:rPr>
              <a:t>T2 Return balance viewable in </a:t>
            </a:r>
            <a:r>
              <a:rPr lang="en-CA" sz="2800" dirty="0" err="1">
                <a:latin typeface="+mn-lt"/>
                <a:ea typeface="Segoe UI Black" panose="020B0A02040204020203" pitchFamily="34" charset="0"/>
                <a:cs typeface="Segoe UI Semibold" panose="020B0702040204020203" pitchFamily="34" charset="0"/>
              </a:rPr>
              <a:t>MyBA</a:t>
            </a:r>
            <a:endParaRPr lang="en-CA" sz="2800" dirty="0">
              <a:latin typeface="+mn-lt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933366" y="-13621"/>
            <a:ext cx="8327241" cy="614066"/>
            <a:chOff x="933366" y="-13621"/>
            <a:chExt cx="8327241" cy="614066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970953" y="218712"/>
              <a:ext cx="7356314" cy="155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933366" y="172719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+mj-lt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 flipH="1">
              <a:off x="6027205" y="-13621"/>
              <a:ext cx="3233402" cy="614066"/>
              <a:chOff x="461596" y="3429000"/>
              <a:chExt cx="7407630" cy="1333783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Pentagon 25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27" name="Chevron 26"/>
              <p:cNvSpPr/>
              <p:nvPr/>
            </p:nvSpPr>
            <p:spPr>
              <a:xfrm>
                <a:off x="5110828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Chevron 27"/>
              <p:cNvSpPr/>
              <p:nvPr/>
            </p:nvSpPr>
            <p:spPr>
              <a:xfrm>
                <a:off x="5912836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Chevron 28"/>
              <p:cNvSpPr/>
              <p:nvPr/>
            </p:nvSpPr>
            <p:spPr>
              <a:xfrm>
                <a:off x="6720910" y="3456360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2050" name="Picture 5" descr="image0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0" y="1477166"/>
            <a:ext cx="6488387" cy="41780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7" descr="image0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956" y="2335825"/>
            <a:ext cx="3635324" cy="253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9" descr="image00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663" y="4033997"/>
            <a:ext cx="3643939" cy="2567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734444" y="49241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</a:rPr>
              <a:t>Fall 2019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8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6345"/>
    </mc:Choice>
    <mc:Fallback xmlns="">
      <p:transition advTm="36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1596" y="416112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461596" y="505606"/>
            <a:ext cx="8718691" cy="584775"/>
          </a:xfrm>
          <a:prstGeom prst="rect">
            <a:avLst/>
          </a:prstGeom>
          <a:noFill/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sz="32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Registered </a:t>
            </a:r>
            <a:r>
              <a:rPr lang="en-CA" sz="28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Charities</a:t>
            </a:r>
            <a:r>
              <a:rPr lang="en-CA" sz="32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 on MyBA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461596" y="1648029"/>
            <a:ext cx="8282354" cy="4708322"/>
            <a:chOff x="461596" y="1648028"/>
            <a:chExt cx="8282354" cy="48717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1596" y="1648028"/>
              <a:ext cx="8282354" cy="487174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71750" y="4415156"/>
              <a:ext cx="6172200" cy="2082215"/>
            </a:xfrm>
            <a:prstGeom prst="rect">
              <a:avLst/>
            </a:prstGeom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14</a:t>
            </a:fld>
            <a:endParaRPr lang="en-US" alt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933366" y="-13621"/>
            <a:ext cx="8327241" cy="614066"/>
            <a:chOff x="933366" y="-13621"/>
            <a:chExt cx="8327241" cy="614066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970953" y="218712"/>
              <a:ext cx="7356314" cy="155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>
            <a:xfrm>
              <a:off x="933366" y="172719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+mj-lt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 flipH="1">
              <a:off x="6027205" y="-13621"/>
              <a:ext cx="3233402" cy="614066"/>
              <a:chOff x="461596" y="3429000"/>
              <a:chExt cx="7407630" cy="1333783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Pentagon 37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39" name="Chevron 38"/>
              <p:cNvSpPr/>
              <p:nvPr/>
            </p:nvSpPr>
            <p:spPr>
              <a:xfrm>
                <a:off x="5110828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Chevron 39"/>
              <p:cNvSpPr/>
              <p:nvPr/>
            </p:nvSpPr>
            <p:spPr>
              <a:xfrm>
                <a:off x="5912836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Chevron 40"/>
              <p:cNvSpPr/>
              <p:nvPr/>
            </p:nvSpPr>
            <p:spPr>
              <a:xfrm>
                <a:off x="6720910" y="3456360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7734444" y="49241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schemeClr val="bg1"/>
                  </a:solidFill>
                  <a:latin typeface="+mj-lt"/>
                  <a:ea typeface="Segoe UI Black" panose="020B0A02040204020203" pitchFamily="34" charset="0"/>
                </a:rPr>
                <a:t>Fall 2019 </a:t>
              </a:r>
            </a:p>
          </p:txBody>
        </p:sp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8316"/>
    </mc:Choice>
    <mc:Fallback xmlns="">
      <p:transition advTm="38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252" y="2171672"/>
            <a:ext cx="9145496" cy="3647609"/>
          </a:xfrm>
          <a:prstGeom prst="rect">
            <a:avLst/>
          </a:prstGeom>
          <a:solidFill>
            <a:srgbClr val="4E6C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4" name="Straight Connector 33"/>
          <p:cNvCxnSpPr/>
          <p:nvPr/>
        </p:nvCxnSpPr>
        <p:spPr>
          <a:xfrm>
            <a:off x="19622" y="2171672"/>
            <a:ext cx="9150504" cy="0"/>
          </a:xfrm>
          <a:prstGeom prst="line">
            <a:avLst/>
          </a:prstGeom>
          <a:ln w="762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9622" y="5819281"/>
            <a:ext cx="9150504" cy="0"/>
          </a:xfrm>
          <a:prstGeom prst="line">
            <a:avLst/>
          </a:prstGeom>
          <a:ln w="762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51803" y="4655858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18712"/>
            <a:ext cx="9144000" cy="6639288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457200" y="578137"/>
            <a:ext cx="8879120" cy="523220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+mn-lt"/>
                <a:ea typeface="Segoe UI Black" panose="020B0A02040204020203" pitchFamily="34" charset="0"/>
                <a:cs typeface="Segoe UI Semibold" panose="020B0702040204020203" pitchFamily="34" charset="0"/>
              </a:rPr>
              <a:t>Email notifications – EFILE number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>
                <a:solidFill>
                  <a:schemeClr val="tx1"/>
                </a:solidFill>
              </a:rPr>
              <a:pPr/>
              <a:t>15</a:t>
            </a:fld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3" name="Flowchart: Document 2"/>
          <p:cNvSpPr/>
          <p:nvPr/>
        </p:nvSpPr>
        <p:spPr>
          <a:xfrm flipH="1">
            <a:off x="550306" y="1681679"/>
            <a:ext cx="3748562" cy="4561100"/>
          </a:xfrm>
          <a:prstGeom prst="flowChartDocumen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/>
          <p:cNvSpPr/>
          <p:nvPr/>
        </p:nvSpPr>
        <p:spPr>
          <a:xfrm>
            <a:off x="674630" y="1960137"/>
            <a:ext cx="3624986" cy="2873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 have new mail from the Canada Revenue Agency for EFILE number(s):   ^^EFILE Number^^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view this mail, log in to Represent a Client and select "Access Mail."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is an automated email message. Please do not reply.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841916" y="2510044"/>
            <a:ext cx="1923060" cy="270596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Right Arrow 27"/>
          <p:cNvSpPr/>
          <p:nvPr/>
        </p:nvSpPr>
        <p:spPr>
          <a:xfrm rot="10800000">
            <a:off x="3847119" y="2477271"/>
            <a:ext cx="655387" cy="300362"/>
          </a:xfrm>
          <a:prstGeom prst="rightArrow">
            <a:avLst>
              <a:gd name="adj1" fmla="val 50000"/>
              <a:gd name="adj2" fmla="val 74359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Flowchart: Document 28"/>
          <p:cNvSpPr/>
          <p:nvPr/>
        </p:nvSpPr>
        <p:spPr>
          <a:xfrm flipH="1">
            <a:off x="4834160" y="1700011"/>
            <a:ext cx="3748562" cy="4561100"/>
          </a:xfrm>
          <a:prstGeom prst="flowChartDocumen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Rectangle 29"/>
          <p:cNvSpPr/>
          <p:nvPr/>
        </p:nvSpPr>
        <p:spPr>
          <a:xfrm>
            <a:off x="5001473" y="1960137"/>
            <a:ext cx="3624986" cy="3118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 have unread mail from the Canada Revenue Agency, dated ^^</a:t>
            </a:r>
            <a:r>
              <a:rPr lang="en-CA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Date of letter</a:t>
            </a:r>
            <a:r>
              <a:rPr lang="en-CA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^^ for EFILE number(s): ^^EFILE Number^^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View this mail, log in to Represent a Client and select "Access Mail."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is an automated email message. Please do not reply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093010" y="2780640"/>
            <a:ext cx="1923060" cy="26693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Right Arrow 31"/>
          <p:cNvSpPr/>
          <p:nvPr/>
        </p:nvSpPr>
        <p:spPr>
          <a:xfrm rot="10800000">
            <a:off x="8120227" y="2747210"/>
            <a:ext cx="655387" cy="300362"/>
          </a:xfrm>
          <a:prstGeom prst="rightArrow">
            <a:avLst>
              <a:gd name="adj1" fmla="val 50000"/>
              <a:gd name="adj2" fmla="val 74359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26" name="Group 25"/>
          <p:cNvGrpSpPr/>
          <p:nvPr/>
        </p:nvGrpSpPr>
        <p:grpSpPr>
          <a:xfrm>
            <a:off x="933366" y="-13621"/>
            <a:ext cx="8327241" cy="614066"/>
            <a:chOff x="933366" y="-13621"/>
            <a:chExt cx="8327241" cy="614066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970953" y="218712"/>
              <a:ext cx="7356314" cy="155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/>
            <p:cNvSpPr/>
            <p:nvPr/>
          </p:nvSpPr>
          <p:spPr>
            <a:xfrm>
              <a:off x="933366" y="172719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+mj-lt"/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 flipH="1">
              <a:off x="6027205" y="-13621"/>
              <a:ext cx="3233402" cy="614066"/>
              <a:chOff x="461596" y="3429000"/>
              <a:chExt cx="7407630" cy="1333783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Pentagon 48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50" name="Chevron 49"/>
              <p:cNvSpPr/>
              <p:nvPr/>
            </p:nvSpPr>
            <p:spPr>
              <a:xfrm>
                <a:off x="5110828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Chevron 50"/>
              <p:cNvSpPr/>
              <p:nvPr/>
            </p:nvSpPr>
            <p:spPr>
              <a:xfrm>
                <a:off x="5912836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Chevron 51"/>
              <p:cNvSpPr/>
              <p:nvPr/>
            </p:nvSpPr>
            <p:spPr>
              <a:xfrm>
                <a:off x="6720910" y="3456360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7734444" y="49241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schemeClr val="bg1"/>
                  </a:solidFill>
                  <a:latin typeface="+mj-lt"/>
                  <a:ea typeface="Segoe UI Black" panose="020B0A02040204020203" pitchFamily="34" charset="0"/>
                </a:rPr>
                <a:t>Fall 2019 </a:t>
              </a:r>
            </a:p>
          </p:txBody>
        </p:sp>
      </p:grp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9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8768"/>
    </mc:Choice>
    <mc:Fallback xmlns="">
      <p:transition advTm="28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>
                <a:solidFill>
                  <a:schemeClr val="tx1"/>
                </a:solidFill>
              </a:rPr>
              <a:pPr/>
              <a:t>16</a:t>
            </a:fld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1803" y="4655858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410604" y="527421"/>
            <a:ext cx="8678597" cy="523220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Email notifications – Security info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lowchart: Multidocument 1"/>
          <p:cNvSpPr/>
          <p:nvPr/>
        </p:nvSpPr>
        <p:spPr>
          <a:xfrm flipH="1">
            <a:off x="666137" y="2089342"/>
            <a:ext cx="7892787" cy="4537324"/>
          </a:xfrm>
          <a:prstGeom prst="flowChartMultidocument">
            <a:avLst/>
          </a:prstGeom>
          <a:solidFill>
            <a:schemeClr val="bg1"/>
          </a:solidFill>
          <a:ln w="28575">
            <a:solidFill>
              <a:srgbClr val="19626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2168393" y="3284896"/>
            <a:ext cx="609077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Dear Legal name: </a:t>
            </a:r>
          </a:p>
          <a:p>
            <a:r>
              <a:rPr lang="en-CA" sz="11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 </a:t>
            </a:r>
          </a:p>
          <a:p>
            <a:r>
              <a:rPr lang="en-CA" sz="11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Your CRA security questions and/or answers with the Canada Revenue Agency Login services was recently changed.</a:t>
            </a:r>
          </a:p>
          <a:p>
            <a:r>
              <a:rPr lang="en-CA" sz="11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 </a:t>
            </a:r>
          </a:p>
          <a:p>
            <a:r>
              <a:rPr lang="en-CA" sz="11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If you made this change please disregard this email.</a:t>
            </a:r>
          </a:p>
          <a:p>
            <a:r>
              <a:rPr lang="en-CA" sz="11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 </a:t>
            </a:r>
          </a:p>
          <a:p>
            <a:r>
              <a:rPr lang="en-CA" sz="11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If you did not make this change please call </a:t>
            </a:r>
            <a:r>
              <a:rPr lang="en-CA" sz="1100" dirty="0"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1-800-959-8281</a:t>
            </a:r>
            <a:r>
              <a:rPr lang="en-CA" sz="11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.</a:t>
            </a:r>
          </a:p>
          <a:p>
            <a:r>
              <a:rPr lang="en-CA" sz="11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 </a:t>
            </a:r>
          </a:p>
          <a:p>
            <a:r>
              <a:rPr lang="en-CA" sz="11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If you're calling from outside Canada and the United States, call us collect at </a:t>
            </a:r>
            <a:r>
              <a:rPr lang="en-CA" sz="1100" dirty="0"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613-940-8495</a:t>
            </a:r>
            <a:r>
              <a:rPr lang="en-CA" sz="11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.</a:t>
            </a:r>
          </a:p>
          <a:p>
            <a:r>
              <a:rPr lang="en-CA" sz="11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 </a:t>
            </a:r>
          </a:p>
          <a:p>
            <a:r>
              <a:rPr lang="en-CA" sz="11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The TTY (teletypewriter) number is </a:t>
            </a:r>
            <a:r>
              <a:rPr lang="en-CA" sz="1100" dirty="0"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1-800-665-0354</a:t>
            </a:r>
            <a:r>
              <a:rPr lang="en-CA" sz="11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.</a:t>
            </a:r>
          </a:p>
          <a:p>
            <a:r>
              <a:rPr lang="en-CA" sz="11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 </a:t>
            </a:r>
          </a:p>
          <a:p>
            <a:r>
              <a:rPr lang="en-CA" sz="11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This is an automated email message. Please do not reply.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15491" y="2970884"/>
            <a:ext cx="63177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Subject: Canada Revenue Agency - </a:t>
            </a:r>
            <a:r>
              <a:rPr lang="fr-FR" sz="11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CRA security questions and/or answers  changed</a:t>
            </a:r>
            <a:endParaRPr lang="en-CA" sz="11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78117" y="2141744"/>
            <a:ext cx="63177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Subject: Canada Revenue Agency - </a:t>
            </a:r>
            <a:r>
              <a:rPr lang="fr-FR" sz="11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CRA password changed </a:t>
            </a:r>
            <a:endParaRPr lang="en-CA" sz="11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530070" y="2552268"/>
            <a:ext cx="63177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Subject: Canada Revenue Agency - </a:t>
            </a:r>
            <a:r>
              <a:rPr lang="fr-FR" sz="11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CRA user ID changed </a:t>
            </a:r>
            <a:endParaRPr lang="en-CA" sz="11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0604" y="1484626"/>
            <a:ext cx="831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>
                <a:solidFill>
                  <a:srgbClr val="155457"/>
                </a:solidFill>
                <a:latin typeface="Century Gothic" panose="020B0502020202020204" pitchFamily="34" charset="0"/>
                <a:ea typeface="Segoe UI Black" panose="020B0A02040204020203" pitchFamily="34" charset="0"/>
                <a:cs typeface="ヒラギノ角ゴ Pro W3" charset="0"/>
              </a:rPr>
              <a:t>Email notifications sent when updates are made to security information</a:t>
            </a:r>
            <a:endParaRPr lang="en-CA" b="1" dirty="0">
              <a:solidFill>
                <a:srgbClr val="155457"/>
              </a:solidFill>
              <a:latin typeface="Century Gothic" panose="020B0502020202020204" pitchFamily="34" charset="0"/>
              <a:ea typeface="Segoe UI Black" panose="020B0A02040204020203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933366" y="-13621"/>
            <a:ext cx="8327241" cy="614066"/>
            <a:chOff x="933366" y="-13621"/>
            <a:chExt cx="8327241" cy="614066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970953" y="218712"/>
              <a:ext cx="7356314" cy="155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/>
          </p:nvSpPr>
          <p:spPr>
            <a:xfrm>
              <a:off x="933366" y="172719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+mj-lt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 flipH="1">
              <a:off x="6027205" y="-13621"/>
              <a:ext cx="3233402" cy="614066"/>
              <a:chOff x="461596" y="3429000"/>
              <a:chExt cx="7407630" cy="1333783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Pentagon 40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42" name="Chevron 41"/>
              <p:cNvSpPr/>
              <p:nvPr/>
            </p:nvSpPr>
            <p:spPr>
              <a:xfrm>
                <a:off x="5110828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Chevron 42"/>
              <p:cNvSpPr/>
              <p:nvPr/>
            </p:nvSpPr>
            <p:spPr>
              <a:xfrm>
                <a:off x="5912836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Chevron 43"/>
              <p:cNvSpPr/>
              <p:nvPr/>
            </p:nvSpPr>
            <p:spPr>
              <a:xfrm>
                <a:off x="6720910" y="3456360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7734444" y="49241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schemeClr val="bg1"/>
                  </a:solidFill>
                  <a:latin typeface="+mj-lt"/>
                  <a:ea typeface="Segoe UI Black" panose="020B0A02040204020203" pitchFamily="34" charset="0"/>
                </a:rPr>
                <a:t>Fall 2019 </a:t>
              </a:r>
            </a:p>
          </p:txBody>
        </p:sp>
      </p:grp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0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5095"/>
    </mc:Choice>
    <mc:Fallback xmlns="">
      <p:transition advTm="85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1596" y="416112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461596" y="492735"/>
            <a:ext cx="6379349" cy="523220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MyBA Re-grouping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17</a:t>
            </a:fld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834" y="1512660"/>
            <a:ext cx="5914555" cy="24136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1" name="Group 20"/>
          <p:cNvGrpSpPr/>
          <p:nvPr/>
        </p:nvGrpSpPr>
        <p:grpSpPr>
          <a:xfrm>
            <a:off x="1076442" y="4218007"/>
            <a:ext cx="2283828" cy="2248845"/>
            <a:chOff x="363317" y="4240666"/>
            <a:chExt cx="2283828" cy="22488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Oval 26"/>
            <p:cNvSpPr/>
            <p:nvPr/>
          </p:nvSpPr>
          <p:spPr>
            <a:xfrm>
              <a:off x="363317" y="4240666"/>
              <a:ext cx="2283828" cy="2248845"/>
            </a:xfrm>
            <a:prstGeom prst="ellipse">
              <a:avLst/>
            </a:prstGeom>
            <a:solidFill>
              <a:srgbClr val="5FDFD3"/>
            </a:solidFill>
            <a:ln w="38100">
              <a:solidFill>
                <a:srgbClr val="4E6C8B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90282" y="4374555"/>
              <a:ext cx="2034805" cy="1981069"/>
            </a:xfrm>
            <a:prstGeom prst="ellipse">
              <a:avLst/>
            </a:prstGeom>
            <a:solidFill>
              <a:srgbClr val="4E6C8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582909" y="1452788"/>
            <a:ext cx="1855482" cy="1806245"/>
            <a:chOff x="363317" y="4240666"/>
            <a:chExt cx="2283828" cy="22488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0" name="Oval 29"/>
            <p:cNvSpPr/>
            <p:nvPr/>
          </p:nvSpPr>
          <p:spPr>
            <a:xfrm>
              <a:off x="363317" y="4240666"/>
              <a:ext cx="2283828" cy="2248845"/>
            </a:xfrm>
            <a:prstGeom prst="ellipse">
              <a:avLst/>
            </a:prstGeom>
            <a:solidFill>
              <a:srgbClr val="5FDFD3"/>
            </a:solidFill>
            <a:ln w="38100">
              <a:solidFill>
                <a:srgbClr val="4E6C8B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490282" y="4374555"/>
              <a:ext cx="2034805" cy="1981069"/>
            </a:xfrm>
            <a:prstGeom prst="ellipse">
              <a:avLst/>
            </a:prstGeom>
            <a:solidFill>
              <a:srgbClr val="4E6C8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767891" y="2090174"/>
            <a:ext cx="1571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</a:rPr>
              <a:t>Current</a:t>
            </a:r>
          </a:p>
        </p:txBody>
      </p:sp>
      <p:sp>
        <p:nvSpPr>
          <p:cNvPr id="22" name="Left Arrow 21"/>
          <p:cNvSpPr/>
          <p:nvPr/>
        </p:nvSpPr>
        <p:spPr>
          <a:xfrm>
            <a:off x="7067649" y="1772456"/>
            <a:ext cx="848551" cy="232835"/>
          </a:xfrm>
          <a:prstGeom prst="leftArrow">
            <a:avLst/>
          </a:prstGeom>
          <a:solidFill>
            <a:srgbClr val="5FDF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Left Arrow 34"/>
          <p:cNvSpPr/>
          <p:nvPr/>
        </p:nvSpPr>
        <p:spPr>
          <a:xfrm>
            <a:off x="7067649" y="2743708"/>
            <a:ext cx="848551" cy="232835"/>
          </a:xfrm>
          <a:prstGeom prst="leftArrow">
            <a:avLst/>
          </a:prstGeom>
          <a:solidFill>
            <a:srgbClr val="5FDF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122424" y="4789259"/>
            <a:ext cx="21864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</a:rPr>
              <a:t>Future example</a:t>
            </a:r>
          </a:p>
        </p:txBody>
      </p:sp>
      <p:sp>
        <p:nvSpPr>
          <p:cNvPr id="37" name="Left Arrow 36"/>
          <p:cNvSpPr/>
          <p:nvPr/>
        </p:nvSpPr>
        <p:spPr>
          <a:xfrm rot="10800000">
            <a:off x="1685272" y="4544080"/>
            <a:ext cx="1044443" cy="312151"/>
          </a:xfrm>
          <a:prstGeom prst="leftArrow">
            <a:avLst/>
          </a:prstGeom>
          <a:solidFill>
            <a:srgbClr val="5FDF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38" name="Left Arrow 37"/>
          <p:cNvSpPr/>
          <p:nvPr/>
        </p:nvSpPr>
        <p:spPr>
          <a:xfrm rot="10800000">
            <a:off x="1705459" y="5827661"/>
            <a:ext cx="1044443" cy="289888"/>
          </a:xfrm>
          <a:prstGeom prst="leftArrow">
            <a:avLst/>
          </a:prstGeom>
          <a:solidFill>
            <a:srgbClr val="5FDF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933366" y="-13621"/>
            <a:ext cx="8327241" cy="614066"/>
            <a:chOff x="933366" y="-13621"/>
            <a:chExt cx="8327241" cy="614066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970953" y="218712"/>
              <a:ext cx="7356314" cy="155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933366" y="172719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+mj-lt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 flipH="1">
              <a:off x="6027205" y="-13621"/>
              <a:ext cx="3233402" cy="614066"/>
              <a:chOff x="461596" y="3429000"/>
              <a:chExt cx="7407630" cy="1333783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Pentagon 56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58" name="Chevron 57"/>
              <p:cNvSpPr/>
              <p:nvPr/>
            </p:nvSpPr>
            <p:spPr>
              <a:xfrm>
                <a:off x="5110828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Chevron 58"/>
              <p:cNvSpPr/>
              <p:nvPr/>
            </p:nvSpPr>
            <p:spPr>
              <a:xfrm>
                <a:off x="5912836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Chevron 59"/>
              <p:cNvSpPr/>
              <p:nvPr/>
            </p:nvSpPr>
            <p:spPr>
              <a:xfrm>
                <a:off x="6720910" y="3456360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1" name="TextBox 60"/>
          <p:cNvSpPr txBox="1"/>
          <p:nvPr/>
        </p:nvSpPr>
        <p:spPr>
          <a:xfrm>
            <a:off x="7510650" y="36011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</a:rPr>
              <a:t>Future 2020</a:t>
            </a:r>
          </a:p>
        </p:txBody>
      </p:sp>
      <p:pic>
        <p:nvPicPr>
          <p:cNvPr id="1026" name="Picture 1" descr="image0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325" y="3473413"/>
            <a:ext cx="4863726" cy="30907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1202"/>
    </mc:Choice>
    <mc:Fallback xmlns="">
      <p:transition advTm="31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1596" y="416112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363317" y="531909"/>
            <a:ext cx="6379349" cy="523220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Other coming changes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29891" y="1733111"/>
            <a:ext cx="86868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>
                <a:gradFill>
                  <a:gsLst>
                    <a:gs pos="0">
                      <a:schemeClr val="tx1"/>
                    </a:gs>
                    <a:gs pos="100000">
                      <a:srgbClr val="155457"/>
                    </a:gs>
                  </a:gsLst>
                  <a:lin ang="5400000" scaled="1"/>
                </a:gradFill>
                <a:latin typeface="+mj-lt"/>
                <a:ea typeface="Segoe UI Black" panose="020B0A02040204020203" pitchFamily="34" charset="0"/>
              </a:rPr>
              <a:t>Future 2020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gradFill>
                  <a:gsLst>
                    <a:gs pos="0">
                      <a:schemeClr val="tx1"/>
                    </a:gs>
                    <a:gs pos="100000">
                      <a:srgbClr val="155457"/>
                    </a:gs>
                  </a:gsLst>
                  <a:lin ang="5400000" scaled="1"/>
                </a:gradFill>
                <a:latin typeface="+mj-lt"/>
                <a:ea typeface="Segoe UI Black" panose="020B0A02040204020203" pitchFamily="34" charset="0"/>
              </a:rPr>
              <a:t>Email notification: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2800">
                <a:gradFill>
                  <a:gsLst>
                    <a:gs pos="0">
                      <a:schemeClr val="tx1"/>
                    </a:gs>
                    <a:gs pos="100000">
                      <a:srgbClr val="155457"/>
                    </a:gs>
                  </a:gsLst>
                  <a:lin ang="5400000" scaled="1"/>
                </a:gradFill>
                <a:latin typeface="+mj-lt"/>
                <a:ea typeface="Segoe UI Black" panose="020B0A02040204020203" pitchFamily="34" charset="0"/>
              </a:rPr>
              <a:t>Change </a:t>
            </a:r>
            <a:r>
              <a:rPr lang="en-CA" sz="2800" dirty="0">
                <a:gradFill>
                  <a:gsLst>
                    <a:gs pos="0">
                      <a:schemeClr val="tx1"/>
                    </a:gs>
                    <a:gs pos="100000">
                      <a:srgbClr val="155457"/>
                    </a:gs>
                  </a:gsLst>
                  <a:lin ang="5400000" scaled="1"/>
                </a:gradFill>
                <a:latin typeface="+mj-lt"/>
                <a:ea typeface="Segoe UI Black" panose="020B0A02040204020203" pitchFamily="34" charset="0"/>
              </a:rPr>
              <a:t>to Authorized Representatives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2800" dirty="0">
                <a:gradFill>
                  <a:gsLst>
                    <a:gs pos="0">
                      <a:schemeClr val="tx1"/>
                    </a:gs>
                    <a:gs pos="100000">
                      <a:srgbClr val="155457"/>
                    </a:gs>
                  </a:gsLst>
                  <a:lin ang="5400000" scaled="1"/>
                </a:gradFill>
                <a:latin typeface="+mj-lt"/>
                <a:ea typeface="Segoe UI Black" panose="020B0A02040204020203" pitchFamily="34" charset="0"/>
              </a:rPr>
              <a:t>Submit Docs Acknowledgement MyBA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CA" sz="2800" dirty="0">
              <a:gradFill>
                <a:gsLst>
                  <a:gs pos="0">
                    <a:schemeClr val="tx1"/>
                  </a:gs>
                  <a:gs pos="100000">
                    <a:srgbClr val="155457"/>
                  </a:gs>
                </a:gsLst>
                <a:lin ang="5400000" scaled="1"/>
              </a:gradFill>
              <a:latin typeface="+mj-lt"/>
              <a:ea typeface="Segoe UI Black" panose="020B0A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gradFill>
                  <a:gsLst>
                    <a:gs pos="0">
                      <a:schemeClr val="tx1"/>
                    </a:gs>
                    <a:gs pos="100000">
                      <a:srgbClr val="155457"/>
                    </a:gs>
                  </a:gsLst>
                  <a:lin ang="5400000" scaled="1"/>
                </a:gradFill>
                <a:latin typeface="+mj-lt"/>
                <a:ea typeface="Segoe UI Black" panose="020B0A02040204020203" pitchFamily="34" charset="0"/>
              </a:rPr>
              <a:t>File GST524 in My Account and MyBA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gradFill>
                  <a:gsLst>
                    <a:gs pos="0">
                      <a:schemeClr val="tx1"/>
                    </a:gs>
                    <a:gs pos="100000">
                      <a:srgbClr val="155457"/>
                    </a:gs>
                  </a:gsLst>
                  <a:lin ang="5400000" scaled="1"/>
                </a:gradFill>
                <a:latin typeface="+mj-lt"/>
                <a:ea typeface="Segoe UI Black" panose="020B0A02040204020203" pitchFamily="34" charset="0"/>
              </a:rPr>
              <a:t>Capital Loss Balances viewable in MyBA</a:t>
            </a:r>
          </a:p>
          <a:p>
            <a:endParaRPr lang="en-CA" sz="2800" dirty="0">
              <a:gradFill>
                <a:gsLst>
                  <a:gs pos="0">
                    <a:schemeClr val="tx1"/>
                  </a:gs>
                  <a:gs pos="100000">
                    <a:srgbClr val="155457"/>
                  </a:gs>
                </a:gsLst>
                <a:lin ang="5400000" scaled="1"/>
              </a:gradFill>
              <a:latin typeface="+mj-lt"/>
              <a:ea typeface="Segoe UI Black" panose="020B0A02040204020203" pitchFamily="34" charset="0"/>
            </a:endParaRPr>
          </a:p>
          <a:p>
            <a:endParaRPr lang="en-CA" sz="3200" dirty="0">
              <a:solidFill>
                <a:srgbClr val="155457"/>
              </a:solidFill>
              <a:latin typeface="+mj-lt"/>
              <a:ea typeface="Segoe UI Black" panose="020B0A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 dirty="0"/>
              <a:t>18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933366" y="-13621"/>
            <a:ext cx="8327241" cy="614066"/>
            <a:chOff x="933366" y="-13621"/>
            <a:chExt cx="8327241" cy="614066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970953" y="218712"/>
              <a:ext cx="7356314" cy="155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933366" y="172719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+mj-lt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 flipH="1">
              <a:off x="6027205" y="-13621"/>
              <a:ext cx="3233402" cy="614066"/>
              <a:chOff x="461596" y="3429000"/>
              <a:chExt cx="7407630" cy="1333783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Pentagon 26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28" name="Chevron 27"/>
              <p:cNvSpPr/>
              <p:nvPr/>
            </p:nvSpPr>
            <p:spPr>
              <a:xfrm>
                <a:off x="5110828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Chevron 28"/>
              <p:cNvSpPr/>
              <p:nvPr/>
            </p:nvSpPr>
            <p:spPr>
              <a:xfrm>
                <a:off x="5912836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Chevron 29"/>
              <p:cNvSpPr/>
              <p:nvPr/>
            </p:nvSpPr>
            <p:spPr>
              <a:xfrm>
                <a:off x="6720910" y="3456360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7510650" y="36011"/>
              <a:ext cx="1454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schemeClr val="bg1"/>
                  </a:solidFill>
                  <a:latin typeface="+mj-lt"/>
                  <a:ea typeface="Segoe UI Black" panose="020B0A02040204020203" pitchFamily="34" charset="0"/>
                </a:rPr>
                <a:t>Future 2020</a:t>
              </a:r>
            </a:p>
          </p:txBody>
        </p:sp>
      </p:grp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0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8384"/>
    </mc:Choice>
    <mc:Fallback xmlns="">
      <p:transition advTm="78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19</a:t>
            </a:fld>
            <a:endParaRPr lang="en-US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461596" y="416112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363317" y="396435"/>
            <a:ext cx="6379349" cy="707886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My Account updates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endCxn id="15" idx="2"/>
          </p:cNvCxnSpPr>
          <p:nvPr/>
        </p:nvCxnSpPr>
        <p:spPr>
          <a:xfrm>
            <a:off x="-1496" y="246046"/>
            <a:ext cx="8306341" cy="170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8304845" y="200855"/>
            <a:ext cx="143076" cy="12446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-6504" y="1811153"/>
            <a:ext cx="9145496" cy="1688617"/>
          </a:xfrm>
          <a:prstGeom prst="rect">
            <a:avLst/>
          </a:prstGeom>
          <a:solidFill>
            <a:srgbClr val="4E6C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/>
          <p:cNvSpPr/>
          <p:nvPr/>
        </p:nvSpPr>
        <p:spPr>
          <a:xfrm>
            <a:off x="-5853" y="4090357"/>
            <a:ext cx="9145496" cy="1688617"/>
          </a:xfrm>
          <a:prstGeom prst="rect">
            <a:avLst/>
          </a:prstGeom>
          <a:solidFill>
            <a:srgbClr val="4E6C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/>
          <p:cNvSpPr txBox="1"/>
          <p:nvPr/>
        </p:nvSpPr>
        <p:spPr>
          <a:xfrm>
            <a:off x="200926" y="2483111"/>
            <a:ext cx="1351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Convenient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0456" y="4769281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Fast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92052" y="2483111"/>
            <a:ext cx="6367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Easy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73430" y="4769281"/>
            <a:ext cx="873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Secure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-6504" y="1811153"/>
            <a:ext cx="9150504" cy="0"/>
          </a:xfrm>
          <a:prstGeom prst="line">
            <a:avLst/>
          </a:prstGeom>
          <a:ln w="381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-11512" y="3499770"/>
            <a:ext cx="9150504" cy="0"/>
          </a:xfrm>
          <a:prstGeom prst="line">
            <a:avLst/>
          </a:prstGeom>
          <a:ln w="381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090357"/>
            <a:ext cx="9150504" cy="0"/>
          </a:xfrm>
          <a:prstGeom prst="line">
            <a:avLst/>
          </a:prstGeom>
          <a:ln w="381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11512" y="5783363"/>
            <a:ext cx="9150504" cy="0"/>
          </a:xfrm>
          <a:prstGeom prst="line">
            <a:avLst/>
          </a:prstGeom>
          <a:ln w="381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6144" y="1473734"/>
            <a:ext cx="5300201" cy="46250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2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256"/>
    </mc:Choice>
    <mc:Fallback xmlns="">
      <p:transition advTm="24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560369" y="367392"/>
            <a:ext cx="6379349" cy="769441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sz="44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Overview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endCxn id="15" idx="2"/>
          </p:cNvCxnSpPr>
          <p:nvPr/>
        </p:nvCxnSpPr>
        <p:spPr>
          <a:xfrm>
            <a:off x="-1496" y="246046"/>
            <a:ext cx="8306341" cy="170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8304845" y="200855"/>
            <a:ext cx="143076" cy="12446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Pentagon 1"/>
          <p:cNvSpPr/>
          <p:nvPr/>
        </p:nvSpPr>
        <p:spPr>
          <a:xfrm>
            <a:off x="723013" y="1482360"/>
            <a:ext cx="4732321" cy="789970"/>
          </a:xfrm>
          <a:prstGeom prst="homePlat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Chevron 2"/>
          <p:cNvSpPr/>
          <p:nvPr/>
        </p:nvSpPr>
        <p:spPr>
          <a:xfrm>
            <a:off x="5193249" y="1508941"/>
            <a:ext cx="982902" cy="768855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Chevron 13"/>
          <p:cNvSpPr/>
          <p:nvPr/>
        </p:nvSpPr>
        <p:spPr>
          <a:xfrm>
            <a:off x="5927900" y="1510809"/>
            <a:ext cx="993290" cy="768855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Chevron 15"/>
          <p:cNvSpPr/>
          <p:nvPr/>
        </p:nvSpPr>
        <p:spPr>
          <a:xfrm>
            <a:off x="6686359" y="1512637"/>
            <a:ext cx="955237" cy="768855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6663" y="1660844"/>
            <a:ext cx="2925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</a:rPr>
              <a:t>Statistics Overview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3459676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2</a:t>
            </a:fld>
            <a:endParaRPr lang="en-US" altLang="en-US" dirty="0"/>
          </a:p>
        </p:txBody>
      </p:sp>
      <p:sp>
        <p:nvSpPr>
          <p:cNvPr id="26" name="Pentagon 25"/>
          <p:cNvSpPr/>
          <p:nvPr/>
        </p:nvSpPr>
        <p:spPr>
          <a:xfrm>
            <a:off x="723013" y="2425543"/>
            <a:ext cx="4732321" cy="789970"/>
          </a:xfrm>
          <a:prstGeom prst="homePlat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Pentagon 29"/>
          <p:cNvSpPr/>
          <p:nvPr/>
        </p:nvSpPr>
        <p:spPr>
          <a:xfrm>
            <a:off x="718618" y="3344375"/>
            <a:ext cx="4732321" cy="789970"/>
          </a:xfrm>
          <a:prstGeom prst="homePlat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34" name="Pentagon 33"/>
          <p:cNvSpPr/>
          <p:nvPr/>
        </p:nvSpPr>
        <p:spPr>
          <a:xfrm>
            <a:off x="710191" y="5206390"/>
            <a:ext cx="4732321" cy="789970"/>
          </a:xfrm>
          <a:prstGeom prst="homePlat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2483" y="2584265"/>
            <a:ext cx="3281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</a:rPr>
              <a:t>My Business Account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79768" y="3504031"/>
            <a:ext cx="2023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</a:rPr>
              <a:t>My Account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77652" y="5379784"/>
            <a:ext cx="3708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</a:rPr>
              <a:t>Represent a Client Beta</a:t>
            </a:r>
          </a:p>
        </p:txBody>
      </p:sp>
      <p:sp>
        <p:nvSpPr>
          <p:cNvPr id="39" name="Chevron 38"/>
          <p:cNvSpPr/>
          <p:nvPr/>
        </p:nvSpPr>
        <p:spPr>
          <a:xfrm>
            <a:off x="5185106" y="2443670"/>
            <a:ext cx="982902" cy="768855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40" name="Chevron 39"/>
          <p:cNvSpPr/>
          <p:nvPr/>
        </p:nvSpPr>
        <p:spPr>
          <a:xfrm>
            <a:off x="5919757" y="2445538"/>
            <a:ext cx="993290" cy="768855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" name="Chevron 40"/>
          <p:cNvSpPr/>
          <p:nvPr/>
        </p:nvSpPr>
        <p:spPr>
          <a:xfrm>
            <a:off x="6678216" y="2447366"/>
            <a:ext cx="955237" cy="768855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42" name="Chevron 41"/>
          <p:cNvSpPr/>
          <p:nvPr/>
        </p:nvSpPr>
        <p:spPr>
          <a:xfrm>
            <a:off x="5207381" y="3369843"/>
            <a:ext cx="982902" cy="768855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43" name="Chevron 42"/>
          <p:cNvSpPr/>
          <p:nvPr/>
        </p:nvSpPr>
        <p:spPr>
          <a:xfrm>
            <a:off x="5942032" y="3371711"/>
            <a:ext cx="993290" cy="768855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44" name="Chevron 43"/>
          <p:cNvSpPr/>
          <p:nvPr/>
        </p:nvSpPr>
        <p:spPr>
          <a:xfrm>
            <a:off x="6700491" y="3373539"/>
            <a:ext cx="955237" cy="768855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48" name="Chevron 47"/>
          <p:cNvSpPr/>
          <p:nvPr/>
        </p:nvSpPr>
        <p:spPr>
          <a:xfrm>
            <a:off x="5171571" y="5226190"/>
            <a:ext cx="982902" cy="768855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49" name="Chevron 48"/>
          <p:cNvSpPr/>
          <p:nvPr/>
        </p:nvSpPr>
        <p:spPr>
          <a:xfrm>
            <a:off x="5906222" y="5228058"/>
            <a:ext cx="993290" cy="768855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50" name="Chevron 49"/>
          <p:cNvSpPr/>
          <p:nvPr/>
        </p:nvSpPr>
        <p:spPr>
          <a:xfrm>
            <a:off x="6664681" y="5229886"/>
            <a:ext cx="955237" cy="768855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Pentagon 30"/>
          <p:cNvSpPr/>
          <p:nvPr/>
        </p:nvSpPr>
        <p:spPr>
          <a:xfrm>
            <a:off x="704486" y="4272196"/>
            <a:ext cx="4732321" cy="789970"/>
          </a:xfrm>
          <a:prstGeom prst="homePlat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71947" y="4445590"/>
            <a:ext cx="2932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</a:rPr>
              <a:t>Represent a Client</a:t>
            </a:r>
          </a:p>
        </p:txBody>
      </p:sp>
      <p:sp>
        <p:nvSpPr>
          <p:cNvPr id="33" name="Chevron 32"/>
          <p:cNvSpPr/>
          <p:nvPr/>
        </p:nvSpPr>
        <p:spPr>
          <a:xfrm>
            <a:off x="5165866" y="4291996"/>
            <a:ext cx="982902" cy="768855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Chevron 34"/>
          <p:cNvSpPr/>
          <p:nvPr/>
        </p:nvSpPr>
        <p:spPr>
          <a:xfrm>
            <a:off x="5900517" y="4293864"/>
            <a:ext cx="993290" cy="768855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36" name="Chevron 35"/>
          <p:cNvSpPr/>
          <p:nvPr/>
        </p:nvSpPr>
        <p:spPr>
          <a:xfrm>
            <a:off x="6658976" y="4295692"/>
            <a:ext cx="955237" cy="768855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9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3158"/>
    </mc:Choice>
    <mc:Fallback xmlns="">
      <p:transition advTm="33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-16520" y="2826109"/>
            <a:ext cx="9145496" cy="2993172"/>
          </a:xfrm>
          <a:prstGeom prst="rect">
            <a:avLst/>
          </a:prstGeom>
          <a:solidFill>
            <a:srgbClr val="4E6C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4" name="Straight Connector 33"/>
          <p:cNvCxnSpPr/>
          <p:nvPr/>
        </p:nvCxnSpPr>
        <p:spPr>
          <a:xfrm>
            <a:off x="23604" y="2819937"/>
            <a:ext cx="9150504" cy="0"/>
          </a:xfrm>
          <a:prstGeom prst="line">
            <a:avLst/>
          </a:prstGeom>
          <a:ln w="762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20</a:t>
            </a:fld>
            <a:endParaRPr lang="en-US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461596" y="416112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363317" y="532512"/>
            <a:ext cx="6379349" cy="523220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Expanded pay options – MyA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933366" y="-13621"/>
            <a:ext cx="8327241" cy="614066"/>
            <a:chOff x="933366" y="-13621"/>
            <a:chExt cx="8327241" cy="614066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970953" y="218712"/>
              <a:ext cx="7356314" cy="155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933366" y="172719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+mj-lt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 flipH="1">
              <a:off x="6027205" y="-13621"/>
              <a:ext cx="3233402" cy="614066"/>
              <a:chOff x="461596" y="3429000"/>
              <a:chExt cx="7407630" cy="1333783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Pentagon 29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31" name="Chevron 30"/>
              <p:cNvSpPr/>
              <p:nvPr/>
            </p:nvSpPr>
            <p:spPr>
              <a:xfrm>
                <a:off x="5110828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Chevron 31"/>
              <p:cNvSpPr/>
              <p:nvPr/>
            </p:nvSpPr>
            <p:spPr>
              <a:xfrm>
                <a:off x="5912836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Chevron 32"/>
              <p:cNvSpPr/>
              <p:nvPr/>
            </p:nvSpPr>
            <p:spPr>
              <a:xfrm>
                <a:off x="6720910" y="3456360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7734444" y="49241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schemeClr val="bg1"/>
                  </a:solidFill>
                  <a:latin typeface="+mj-lt"/>
                  <a:ea typeface="Segoe UI Black" panose="020B0A02040204020203" pitchFamily="34" charset="0"/>
                </a:rPr>
                <a:t>Fall 2019 </a:t>
              </a:r>
            </a:p>
          </p:txBody>
        </p:sp>
      </p:grpSp>
      <p:pic>
        <p:nvPicPr>
          <p:cNvPr id="19" name="Picture 18"/>
          <p:cNvPicPr/>
          <p:nvPr/>
        </p:nvPicPr>
        <p:blipFill>
          <a:blip r:embed="rId5"/>
          <a:stretch>
            <a:fillRect/>
          </a:stretch>
        </p:blipFill>
        <p:spPr>
          <a:xfrm>
            <a:off x="4487861" y="1628125"/>
            <a:ext cx="4232726" cy="17738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/>
          <p:nvPr/>
        </p:nvPicPr>
        <p:blipFill>
          <a:blip r:embed="rId6"/>
          <a:stretch>
            <a:fillRect/>
          </a:stretch>
        </p:blipFill>
        <p:spPr>
          <a:xfrm>
            <a:off x="413660" y="3288754"/>
            <a:ext cx="4235450" cy="17868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5" name="Straight Connector 34"/>
          <p:cNvCxnSpPr/>
          <p:nvPr/>
        </p:nvCxnSpPr>
        <p:spPr>
          <a:xfrm>
            <a:off x="19622" y="5819281"/>
            <a:ext cx="9150504" cy="0"/>
          </a:xfrm>
          <a:prstGeom prst="line">
            <a:avLst/>
          </a:prstGeom>
          <a:ln w="762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/>
          <p:nvPr/>
        </p:nvPicPr>
        <p:blipFill>
          <a:blip r:embed="rId7"/>
          <a:stretch>
            <a:fillRect/>
          </a:stretch>
        </p:blipFill>
        <p:spPr>
          <a:xfrm>
            <a:off x="4487861" y="4161127"/>
            <a:ext cx="4232726" cy="17650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1078762" y="1745154"/>
            <a:ext cx="2922301" cy="628756"/>
          </a:xfrm>
          <a:prstGeom prst="roundRect">
            <a:avLst>
              <a:gd name="adj" fmla="val 6889"/>
            </a:avLst>
          </a:prstGeom>
          <a:solidFill>
            <a:schemeClr val="accent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1078762" y="1733699"/>
            <a:ext cx="3000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Proceed to pay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7358">
            <a:off x="227903" y="1888241"/>
            <a:ext cx="1013910" cy="1013910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2524035" y="3751840"/>
            <a:ext cx="1128961" cy="261610"/>
          </a:xfrm>
          <a:prstGeom prst="roundRect">
            <a:avLst>
              <a:gd name="adj" fmla="val 6889"/>
            </a:avLst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100"/>
          </a:p>
        </p:txBody>
      </p:sp>
      <p:sp>
        <p:nvSpPr>
          <p:cNvPr id="37" name="TextBox 36"/>
          <p:cNvSpPr txBox="1"/>
          <p:nvPr/>
        </p:nvSpPr>
        <p:spPr>
          <a:xfrm>
            <a:off x="2524035" y="3751839"/>
            <a:ext cx="1128961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CA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Proceed to pay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516378" y="2083150"/>
            <a:ext cx="1128961" cy="261610"/>
          </a:xfrm>
          <a:prstGeom prst="roundRect">
            <a:avLst>
              <a:gd name="adj" fmla="val 6889"/>
            </a:avLst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100"/>
          </a:p>
        </p:txBody>
      </p:sp>
      <p:sp>
        <p:nvSpPr>
          <p:cNvPr id="40" name="TextBox 39"/>
          <p:cNvSpPr txBox="1"/>
          <p:nvPr/>
        </p:nvSpPr>
        <p:spPr>
          <a:xfrm>
            <a:off x="6516378" y="2083149"/>
            <a:ext cx="1128961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CA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Proceed to pay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742666" y="4606109"/>
            <a:ext cx="1128961" cy="261610"/>
          </a:xfrm>
          <a:prstGeom prst="roundRect">
            <a:avLst>
              <a:gd name="adj" fmla="val 6889"/>
            </a:avLst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100"/>
          </a:p>
        </p:txBody>
      </p:sp>
      <p:sp>
        <p:nvSpPr>
          <p:cNvPr id="42" name="TextBox 41"/>
          <p:cNvSpPr txBox="1"/>
          <p:nvPr/>
        </p:nvSpPr>
        <p:spPr>
          <a:xfrm>
            <a:off x="6742666" y="4618465"/>
            <a:ext cx="1128961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CA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Proceed to pay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0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2376"/>
    </mc:Choice>
    <mc:Fallback xmlns="">
      <p:transition advTm="72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21</a:t>
            </a:fld>
            <a:endParaRPr lang="en-US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461596" y="416112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363317" y="572461"/>
            <a:ext cx="6379349" cy="523220"/>
          </a:xfrm>
          <a:prstGeom prst="rect">
            <a:avLst/>
          </a:prstGeom>
          <a:noFill/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View and pay account balance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/>
          <p:nvPr/>
        </p:nvPicPr>
        <p:blipFill>
          <a:blip r:embed="rId5"/>
          <a:stretch>
            <a:fillRect/>
          </a:stretch>
        </p:blipFill>
        <p:spPr>
          <a:xfrm>
            <a:off x="1227908" y="1744691"/>
            <a:ext cx="6688183" cy="41205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ight Arrow 9"/>
          <p:cNvSpPr/>
          <p:nvPr/>
        </p:nvSpPr>
        <p:spPr>
          <a:xfrm>
            <a:off x="559488" y="4835941"/>
            <a:ext cx="927569" cy="300362"/>
          </a:xfrm>
          <a:prstGeom prst="rightArrow">
            <a:avLst>
              <a:gd name="adj1" fmla="val 50000"/>
              <a:gd name="adj2" fmla="val 74359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1" name="Group 10"/>
          <p:cNvGrpSpPr/>
          <p:nvPr/>
        </p:nvGrpSpPr>
        <p:grpSpPr>
          <a:xfrm>
            <a:off x="933366" y="-13621"/>
            <a:ext cx="8327241" cy="614066"/>
            <a:chOff x="933366" y="-13621"/>
            <a:chExt cx="8327241" cy="614066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970953" y="218712"/>
              <a:ext cx="7356314" cy="155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933366" y="172719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+mj-lt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 flipH="1">
              <a:off x="6027205" y="-13621"/>
              <a:ext cx="3233402" cy="614066"/>
              <a:chOff x="461596" y="3429000"/>
              <a:chExt cx="7407630" cy="1333783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Pentagon 18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20" name="Chevron 19"/>
              <p:cNvSpPr/>
              <p:nvPr/>
            </p:nvSpPr>
            <p:spPr>
              <a:xfrm>
                <a:off x="5110828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Chevron 20"/>
              <p:cNvSpPr/>
              <p:nvPr/>
            </p:nvSpPr>
            <p:spPr>
              <a:xfrm>
                <a:off x="5912836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Chevron 21"/>
              <p:cNvSpPr/>
              <p:nvPr/>
            </p:nvSpPr>
            <p:spPr>
              <a:xfrm>
                <a:off x="6720910" y="3456360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7734444" y="49241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schemeClr val="bg1"/>
                  </a:solidFill>
                  <a:latin typeface="+mj-lt"/>
                  <a:ea typeface="Segoe UI Black" panose="020B0A02040204020203" pitchFamily="34" charset="0"/>
                </a:rPr>
                <a:t>Fall 2019 </a:t>
              </a: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9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8781"/>
    </mc:Choice>
    <mc:Fallback xmlns="">
      <p:transition advTm="58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22</a:t>
            </a:fld>
            <a:endParaRPr lang="en-US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461596" y="416112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363317" y="538332"/>
            <a:ext cx="8607688" cy="523220"/>
          </a:xfrm>
          <a:prstGeom prst="rect">
            <a:avLst/>
          </a:prstGeom>
          <a:noFill/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Request for relief of penalties and interest – MyA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933366" y="-13621"/>
            <a:ext cx="8327241" cy="614066"/>
            <a:chOff x="933366" y="-13621"/>
            <a:chExt cx="8327241" cy="614066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970953" y="218712"/>
              <a:ext cx="7356314" cy="155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933366" y="172719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+mj-lt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 flipH="1">
              <a:off x="6027205" y="-13621"/>
              <a:ext cx="3233402" cy="614066"/>
              <a:chOff x="461596" y="3429000"/>
              <a:chExt cx="7407630" cy="1333783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Pentagon 31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33" name="Chevron 32"/>
              <p:cNvSpPr/>
              <p:nvPr/>
            </p:nvSpPr>
            <p:spPr>
              <a:xfrm>
                <a:off x="5110828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Chevron 33"/>
              <p:cNvSpPr/>
              <p:nvPr/>
            </p:nvSpPr>
            <p:spPr>
              <a:xfrm>
                <a:off x="5912836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Chevron 34"/>
              <p:cNvSpPr/>
              <p:nvPr/>
            </p:nvSpPr>
            <p:spPr>
              <a:xfrm>
                <a:off x="6720910" y="3456360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7734444" y="49241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schemeClr val="bg1"/>
                  </a:solidFill>
                  <a:latin typeface="+mj-lt"/>
                  <a:ea typeface="Segoe UI Black" panose="020B0A02040204020203" pitchFamily="34" charset="0"/>
                </a:rPr>
                <a:t>Fall 2019 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8892" y="1408859"/>
            <a:ext cx="4350590" cy="52981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163" y="1408859"/>
            <a:ext cx="4284160" cy="49058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2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1940"/>
    </mc:Choice>
    <mc:Fallback xmlns="">
      <p:transition advTm="51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1596" y="416112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452156" y="281547"/>
            <a:ext cx="9034369" cy="954107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My Account &amp; RAC </a:t>
            </a:r>
            <a:r>
              <a:rPr lang="en-CA" sz="32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– </a:t>
            </a:r>
          </a:p>
          <a:p>
            <a:r>
              <a:rPr lang="en-GB" sz="2400" dirty="0">
                <a:latin typeface="+mj-lt"/>
              </a:rPr>
              <a:t>Multiple Initial Assessments with Same Assessment Date</a:t>
            </a:r>
            <a:endParaRPr lang="en-CA" sz="2400" dirty="0">
              <a:latin typeface="+mj-lt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768" y="2339978"/>
            <a:ext cx="4365130" cy="43626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802" y="2330538"/>
            <a:ext cx="4253164" cy="43909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921628" y="1512688"/>
            <a:ext cx="2836236" cy="568780"/>
          </a:xfrm>
          <a:prstGeom prst="rect">
            <a:avLst/>
          </a:prstGeom>
          <a:solidFill>
            <a:srgbClr val="5FDFD3"/>
          </a:solidFill>
          <a:ln w="28575">
            <a:solidFill>
              <a:srgbClr val="4E6C8B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33299" y="1534238"/>
            <a:ext cx="2836236" cy="555911"/>
          </a:xfrm>
          <a:prstGeom prst="rect">
            <a:avLst/>
          </a:prstGeom>
          <a:solidFill>
            <a:srgbClr val="4E6C8B"/>
          </a:solidFill>
          <a:ln w="28575">
            <a:solidFill>
              <a:srgbClr val="5FDFD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TextBox 19"/>
          <p:cNvSpPr txBox="1"/>
          <p:nvPr/>
        </p:nvSpPr>
        <p:spPr>
          <a:xfrm>
            <a:off x="1541880" y="1540154"/>
            <a:ext cx="1523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>
                <a:latin typeface="+mj-lt"/>
                <a:ea typeface="Segoe UI Black" panose="020B0A02040204020203" pitchFamily="34" charset="0"/>
              </a:rPr>
              <a:t>Current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65994" y="154058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</a:rPr>
              <a:t>Future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23</a:t>
            </a:fld>
            <a:endParaRPr lang="en-US" altLang="en-US" dirty="0"/>
          </a:p>
        </p:txBody>
      </p:sp>
      <p:sp>
        <p:nvSpPr>
          <p:cNvPr id="24" name="Rectangle 23"/>
          <p:cNvSpPr/>
          <p:nvPr/>
        </p:nvSpPr>
        <p:spPr>
          <a:xfrm>
            <a:off x="7136369" y="6078394"/>
            <a:ext cx="1758249" cy="555911"/>
          </a:xfrm>
          <a:prstGeom prst="rect">
            <a:avLst/>
          </a:prstGeom>
          <a:solidFill>
            <a:srgbClr val="4E6C8B"/>
          </a:solidFill>
          <a:ln w="28575">
            <a:solidFill>
              <a:srgbClr val="5FDFD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31485" y="6094815"/>
            <a:ext cx="1368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Multiple initial assessments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933366" y="-13621"/>
            <a:ext cx="8327241" cy="614066"/>
            <a:chOff x="933366" y="-13621"/>
            <a:chExt cx="8327241" cy="614066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970953" y="218712"/>
              <a:ext cx="7356314" cy="155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933366" y="172719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+mj-lt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 flipH="1">
              <a:off x="6027205" y="-13621"/>
              <a:ext cx="3233402" cy="614066"/>
              <a:chOff x="461596" y="3429000"/>
              <a:chExt cx="7407630" cy="1333783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Pentagon 31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33" name="Chevron 32"/>
              <p:cNvSpPr/>
              <p:nvPr/>
            </p:nvSpPr>
            <p:spPr>
              <a:xfrm>
                <a:off x="5110828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Chevron 33"/>
              <p:cNvSpPr/>
              <p:nvPr/>
            </p:nvSpPr>
            <p:spPr>
              <a:xfrm>
                <a:off x="5912836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Chevron 34"/>
              <p:cNvSpPr/>
              <p:nvPr/>
            </p:nvSpPr>
            <p:spPr>
              <a:xfrm>
                <a:off x="6720910" y="3456360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7523654" y="49551"/>
              <a:ext cx="1454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schemeClr val="bg1"/>
                  </a:solidFill>
                  <a:latin typeface="+mj-lt"/>
                  <a:ea typeface="Segoe UI Black" panose="020B0A02040204020203" pitchFamily="34" charset="0"/>
                </a:rPr>
                <a:t>Future 2020</a:t>
              </a:r>
            </a:p>
          </p:txBody>
        </p:sp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9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7026"/>
    </mc:Choice>
    <mc:Fallback xmlns="">
      <p:transition advTm="47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24</a:t>
            </a:fld>
            <a:endParaRPr lang="en-US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461596" y="416112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363317" y="396435"/>
            <a:ext cx="7322586" cy="707886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Represent a Client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endCxn id="15" idx="2"/>
          </p:cNvCxnSpPr>
          <p:nvPr/>
        </p:nvCxnSpPr>
        <p:spPr>
          <a:xfrm>
            <a:off x="-1496" y="246046"/>
            <a:ext cx="8306341" cy="170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8304845" y="200855"/>
            <a:ext cx="143076" cy="12446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-6504" y="1811153"/>
            <a:ext cx="9145496" cy="1688617"/>
          </a:xfrm>
          <a:prstGeom prst="rect">
            <a:avLst/>
          </a:prstGeom>
          <a:solidFill>
            <a:srgbClr val="4E6C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/>
          <p:cNvSpPr/>
          <p:nvPr/>
        </p:nvSpPr>
        <p:spPr>
          <a:xfrm>
            <a:off x="-5853" y="4090357"/>
            <a:ext cx="9145496" cy="1688617"/>
          </a:xfrm>
          <a:prstGeom prst="rect">
            <a:avLst/>
          </a:prstGeom>
          <a:solidFill>
            <a:srgbClr val="4E6C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/>
          <p:cNvSpPr txBox="1"/>
          <p:nvPr/>
        </p:nvSpPr>
        <p:spPr>
          <a:xfrm>
            <a:off x="200926" y="2483111"/>
            <a:ext cx="1351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Convenient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0456" y="4769281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Fast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46388" y="2483111"/>
            <a:ext cx="6367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Easy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27766" y="4769281"/>
            <a:ext cx="873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Secure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-6504" y="1811153"/>
            <a:ext cx="9150504" cy="0"/>
          </a:xfrm>
          <a:prstGeom prst="line">
            <a:avLst/>
          </a:prstGeom>
          <a:ln w="381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-11512" y="3499770"/>
            <a:ext cx="9150504" cy="0"/>
          </a:xfrm>
          <a:prstGeom prst="line">
            <a:avLst/>
          </a:prstGeom>
          <a:ln w="381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090357"/>
            <a:ext cx="9150504" cy="0"/>
          </a:xfrm>
          <a:prstGeom prst="line">
            <a:avLst/>
          </a:prstGeom>
          <a:ln w="381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11512" y="5783363"/>
            <a:ext cx="9150504" cy="0"/>
          </a:xfrm>
          <a:prstGeom prst="line">
            <a:avLst/>
          </a:prstGeom>
          <a:ln w="381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3745" y="1482297"/>
            <a:ext cx="5776510" cy="4602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5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7817"/>
    </mc:Choice>
    <mc:Fallback xmlns="">
      <p:transition advTm="27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-16520" y="1977611"/>
            <a:ext cx="9145496" cy="4112404"/>
          </a:xfrm>
          <a:prstGeom prst="rect">
            <a:avLst/>
          </a:prstGeom>
          <a:solidFill>
            <a:srgbClr val="4E6C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2" name="Straight Connector 31"/>
          <p:cNvCxnSpPr/>
          <p:nvPr/>
        </p:nvCxnSpPr>
        <p:spPr>
          <a:xfrm>
            <a:off x="23604" y="1978148"/>
            <a:ext cx="9150504" cy="0"/>
          </a:xfrm>
          <a:prstGeom prst="line">
            <a:avLst/>
          </a:prstGeom>
          <a:ln w="762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3604" y="6072749"/>
            <a:ext cx="9150504" cy="0"/>
          </a:xfrm>
          <a:prstGeom prst="line">
            <a:avLst/>
          </a:prstGeom>
          <a:ln w="762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1596" y="6359570"/>
            <a:ext cx="481379" cy="365125"/>
          </a:xfrm>
        </p:spPr>
        <p:txBody>
          <a:bodyPr/>
          <a:lstStyle/>
          <a:p>
            <a:fld id="{78075564-AF6E-40FC-905A-F6C5E8D29614}" type="slidenum">
              <a:rPr lang="en-US" altLang="en-US" smtClean="0">
                <a:solidFill>
                  <a:schemeClr val="tx1"/>
                </a:solidFill>
              </a:rPr>
              <a:pPr/>
              <a:t>25</a:t>
            </a:fld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1596" y="416112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342566" y="524185"/>
            <a:ext cx="7881156" cy="523220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Century Gothic" panose="020B0502020202020204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Download Options - RAC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67" y="1693685"/>
            <a:ext cx="7553833" cy="2958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030" y="3625281"/>
            <a:ext cx="4865878" cy="28977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7828493" y="4105584"/>
            <a:ext cx="566664" cy="1661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sz="800" dirty="0"/>
              <a:t>XXXX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184963" y="4250139"/>
            <a:ext cx="566664" cy="1913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Box 9"/>
          <p:cNvSpPr txBox="1"/>
          <p:nvPr/>
        </p:nvSpPr>
        <p:spPr>
          <a:xfrm>
            <a:off x="7766651" y="4058039"/>
            <a:ext cx="761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00" b="1" dirty="0">
                <a:solidFill>
                  <a:srgbClr val="393939"/>
                </a:solidFill>
                <a:latin typeface="Century Gothic" panose="020B0502020202020204" pitchFamily="34" charset="0"/>
              </a:rPr>
              <a:t>123xxx789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933366" y="-13621"/>
            <a:ext cx="8327241" cy="614066"/>
            <a:chOff x="933366" y="-13621"/>
            <a:chExt cx="8327241" cy="614066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970953" y="218712"/>
              <a:ext cx="7356314" cy="155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933366" y="172719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+mj-lt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 flipH="1">
              <a:off x="6027205" y="-13621"/>
              <a:ext cx="3233402" cy="614066"/>
              <a:chOff x="461596" y="3429000"/>
              <a:chExt cx="7407630" cy="1333783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Pentagon 47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49" name="Chevron 48"/>
              <p:cNvSpPr/>
              <p:nvPr/>
            </p:nvSpPr>
            <p:spPr>
              <a:xfrm>
                <a:off x="5110828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Chevron 49"/>
              <p:cNvSpPr/>
              <p:nvPr/>
            </p:nvSpPr>
            <p:spPr>
              <a:xfrm>
                <a:off x="5912836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Chevron 50"/>
              <p:cNvSpPr/>
              <p:nvPr/>
            </p:nvSpPr>
            <p:spPr>
              <a:xfrm>
                <a:off x="6720910" y="3456360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7734444" y="49241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schemeClr val="bg1"/>
                  </a:solidFill>
                  <a:latin typeface="+mj-lt"/>
                  <a:ea typeface="Segoe UI Black" panose="020B0A02040204020203" pitchFamily="34" charset="0"/>
                </a:rPr>
                <a:t>Fall 2019 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137956" y="4188682"/>
            <a:ext cx="761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00" b="1" dirty="0">
                <a:solidFill>
                  <a:srgbClr val="393939"/>
                </a:solidFill>
                <a:latin typeface="Century Gothic" panose="020B0502020202020204" pitchFamily="34" charset="0"/>
              </a:rPr>
              <a:t>123xxx789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8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6389"/>
    </mc:Choice>
    <mc:Fallback xmlns="">
      <p:transition advTm="36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1322713"/>
            <a:ext cx="9145496" cy="55352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CFF1FF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461596" y="416112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455704" y="529087"/>
            <a:ext cx="8041461" cy="523220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+mn-lt"/>
                <a:ea typeface="Segoe UI Black" panose="020B0A02040204020203" pitchFamily="34" charset="0"/>
                <a:cs typeface="Segoe UI Semibold" panose="020B0702040204020203" pitchFamily="34" charset="0"/>
              </a:rPr>
              <a:t>Authorization overrides - RAC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61596" y="416112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918" y="1418594"/>
            <a:ext cx="8829675" cy="5343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3022" y="5057145"/>
            <a:ext cx="5143500" cy="165840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83022" y="4805916"/>
            <a:ext cx="4251694" cy="2512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1596" y="6350422"/>
            <a:ext cx="982663" cy="365125"/>
          </a:xfrm>
        </p:spPr>
        <p:txBody>
          <a:bodyPr/>
          <a:lstStyle/>
          <a:p>
            <a:fld id="{78075564-AF6E-40FC-905A-F6C5E8D29614}" type="slidenum">
              <a:rPr lang="en-US" altLang="en-US" smtClean="0"/>
              <a:pPr/>
              <a:t>26</a:t>
            </a:fld>
            <a:endParaRPr lang="en-US" altLang="en-US" dirty="0"/>
          </a:p>
        </p:txBody>
      </p:sp>
      <p:sp>
        <p:nvSpPr>
          <p:cNvPr id="10" name="Slide Number Placeholder 3"/>
          <p:cNvSpPr txBox="1">
            <a:spLocks/>
          </p:cNvSpPr>
          <p:nvPr/>
        </p:nvSpPr>
        <p:spPr>
          <a:xfrm>
            <a:off x="457200" y="6356350"/>
            <a:ext cx="9826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7F7F7F"/>
                </a:solidFill>
                <a:latin typeface="Century Gothic" panose="020B0502020202020204" pitchFamily="34" charset="0"/>
                <a:ea typeface="ヒラギノ角ゴ Pro W3" pitchFamily="127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7" charset="-128"/>
                <a:cs typeface="+mn-cs"/>
              </a:defRPr>
            </a:lvl9pPr>
          </a:lstStyle>
          <a:p>
            <a:endParaRPr lang="en-US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299702" y="4717555"/>
            <a:ext cx="5088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 i="1" dirty="0">
                <a:latin typeface="Arial" panose="020B0604020202020204" pitchFamily="34" charset="0"/>
                <a:cs typeface="Arial" panose="020B0604020202020204" pitchFamily="34" charset="0"/>
              </a:rPr>
              <a:t>(This authorization request will override any current authorization this representative has with this business.)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1566055" y="4717823"/>
            <a:ext cx="733647" cy="296822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ectangle 18"/>
          <p:cNvSpPr/>
          <p:nvPr/>
        </p:nvSpPr>
        <p:spPr>
          <a:xfrm>
            <a:off x="2383022" y="6464318"/>
            <a:ext cx="4251694" cy="2512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26" name="Group 25"/>
          <p:cNvGrpSpPr/>
          <p:nvPr/>
        </p:nvGrpSpPr>
        <p:grpSpPr>
          <a:xfrm>
            <a:off x="933366" y="-13621"/>
            <a:ext cx="8327241" cy="614066"/>
            <a:chOff x="933366" y="-13621"/>
            <a:chExt cx="8327241" cy="614066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970953" y="218712"/>
              <a:ext cx="7356314" cy="155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933366" y="172719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+mj-lt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 flipH="1">
              <a:off x="6027205" y="-13621"/>
              <a:ext cx="3233402" cy="614066"/>
              <a:chOff x="461596" y="3429000"/>
              <a:chExt cx="7407630" cy="1333783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Pentagon 42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44" name="Chevron 43"/>
              <p:cNvSpPr/>
              <p:nvPr/>
            </p:nvSpPr>
            <p:spPr>
              <a:xfrm>
                <a:off x="5110828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Chevron 45"/>
              <p:cNvSpPr/>
              <p:nvPr/>
            </p:nvSpPr>
            <p:spPr>
              <a:xfrm>
                <a:off x="5912836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Chevron 46"/>
              <p:cNvSpPr/>
              <p:nvPr/>
            </p:nvSpPr>
            <p:spPr>
              <a:xfrm>
                <a:off x="6720910" y="3456360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7734444" y="49241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</a:rPr>
              <a:t>Fall 2019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0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8161"/>
    </mc:Choice>
    <mc:Fallback xmlns="">
      <p:transition advTm="38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27</a:t>
            </a:fld>
            <a:endParaRPr lang="en-US" alt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933366" y="-13621"/>
            <a:ext cx="8327241" cy="614066"/>
            <a:chOff x="933366" y="-13621"/>
            <a:chExt cx="8327241" cy="614066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970953" y="218712"/>
              <a:ext cx="7356314" cy="155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>
              <a:off x="933366" y="172719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+mj-lt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 flipH="1">
              <a:off x="6027205" y="-13621"/>
              <a:ext cx="3233402" cy="614066"/>
              <a:chOff x="461596" y="3429000"/>
              <a:chExt cx="7407630" cy="1333783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Pentagon 9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11" name="Chevron 10"/>
              <p:cNvSpPr/>
              <p:nvPr/>
            </p:nvSpPr>
            <p:spPr>
              <a:xfrm>
                <a:off x="5110828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Chevron 11"/>
              <p:cNvSpPr/>
              <p:nvPr/>
            </p:nvSpPr>
            <p:spPr>
              <a:xfrm>
                <a:off x="5912836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Chevron 12"/>
              <p:cNvSpPr/>
              <p:nvPr/>
            </p:nvSpPr>
            <p:spPr>
              <a:xfrm>
                <a:off x="6720910" y="3456360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4" name="TextBox 13"/>
          <p:cNvSpPr txBox="1"/>
          <p:nvPr/>
        </p:nvSpPr>
        <p:spPr>
          <a:xfrm>
            <a:off x="7461745" y="34046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</a:rPr>
              <a:t>Future 2020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" y="531493"/>
            <a:ext cx="8041461" cy="523220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+mn-lt"/>
                <a:ea typeface="Segoe UI Black" panose="020B0A02040204020203" pitchFamily="34" charset="0"/>
                <a:cs typeface="Segoe UI Semibold" panose="020B0702040204020203" pitchFamily="34" charset="0"/>
              </a:rPr>
              <a:t>Other Updates to Authorization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29891" y="1380390"/>
            <a:ext cx="2831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gradFill>
                  <a:gsLst>
                    <a:gs pos="0">
                      <a:schemeClr val="tx1"/>
                    </a:gs>
                    <a:gs pos="100000">
                      <a:srgbClr val="155457"/>
                    </a:gs>
                  </a:gsLst>
                  <a:lin ang="5400000" scaled="1"/>
                </a:gradFill>
                <a:latin typeface="+mj-lt"/>
                <a:ea typeface="Segoe UI Black" panose="020B0A02040204020203" pitchFamily="34" charset="0"/>
              </a:rPr>
              <a:t>Future 2020</a:t>
            </a:r>
            <a:endParaRPr lang="en-CA" sz="2800" dirty="0">
              <a:gradFill>
                <a:gsLst>
                  <a:gs pos="0">
                    <a:schemeClr val="tx1"/>
                  </a:gs>
                  <a:gs pos="100000">
                    <a:srgbClr val="155457"/>
                  </a:gs>
                </a:gsLst>
                <a:lin ang="5400000" scaled="1"/>
              </a:gradFill>
              <a:latin typeface="+mj-lt"/>
              <a:ea typeface="Segoe UI Black" panose="020B0A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2114530"/>
            <a:ext cx="9146499" cy="665740"/>
          </a:xfrm>
          <a:prstGeom prst="rect">
            <a:avLst/>
          </a:prstGeom>
          <a:solidFill>
            <a:srgbClr val="4E6C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ectangle 18"/>
          <p:cNvSpPr/>
          <p:nvPr/>
        </p:nvSpPr>
        <p:spPr>
          <a:xfrm>
            <a:off x="2" y="2918377"/>
            <a:ext cx="9146499" cy="665740"/>
          </a:xfrm>
          <a:prstGeom prst="rect">
            <a:avLst/>
          </a:prstGeom>
          <a:solidFill>
            <a:srgbClr val="4E6C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ectangle 19"/>
          <p:cNvSpPr/>
          <p:nvPr/>
        </p:nvSpPr>
        <p:spPr>
          <a:xfrm>
            <a:off x="1" y="3717758"/>
            <a:ext cx="9146499" cy="665740"/>
          </a:xfrm>
          <a:prstGeom prst="rect">
            <a:avLst/>
          </a:prstGeom>
          <a:solidFill>
            <a:srgbClr val="4E6C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Rectangle 20"/>
          <p:cNvSpPr/>
          <p:nvPr/>
        </p:nvSpPr>
        <p:spPr>
          <a:xfrm>
            <a:off x="0" y="4517139"/>
            <a:ext cx="9146499" cy="665740"/>
          </a:xfrm>
          <a:prstGeom prst="rect">
            <a:avLst/>
          </a:prstGeom>
          <a:solidFill>
            <a:srgbClr val="4E6C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Rectangle 21"/>
          <p:cNvSpPr/>
          <p:nvPr/>
        </p:nvSpPr>
        <p:spPr>
          <a:xfrm>
            <a:off x="-2499" y="5316520"/>
            <a:ext cx="9146499" cy="665740"/>
          </a:xfrm>
          <a:prstGeom prst="rect">
            <a:avLst/>
          </a:prstGeom>
          <a:solidFill>
            <a:srgbClr val="4E6C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TextBox 22"/>
          <p:cNvSpPr txBox="1"/>
          <p:nvPr/>
        </p:nvSpPr>
        <p:spPr>
          <a:xfrm>
            <a:off x="850640" y="2280737"/>
            <a:ext cx="6611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latin typeface="Century Gothic" panose="020B0502020202020204" pitchFamily="34" charset="0"/>
              </a:rPr>
              <a:t>New T1013, a combination of the </a:t>
            </a:r>
            <a:r>
              <a:rPr lang="en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T1013, RC59, and NR95 </a:t>
            </a:r>
            <a:r>
              <a:rPr lang="en-CA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89741" y="3079370"/>
            <a:ext cx="6191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latin typeface="Century Gothic" panose="020B0502020202020204" pitchFamily="34" charset="0"/>
              </a:rPr>
              <a:t>E-authorization process update for individuals in RAC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50638" y="3865962"/>
            <a:ext cx="780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latin typeface="Century Gothic" panose="020B0502020202020204" pitchFamily="34" charset="0"/>
              </a:rPr>
              <a:t>A new signature page for authorization for individuals using software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50637" y="4642027"/>
            <a:ext cx="7457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latin typeface="Century Gothic" panose="020B0502020202020204" pitchFamily="34" charset="0"/>
              </a:rPr>
              <a:t>No authorization restrictions for Return mail or “Care of” indicators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50637" y="5442548"/>
            <a:ext cx="819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latin typeface="Century Gothic" panose="020B0502020202020204" pitchFamily="34" charset="0"/>
              </a:rPr>
              <a:t>Authorizations for individuals no longer cancelled upon a date of death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86252" y="2156782"/>
            <a:ext cx="341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7704" y="2940871"/>
            <a:ext cx="341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54372" y="3749638"/>
            <a:ext cx="341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61538" y="4503527"/>
            <a:ext cx="341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1538" y="5304049"/>
            <a:ext cx="341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</a:p>
        </p:txBody>
      </p:sp>
      <p:pic>
        <p:nvPicPr>
          <p:cNvPr id="42" name="Audio 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1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4901"/>
    </mc:Choice>
    <mc:Fallback xmlns="">
      <p:transition advTm="124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-16520" y="1977611"/>
            <a:ext cx="9145496" cy="3564260"/>
          </a:xfrm>
          <a:prstGeom prst="rect">
            <a:avLst/>
          </a:prstGeom>
          <a:solidFill>
            <a:srgbClr val="4E6C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0" name="Straight Connector 19"/>
          <p:cNvCxnSpPr/>
          <p:nvPr/>
        </p:nvCxnSpPr>
        <p:spPr>
          <a:xfrm>
            <a:off x="110103" y="1978148"/>
            <a:ext cx="9150504" cy="0"/>
          </a:xfrm>
          <a:prstGeom prst="line">
            <a:avLst/>
          </a:prstGeom>
          <a:ln w="762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9622" y="5539472"/>
            <a:ext cx="9150504" cy="0"/>
          </a:xfrm>
          <a:prstGeom prst="line">
            <a:avLst/>
          </a:prstGeom>
          <a:ln w="762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61596" y="416112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445893" y="518158"/>
            <a:ext cx="6379349" cy="523220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Beta for RAC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28</a:t>
            </a:fld>
            <a:endParaRPr lang="en-US" alt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933366" y="-13621"/>
            <a:ext cx="8327241" cy="614066"/>
            <a:chOff x="933366" y="-13621"/>
            <a:chExt cx="8327241" cy="614066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970953" y="218712"/>
              <a:ext cx="7356314" cy="155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/>
            <p:cNvSpPr/>
            <p:nvPr/>
          </p:nvSpPr>
          <p:spPr>
            <a:xfrm>
              <a:off x="933366" y="172719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+mj-lt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 flipH="1">
              <a:off x="6027205" y="-13621"/>
              <a:ext cx="3233402" cy="614066"/>
              <a:chOff x="461596" y="3429000"/>
              <a:chExt cx="7407630" cy="1333783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Pentagon 27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29" name="Chevron 28"/>
              <p:cNvSpPr/>
              <p:nvPr/>
            </p:nvSpPr>
            <p:spPr>
              <a:xfrm>
                <a:off x="5110828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Chevron 29"/>
              <p:cNvSpPr/>
              <p:nvPr/>
            </p:nvSpPr>
            <p:spPr>
              <a:xfrm>
                <a:off x="5912836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Chevron 30"/>
              <p:cNvSpPr/>
              <p:nvPr/>
            </p:nvSpPr>
            <p:spPr>
              <a:xfrm>
                <a:off x="6720910" y="3456360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7658373" y="58762"/>
              <a:ext cx="1037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schemeClr val="bg1"/>
                  </a:solidFill>
                  <a:latin typeface="+mj-lt"/>
                  <a:ea typeface="Segoe UI Black" panose="020B0A02040204020203" pitchFamily="34" charset="0"/>
                </a:rPr>
                <a:t>Update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071" y="1523244"/>
            <a:ext cx="3726428" cy="45604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1545" y="1519577"/>
            <a:ext cx="3938385" cy="45640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62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8672"/>
    </mc:Choice>
    <mc:Fallback xmlns="">
      <p:transition advTm="78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29</a:t>
            </a:fld>
            <a:endParaRPr lang="en-US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748035" y="442273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84722" y="1706274"/>
            <a:ext cx="4839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4E6C8B"/>
                </a:solidFill>
                <a:ea typeface="Segoe UI Black" panose="020B0A02040204020203" pitchFamily="34" charset="0"/>
                <a:cs typeface="Segoe UI Semibold" panose="020B0702040204020203" pitchFamily="34" charset="0"/>
              </a:rPr>
              <a:t>After the first 6 weeks: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0920" y="2759593"/>
            <a:ext cx="5009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3600" b="1" dirty="0">
                <a:solidFill>
                  <a:srgbClr val="4E6C8B"/>
                </a:solidFill>
                <a:ea typeface="Segoe UI Black" panose="020B0A02040204020203" pitchFamily="34" charset="0"/>
                <a:cs typeface="Segoe UI Semibold" panose="020B0702040204020203" pitchFamily="34" charset="0"/>
              </a:rPr>
              <a:t>12,412 Participants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6524" y="3654835"/>
            <a:ext cx="4029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3600" b="1" dirty="0">
                <a:solidFill>
                  <a:srgbClr val="4E6C8B"/>
                </a:solidFill>
                <a:ea typeface="Segoe UI Black" panose="020B0A02040204020203" pitchFamily="34" charset="0"/>
                <a:cs typeface="Segoe UI Semibold" panose="020B0702040204020203" pitchFamily="34" charset="0"/>
              </a:rPr>
              <a:t>595 Responses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46524" y="4647039"/>
            <a:ext cx="3919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3600" b="1" dirty="0">
                <a:solidFill>
                  <a:srgbClr val="4E6C8B"/>
                </a:solidFill>
                <a:ea typeface="Segoe UI Black" panose="020B0A02040204020203" pitchFamily="34" charset="0"/>
                <a:cs typeface="Segoe UI Semibold" panose="020B0702040204020203" pitchFamily="34" charset="0"/>
              </a:rPr>
              <a:t>5,671 Opt-outs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5296920" y="1686635"/>
            <a:ext cx="3299953" cy="1080321"/>
          </a:xfrm>
          <a:prstGeom prst="wedgeRoundRectCallout">
            <a:avLst>
              <a:gd name="adj1" fmla="val -66908"/>
              <a:gd name="adj2" fmla="val 41835"/>
              <a:gd name="adj3" fmla="val 16667"/>
            </a:avLst>
          </a:prstGeom>
          <a:solidFill>
            <a:srgbClr val="4E6C8B"/>
          </a:solidFill>
          <a:ln w="38100">
            <a:solidFill>
              <a:srgbClr val="5FDFD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hangingPunct="0">
              <a:spcBef>
                <a:spcPct val="30000"/>
              </a:spcBef>
              <a:defRPr/>
            </a:pPr>
            <a:endParaRPr lang="en-CA" i="1" dirty="0">
              <a:solidFill>
                <a:schemeClr val="bg1"/>
              </a:solidFill>
              <a:latin typeface="Calibri" panose="020F0502020204030204" pitchFamily="34" charset="0"/>
              <a:ea typeface="ヒラギノ角ゴ Pro W3" pitchFamily="127" charset="-128"/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5267191" y="3010814"/>
            <a:ext cx="3371084" cy="492550"/>
          </a:xfrm>
          <a:prstGeom prst="wedgeRoundRectCallout">
            <a:avLst>
              <a:gd name="adj1" fmla="val -66864"/>
              <a:gd name="adj2" fmla="val 44600"/>
              <a:gd name="adj3" fmla="val 16667"/>
            </a:avLst>
          </a:prstGeom>
          <a:solidFill>
            <a:srgbClr val="4E6C8B"/>
          </a:solidFill>
          <a:ln w="38100">
            <a:solidFill>
              <a:srgbClr val="5FDFD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TextBox 26"/>
          <p:cNvSpPr txBox="1"/>
          <p:nvPr/>
        </p:nvSpPr>
        <p:spPr>
          <a:xfrm>
            <a:off x="5264185" y="3059668"/>
            <a:ext cx="3264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i="1" dirty="0">
                <a:solidFill>
                  <a:schemeClr val="bg1"/>
                </a:solidFill>
              </a:rPr>
              <a:t> “Love it!!!, Quick and definitive” </a:t>
            </a:r>
            <a:endParaRPr lang="en-CA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Rounded Rectangular Callout 28"/>
          <p:cNvSpPr/>
          <p:nvPr/>
        </p:nvSpPr>
        <p:spPr>
          <a:xfrm>
            <a:off x="5267191" y="3714549"/>
            <a:ext cx="3371084" cy="976082"/>
          </a:xfrm>
          <a:prstGeom prst="wedgeRoundRectCallout">
            <a:avLst>
              <a:gd name="adj1" fmla="val -66705"/>
              <a:gd name="adj2" fmla="val 2663"/>
              <a:gd name="adj3" fmla="val 16667"/>
            </a:avLst>
          </a:prstGeom>
          <a:solidFill>
            <a:srgbClr val="4E6C8B"/>
          </a:solidFill>
          <a:ln w="38100">
            <a:solidFill>
              <a:srgbClr val="5FDFD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TextBox 29"/>
          <p:cNvSpPr txBox="1"/>
          <p:nvPr/>
        </p:nvSpPr>
        <p:spPr>
          <a:xfrm>
            <a:off x="5296912" y="3712708"/>
            <a:ext cx="3344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CA" i="1" dirty="0">
                <a:solidFill>
                  <a:schemeClr val="bg1"/>
                </a:solidFill>
              </a:rPr>
              <a:t>Clear, but painful to flip between screens.  Old way was better where you could see both screens.</a:t>
            </a:r>
          </a:p>
        </p:txBody>
      </p:sp>
      <p:sp>
        <p:nvSpPr>
          <p:cNvPr id="31" name="Rounded Rectangular Callout 30"/>
          <p:cNvSpPr/>
          <p:nvPr/>
        </p:nvSpPr>
        <p:spPr>
          <a:xfrm>
            <a:off x="5241042" y="4899981"/>
            <a:ext cx="3400038" cy="1294918"/>
          </a:xfrm>
          <a:prstGeom prst="wedgeRoundRectCallout">
            <a:avLst>
              <a:gd name="adj1" fmla="val -66585"/>
              <a:gd name="adj2" fmla="val -41740"/>
              <a:gd name="adj3" fmla="val 16667"/>
            </a:avLst>
          </a:prstGeom>
          <a:solidFill>
            <a:srgbClr val="4E6C8B"/>
          </a:solidFill>
          <a:ln w="38100">
            <a:solidFill>
              <a:srgbClr val="5FDFD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i="1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pitchFamily="127" charset="-128"/>
              </a:rPr>
              <a:t>“I love the beta experience way better than the current one, I'm actually using the beta moving forward till it's finalized.”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269996" y="4954574"/>
            <a:ext cx="3199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i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07050" y="1754268"/>
            <a:ext cx="3077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1" dirty="0">
                <a:solidFill>
                  <a:schemeClr val="bg1"/>
                </a:solidFill>
              </a:rPr>
              <a:t>Would be great if  all the info  (one section at a time) could be printable. </a:t>
            </a:r>
          </a:p>
          <a:p>
            <a:endParaRPr lang="en-CA" dirty="0">
              <a:latin typeface="Century Gothic" panose="020B050202020202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933366" y="-13621"/>
            <a:ext cx="8327241" cy="614066"/>
            <a:chOff x="933366" y="-13621"/>
            <a:chExt cx="8327241" cy="614066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970953" y="218712"/>
              <a:ext cx="7356314" cy="155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933366" y="172719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+mj-lt"/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 flipH="1">
              <a:off x="6027205" y="-13621"/>
              <a:ext cx="3233402" cy="614066"/>
              <a:chOff x="461596" y="3429000"/>
              <a:chExt cx="7407630" cy="1333783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Pentagon 38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40" name="Chevron 39"/>
              <p:cNvSpPr/>
              <p:nvPr/>
            </p:nvSpPr>
            <p:spPr>
              <a:xfrm>
                <a:off x="5110828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Chevron 40"/>
              <p:cNvSpPr/>
              <p:nvPr/>
            </p:nvSpPr>
            <p:spPr>
              <a:xfrm>
                <a:off x="5912836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Chevron 41"/>
              <p:cNvSpPr/>
              <p:nvPr/>
            </p:nvSpPr>
            <p:spPr>
              <a:xfrm>
                <a:off x="6720910" y="3456360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7658373" y="58762"/>
              <a:ext cx="1037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schemeClr val="bg1"/>
                  </a:solidFill>
                  <a:latin typeface="+mj-lt"/>
                  <a:ea typeface="Segoe UI Black" panose="020B0A02040204020203" pitchFamily="34" charset="0"/>
                </a:rPr>
                <a:t>Update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445893" y="518158"/>
            <a:ext cx="6379349" cy="523220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Beta for RAC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1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8345"/>
    </mc:Choice>
    <mc:Fallback xmlns="">
      <p:transition advTm="48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>
                <a:solidFill>
                  <a:schemeClr val="tx1"/>
                </a:solidFill>
              </a:rPr>
              <a:pPr/>
              <a:t>3</a:t>
            </a:fld>
            <a:endParaRPr lang="en-US" altLang="en-US" dirty="0">
              <a:solidFill>
                <a:schemeClr val="tx1"/>
              </a:solidFill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264880" y="1366492"/>
            <a:ext cx="1223760" cy="1232826"/>
            <a:chOff x="1845438" y="1841097"/>
            <a:chExt cx="1373777" cy="1373777"/>
          </a:xfrm>
        </p:grpSpPr>
        <p:sp>
          <p:nvSpPr>
            <p:cNvPr id="49" name="Oval 48"/>
            <p:cNvSpPr/>
            <p:nvPr/>
          </p:nvSpPr>
          <p:spPr>
            <a:xfrm>
              <a:off x="1930071" y="1923691"/>
              <a:ext cx="1204513" cy="120769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5438" y="1841097"/>
              <a:ext cx="1373777" cy="1373777"/>
            </a:xfrm>
            <a:prstGeom prst="rect">
              <a:avLst/>
            </a:prstGeom>
          </p:spPr>
        </p:pic>
      </p:grpSp>
      <p:grpSp>
        <p:nvGrpSpPr>
          <p:cNvPr id="66" name="Group 65"/>
          <p:cNvGrpSpPr/>
          <p:nvPr/>
        </p:nvGrpSpPr>
        <p:grpSpPr>
          <a:xfrm>
            <a:off x="257394" y="2585893"/>
            <a:ext cx="1258756" cy="1227326"/>
            <a:chOff x="154495" y="2552039"/>
            <a:chExt cx="1372995" cy="1372995"/>
          </a:xfrm>
        </p:grpSpPr>
        <p:sp>
          <p:nvSpPr>
            <p:cNvPr id="52" name="Oval 51"/>
            <p:cNvSpPr/>
            <p:nvPr/>
          </p:nvSpPr>
          <p:spPr>
            <a:xfrm>
              <a:off x="235350" y="2622712"/>
              <a:ext cx="1204513" cy="120769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495" y="2552039"/>
              <a:ext cx="1372995" cy="1372995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247382" y="3736814"/>
            <a:ext cx="1268768" cy="1213900"/>
            <a:chOff x="157034" y="3830410"/>
            <a:chExt cx="1374151" cy="1374151"/>
          </a:xfrm>
        </p:grpSpPr>
        <p:sp>
          <p:nvSpPr>
            <p:cNvPr id="53" name="Oval 52"/>
            <p:cNvSpPr/>
            <p:nvPr/>
          </p:nvSpPr>
          <p:spPr>
            <a:xfrm>
              <a:off x="235349" y="3913004"/>
              <a:ext cx="1204513" cy="120769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034" y="3830410"/>
              <a:ext cx="1374151" cy="1374151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278906" y="4958894"/>
            <a:ext cx="1237244" cy="1213901"/>
            <a:chOff x="194586" y="5132732"/>
            <a:chExt cx="1364348" cy="1364348"/>
          </a:xfrm>
        </p:grpSpPr>
        <p:sp>
          <p:nvSpPr>
            <p:cNvPr id="57" name="Oval 56"/>
            <p:cNvSpPr/>
            <p:nvPr/>
          </p:nvSpPr>
          <p:spPr>
            <a:xfrm>
              <a:off x="235348" y="5203296"/>
              <a:ext cx="1204513" cy="120769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6" y="5132732"/>
              <a:ext cx="1364348" cy="1364348"/>
            </a:xfrm>
            <a:prstGeom prst="rect">
              <a:avLst/>
            </a:prstGeom>
          </p:spPr>
        </p:pic>
      </p:grpSp>
      <p:grpSp>
        <p:nvGrpSpPr>
          <p:cNvPr id="70" name="Group 69"/>
          <p:cNvGrpSpPr/>
          <p:nvPr/>
        </p:nvGrpSpPr>
        <p:grpSpPr>
          <a:xfrm>
            <a:off x="4370886" y="1436773"/>
            <a:ext cx="1265431" cy="1254966"/>
            <a:chOff x="3611246" y="2287879"/>
            <a:chExt cx="1390153" cy="1390153"/>
          </a:xfrm>
        </p:grpSpPr>
        <p:sp>
          <p:nvSpPr>
            <p:cNvPr id="54" name="Oval 53"/>
            <p:cNvSpPr/>
            <p:nvPr/>
          </p:nvSpPr>
          <p:spPr>
            <a:xfrm>
              <a:off x="3738598" y="2335147"/>
              <a:ext cx="1204513" cy="120769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1246" y="2287879"/>
              <a:ext cx="1390153" cy="1390153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4375656" y="2558870"/>
            <a:ext cx="1255890" cy="1250906"/>
            <a:chOff x="5478071" y="1903077"/>
            <a:chExt cx="1392482" cy="1392482"/>
          </a:xfrm>
        </p:grpSpPr>
        <p:sp>
          <p:nvSpPr>
            <p:cNvPr id="58" name="Oval 57"/>
            <p:cNvSpPr/>
            <p:nvPr/>
          </p:nvSpPr>
          <p:spPr>
            <a:xfrm>
              <a:off x="5593603" y="2009611"/>
              <a:ext cx="1204513" cy="120769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+mj-lt"/>
              </a:endParaRPr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071" y="1903077"/>
              <a:ext cx="1392482" cy="1392482"/>
            </a:xfrm>
            <a:prstGeom prst="rect">
              <a:avLst/>
            </a:prstGeom>
          </p:spPr>
        </p:pic>
      </p:grpSp>
      <p:grpSp>
        <p:nvGrpSpPr>
          <p:cNvPr id="69" name="Group 68"/>
          <p:cNvGrpSpPr/>
          <p:nvPr/>
        </p:nvGrpSpPr>
        <p:grpSpPr>
          <a:xfrm>
            <a:off x="4365299" y="3766761"/>
            <a:ext cx="1311243" cy="1242219"/>
            <a:chOff x="3783898" y="3716675"/>
            <a:chExt cx="1395402" cy="1395402"/>
          </a:xfrm>
        </p:grpSpPr>
        <p:sp>
          <p:nvSpPr>
            <p:cNvPr id="56" name="Oval 55"/>
            <p:cNvSpPr/>
            <p:nvPr/>
          </p:nvSpPr>
          <p:spPr>
            <a:xfrm>
              <a:off x="3898332" y="3813219"/>
              <a:ext cx="1204513" cy="120769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+mj-lt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3898" y="3716675"/>
              <a:ext cx="1395402" cy="1395402"/>
            </a:xfrm>
            <a:prstGeom prst="rect">
              <a:avLst/>
            </a:prstGeom>
          </p:spPr>
        </p:pic>
      </p:grpSp>
      <p:grpSp>
        <p:nvGrpSpPr>
          <p:cNvPr id="72" name="Group 71"/>
          <p:cNvGrpSpPr/>
          <p:nvPr/>
        </p:nvGrpSpPr>
        <p:grpSpPr>
          <a:xfrm>
            <a:off x="4389258" y="4972437"/>
            <a:ext cx="1228685" cy="1186814"/>
            <a:chOff x="6318407" y="3247163"/>
            <a:chExt cx="1376596" cy="1376596"/>
          </a:xfrm>
        </p:grpSpPr>
        <p:sp>
          <p:nvSpPr>
            <p:cNvPr id="55" name="Oval 54"/>
            <p:cNvSpPr/>
            <p:nvPr/>
          </p:nvSpPr>
          <p:spPr>
            <a:xfrm>
              <a:off x="6467092" y="3289550"/>
              <a:ext cx="1204513" cy="120769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+mj-lt"/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407" y="3247163"/>
              <a:ext cx="1376596" cy="1376596"/>
            </a:xfrm>
            <a:prstGeom prst="rect">
              <a:avLst/>
            </a:prstGeom>
          </p:spPr>
        </p:pic>
      </p:grpSp>
      <p:sp>
        <p:nvSpPr>
          <p:cNvPr id="81" name="TextBox 80"/>
          <p:cNvSpPr txBox="1"/>
          <p:nvPr/>
        </p:nvSpPr>
        <p:spPr>
          <a:xfrm>
            <a:off x="5604703" y="1916916"/>
            <a:ext cx="2618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latin typeface="+mj-lt"/>
                <a:cs typeface="Segoe UI Semibold" panose="020B0702040204020203" pitchFamily="34" charset="0"/>
              </a:rPr>
              <a:t>Returns were submitted through </a:t>
            </a:r>
            <a:r>
              <a:rPr lang="en-CA" sz="1600" b="1" dirty="0">
                <a:latin typeface="+mj-lt"/>
                <a:cs typeface="Segoe UI Semibold" panose="020B0702040204020203" pitchFamily="34" charset="0"/>
              </a:rPr>
              <a:t>EFILE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584432" y="3111769"/>
            <a:ext cx="3972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latin typeface="+mj-lt"/>
                <a:cs typeface="Segoe UI Semibold" panose="020B0702040204020203" pitchFamily="34" charset="0"/>
              </a:rPr>
              <a:t>Express NOAs issued for</a:t>
            </a:r>
          </a:p>
          <a:p>
            <a:r>
              <a:rPr lang="en-CA" sz="1600" dirty="0">
                <a:latin typeface="+mj-lt"/>
                <a:cs typeface="Segoe UI Semibold" panose="020B0702040204020203" pitchFamily="34" charset="0"/>
              </a:rPr>
              <a:t>2018 filing season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268966" y="1958358"/>
            <a:ext cx="3355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>
                <a:latin typeface="+mj-lt"/>
                <a:cs typeface="Segoe UI Semibold" panose="020B0702040204020203" pitchFamily="34" charset="0"/>
              </a:rPr>
              <a:t>Returns filed electronically</a:t>
            </a:r>
          </a:p>
          <a:p>
            <a:pPr algn="ctr"/>
            <a:r>
              <a:rPr lang="en-CA" sz="1200" i="1" dirty="0">
                <a:latin typeface="+mj-lt"/>
                <a:cs typeface="Segoe UI Semibold" panose="020B0702040204020203" pitchFamily="34" charset="0"/>
              </a:rPr>
              <a:t>(Includes T1, T2 and GST)</a:t>
            </a:r>
            <a:r>
              <a:rPr lang="en-CA" sz="1600" i="1" dirty="0">
                <a:latin typeface="+mj-lt"/>
                <a:cs typeface="Segoe UI Semibold" panose="020B0702040204020203" pitchFamily="34" charset="0"/>
              </a:rPr>
              <a:t> 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458403" y="4385431"/>
            <a:ext cx="3092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latin typeface="+mj-lt"/>
                <a:cs typeface="Segoe UI Semibold" panose="020B0702040204020203" pitchFamily="34" charset="0"/>
              </a:rPr>
              <a:t>Individuals registered for </a:t>
            </a:r>
            <a:br>
              <a:rPr lang="en-CA" sz="1600" dirty="0">
                <a:latin typeface="+mj-lt"/>
                <a:cs typeface="Segoe UI Semibold" panose="020B0702040204020203" pitchFamily="34" charset="0"/>
              </a:rPr>
            </a:br>
            <a:r>
              <a:rPr lang="en-CA" sz="1600" dirty="0">
                <a:latin typeface="+mj-lt"/>
                <a:cs typeface="Segoe UI Semibold" panose="020B0702040204020203" pitchFamily="34" charset="0"/>
              </a:rPr>
              <a:t>My Account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610045" y="5620533"/>
            <a:ext cx="3474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latin typeface="+mj-lt"/>
                <a:cs typeface="Segoe UI Semibold" panose="020B0702040204020203" pitchFamily="34" charset="0"/>
              </a:rPr>
              <a:t>Business owners registered </a:t>
            </a:r>
          </a:p>
          <a:p>
            <a:r>
              <a:rPr lang="en-CA" sz="1600" dirty="0">
                <a:latin typeface="+mj-lt"/>
                <a:cs typeface="Segoe UI Semibold" panose="020B0702040204020203" pitchFamily="34" charset="0"/>
              </a:rPr>
              <a:t>for My Business Account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413251" y="5665640"/>
            <a:ext cx="3191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Representatives registered </a:t>
            </a:r>
          </a:p>
          <a:p>
            <a:r>
              <a:rPr lang="en-CA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for Represent a Client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457020" y="3196710"/>
            <a:ext cx="2927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latin typeface="+mj-lt"/>
                <a:cs typeface="Segoe UI Semibold" panose="020B0702040204020203" pitchFamily="34" charset="0"/>
              </a:rPr>
              <a:t>Individuals registered for email notifications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5610045" y="4379827"/>
            <a:ext cx="3202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latin typeface="+mj-lt"/>
                <a:cs typeface="Segoe UI Semibold" panose="020B0702040204020203" pitchFamily="34" charset="0"/>
              </a:rPr>
              <a:t>Business accounts registered for email notifications</a:t>
            </a:r>
          </a:p>
          <a:p>
            <a:pPr algn="ctr"/>
            <a:endParaRPr lang="en-CA"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Segoe UI Semibold" panose="020B0702040204020203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609285" y="1435567"/>
            <a:ext cx="16535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800" b="1" dirty="0">
                <a:solidFill>
                  <a:srgbClr val="196266"/>
                </a:solidFill>
                <a:cs typeface="Calibri" panose="020F0502020204030204" pitchFamily="34" charset="0"/>
              </a:rPr>
              <a:t>17</a:t>
            </a:r>
            <a:r>
              <a:rPr lang="en-CA" sz="3800" b="1" dirty="0">
                <a:solidFill>
                  <a:srgbClr val="196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.1M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630260" y="2629743"/>
            <a:ext cx="13149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800" b="1" dirty="0">
                <a:solidFill>
                  <a:srgbClr val="196266"/>
                </a:solidFill>
                <a:latin typeface="+mj-lt"/>
                <a:cs typeface="Calibri" panose="020F0502020204030204" pitchFamily="34" charset="0"/>
              </a:rPr>
              <a:t>662K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600725" y="2547708"/>
            <a:ext cx="178637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800" b="1" dirty="0">
                <a:solidFill>
                  <a:srgbClr val="196266"/>
                </a:solidFill>
                <a:latin typeface="+mj-lt"/>
                <a:cs typeface="Calibri" panose="020F0502020204030204" pitchFamily="34" charset="0"/>
              </a:rPr>
              <a:t>9.2M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560949" y="1436773"/>
            <a:ext cx="14254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800" b="1" dirty="0">
                <a:solidFill>
                  <a:srgbClr val="1962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91%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1626059" y="3875637"/>
            <a:ext cx="126716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800" b="1" dirty="0">
                <a:solidFill>
                  <a:srgbClr val="155457"/>
                </a:solidFill>
                <a:latin typeface="+mj-lt"/>
                <a:cs typeface="Calibri" panose="020F0502020204030204" pitchFamily="34" charset="0"/>
              </a:rPr>
              <a:t>10M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5633936" y="5097265"/>
            <a:ext cx="131123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800" b="1" dirty="0">
                <a:solidFill>
                  <a:srgbClr val="196266"/>
                </a:solidFill>
                <a:latin typeface="+mj-lt"/>
                <a:cs typeface="Calibri" panose="020F0502020204030204" pitchFamily="34" charset="0"/>
              </a:rPr>
              <a:t>1.2M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1584663" y="5100966"/>
            <a:ext cx="182505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800" b="1" dirty="0">
                <a:solidFill>
                  <a:srgbClr val="155457"/>
                </a:solidFill>
                <a:latin typeface="+mj-lt"/>
                <a:cs typeface="Calibri" panose="020F0502020204030204" pitchFamily="34" charset="0"/>
              </a:rPr>
              <a:t>611K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5589750" y="3827215"/>
            <a:ext cx="164148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800" b="1" dirty="0">
                <a:solidFill>
                  <a:srgbClr val="196266"/>
                </a:solidFill>
                <a:latin typeface="+mj-lt"/>
                <a:cs typeface="Calibri" panose="020F0502020204030204" pitchFamily="34" charset="0"/>
              </a:rPr>
              <a:t>637K</a:t>
            </a:r>
          </a:p>
        </p:txBody>
      </p:sp>
      <p:sp>
        <p:nvSpPr>
          <p:cNvPr id="105" name="Isosceles Triangle 104"/>
          <p:cNvSpPr/>
          <p:nvPr/>
        </p:nvSpPr>
        <p:spPr>
          <a:xfrm>
            <a:off x="6070024" y="682088"/>
            <a:ext cx="226735" cy="168372"/>
          </a:xfrm>
          <a:prstGeom prst="triangle">
            <a:avLst>
              <a:gd name="adj" fmla="val 54651"/>
            </a:avLst>
          </a:prstGeom>
          <a:solidFill>
            <a:srgbClr val="FFFFFF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8" name="Isosceles Triangle 107"/>
          <p:cNvSpPr/>
          <p:nvPr/>
        </p:nvSpPr>
        <p:spPr>
          <a:xfrm>
            <a:off x="2660020" y="1037779"/>
            <a:ext cx="226735" cy="168372"/>
          </a:xfrm>
          <a:prstGeom prst="triangle">
            <a:avLst>
              <a:gd name="adj" fmla="val 54651"/>
            </a:avLst>
          </a:prstGeom>
          <a:solidFill>
            <a:srgbClr val="FFFFFF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2" name="Isosceles Triangle 111"/>
          <p:cNvSpPr/>
          <p:nvPr/>
        </p:nvSpPr>
        <p:spPr>
          <a:xfrm rot="10800000">
            <a:off x="1066294" y="295905"/>
            <a:ext cx="226735" cy="168372"/>
          </a:xfrm>
          <a:prstGeom prst="triangle">
            <a:avLst>
              <a:gd name="adj" fmla="val 54651"/>
            </a:avLst>
          </a:prstGeom>
          <a:solidFill>
            <a:srgbClr val="FFFFFF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3" name="Isosceles Triangle 112"/>
          <p:cNvSpPr/>
          <p:nvPr/>
        </p:nvSpPr>
        <p:spPr>
          <a:xfrm rot="10800000">
            <a:off x="710914" y="1026321"/>
            <a:ext cx="226735" cy="168372"/>
          </a:xfrm>
          <a:prstGeom prst="triangle">
            <a:avLst>
              <a:gd name="adj" fmla="val 54651"/>
            </a:avLst>
          </a:prstGeom>
          <a:solidFill>
            <a:srgbClr val="FFFFFF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1" name="TextBox 160"/>
          <p:cNvSpPr txBox="1"/>
          <p:nvPr/>
        </p:nvSpPr>
        <p:spPr>
          <a:xfrm>
            <a:off x="413344" y="529783"/>
            <a:ext cx="7371789" cy="523220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Century Gothic" panose="020B0502020202020204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Digital Services Statistics</a:t>
            </a:r>
          </a:p>
        </p:txBody>
      </p:sp>
      <p:cxnSp>
        <p:nvCxnSpPr>
          <p:cNvPr id="162" name="Straight Connector 16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>
            <a:stCxn id="76" idx="1"/>
          </p:cNvCxnSpPr>
          <p:nvPr/>
        </p:nvCxnSpPr>
        <p:spPr>
          <a:xfrm flipH="1">
            <a:off x="457200" y="231138"/>
            <a:ext cx="8689299" cy="231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4" name="Oval 163"/>
          <p:cNvSpPr/>
          <p:nvPr/>
        </p:nvSpPr>
        <p:spPr>
          <a:xfrm>
            <a:off x="415400" y="183408"/>
            <a:ext cx="133914" cy="12498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74" name="Group 73"/>
          <p:cNvGrpSpPr/>
          <p:nvPr/>
        </p:nvGrpSpPr>
        <p:grpSpPr>
          <a:xfrm flipH="1">
            <a:off x="6027205" y="-13621"/>
            <a:ext cx="3233402" cy="614066"/>
            <a:chOff x="461596" y="3429000"/>
            <a:chExt cx="7407630" cy="1333783"/>
          </a:xfrm>
        </p:grpSpPr>
        <p:sp>
          <p:nvSpPr>
            <p:cNvPr id="75" name="Rectangle 74"/>
            <p:cNvSpPr/>
            <p:nvPr/>
          </p:nvSpPr>
          <p:spPr>
            <a:xfrm>
              <a:off x="461596" y="4161127"/>
              <a:ext cx="3213172" cy="601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CA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Pentagon 75"/>
            <p:cNvSpPr/>
            <p:nvPr/>
          </p:nvSpPr>
          <p:spPr>
            <a:xfrm>
              <a:off x="723014" y="3429000"/>
              <a:ext cx="4732321" cy="1063256"/>
            </a:xfrm>
            <a:prstGeom prst="homePlat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/>
            </a:p>
          </p:txBody>
        </p:sp>
        <p:sp>
          <p:nvSpPr>
            <p:cNvPr id="77" name="Chevron 76"/>
            <p:cNvSpPr/>
            <p:nvPr/>
          </p:nvSpPr>
          <p:spPr>
            <a:xfrm>
              <a:off x="5110828" y="3454492"/>
              <a:ext cx="1148316" cy="1034836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>
                <a:solidFill>
                  <a:schemeClr val="tx1"/>
                </a:solidFill>
              </a:endParaRPr>
            </a:p>
          </p:txBody>
        </p:sp>
        <p:sp>
          <p:nvSpPr>
            <p:cNvPr id="78" name="Chevron 77"/>
            <p:cNvSpPr/>
            <p:nvPr/>
          </p:nvSpPr>
          <p:spPr>
            <a:xfrm>
              <a:off x="5912836" y="3454492"/>
              <a:ext cx="1148316" cy="1034836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>
                <a:solidFill>
                  <a:schemeClr val="tx1"/>
                </a:solidFill>
              </a:endParaRPr>
            </a:p>
          </p:txBody>
        </p:sp>
        <p:sp>
          <p:nvSpPr>
            <p:cNvPr id="79" name="Chevron 78"/>
            <p:cNvSpPr/>
            <p:nvPr/>
          </p:nvSpPr>
          <p:spPr>
            <a:xfrm>
              <a:off x="6720910" y="3456360"/>
              <a:ext cx="1148316" cy="1034836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>
                <a:solidFill>
                  <a:schemeClr val="tx1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134704" y="3683356"/>
              <a:ext cx="3562996" cy="601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200" dirty="0">
                  <a:solidFill>
                    <a:schemeClr val="bg1"/>
                  </a:solidFill>
                  <a:latin typeface="Century Gothic" panose="020B0502020202020204" pitchFamily="34" charset="0"/>
                  <a:ea typeface="Segoe UI Black" panose="020B0A02040204020203" pitchFamily="34" charset="0"/>
                </a:rPr>
                <a:t>Statistics Overview</a:t>
              </a:r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2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408"/>
    </mc:Choice>
    <mc:Fallback xmlns="">
      <p:transition advTm="70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30</a:t>
            </a:fld>
            <a:endParaRPr lang="en-US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itle 5"/>
          <p:cNvSpPr txBox="1">
            <a:spLocks noGrp="1"/>
          </p:cNvSpPr>
          <p:nvPr>
            <p:ph type="title"/>
          </p:nvPr>
        </p:nvSpPr>
        <p:spPr>
          <a:xfrm>
            <a:off x="3486507" y="2888011"/>
            <a:ext cx="2170986" cy="707886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The End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0480" y="2508793"/>
            <a:ext cx="8306341" cy="170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8306341" y="2463602"/>
            <a:ext cx="143076" cy="12446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>
            <a:off x="797019" y="3958075"/>
            <a:ext cx="8306341" cy="170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762000" y="3912884"/>
            <a:ext cx="143076" cy="12446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1" name="Group 10"/>
          <p:cNvGrpSpPr/>
          <p:nvPr/>
        </p:nvGrpSpPr>
        <p:grpSpPr>
          <a:xfrm>
            <a:off x="-71120" y="2260710"/>
            <a:ext cx="3088362" cy="614066"/>
            <a:chOff x="461596" y="3429000"/>
            <a:chExt cx="7407630" cy="1333783"/>
          </a:xfrm>
        </p:grpSpPr>
        <p:sp>
          <p:nvSpPr>
            <p:cNvPr id="12" name="Rectangle 11"/>
            <p:cNvSpPr/>
            <p:nvPr/>
          </p:nvSpPr>
          <p:spPr>
            <a:xfrm>
              <a:off x="461596" y="4161127"/>
              <a:ext cx="3213172" cy="601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CA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Pentagon 12"/>
            <p:cNvSpPr/>
            <p:nvPr/>
          </p:nvSpPr>
          <p:spPr>
            <a:xfrm>
              <a:off x="723014" y="3429000"/>
              <a:ext cx="4732321" cy="1063256"/>
            </a:xfrm>
            <a:prstGeom prst="homePlat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/>
            </a:p>
          </p:txBody>
        </p:sp>
        <p:sp>
          <p:nvSpPr>
            <p:cNvPr id="14" name="Chevron 13"/>
            <p:cNvSpPr/>
            <p:nvPr/>
          </p:nvSpPr>
          <p:spPr>
            <a:xfrm>
              <a:off x="5110828" y="3454492"/>
              <a:ext cx="1148316" cy="1034836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>
                <a:solidFill>
                  <a:schemeClr val="tx1"/>
                </a:solidFill>
              </a:endParaRPr>
            </a:p>
          </p:txBody>
        </p:sp>
        <p:sp>
          <p:nvSpPr>
            <p:cNvPr id="15" name="Chevron 14"/>
            <p:cNvSpPr/>
            <p:nvPr/>
          </p:nvSpPr>
          <p:spPr>
            <a:xfrm>
              <a:off x="5912836" y="3454492"/>
              <a:ext cx="1148316" cy="1034836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>
                <a:solidFill>
                  <a:schemeClr val="tx1"/>
                </a:solidFill>
              </a:endParaRPr>
            </a:p>
          </p:txBody>
        </p:sp>
        <p:sp>
          <p:nvSpPr>
            <p:cNvPr id="16" name="Chevron 15"/>
            <p:cNvSpPr/>
            <p:nvPr/>
          </p:nvSpPr>
          <p:spPr>
            <a:xfrm>
              <a:off x="6720910" y="3456360"/>
              <a:ext cx="1148316" cy="1034836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>
                <a:solidFill>
                  <a:schemeClr val="tx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551239" y="3503603"/>
              <a:ext cx="443089" cy="869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2000" dirty="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0" scaled="1"/>
                  <a:tileRect/>
                </a:gra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 flipH="1">
            <a:off x="6136901" y="3730312"/>
            <a:ext cx="3078219" cy="614066"/>
            <a:chOff x="461596" y="3429000"/>
            <a:chExt cx="7407630" cy="1333783"/>
          </a:xfrm>
        </p:grpSpPr>
        <p:sp>
          <p:nvSpPr>
            <p:cNvPr id="19" name="Rectangle 18"/>
            <p:cNvSpPr/>
            <p:nvPr/>
          </p:nvSpPr>
          <p:spPr>
            <a:xfrm>
              <a:off x="461596" y="4161127"/>
              <a:ext cx="3213172" cy="601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CA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Pentagon 19"/>
            <p:cNvSpPr/>
            <p:nvPr/>
          </p:nvSpPr>
          <p:spPr>
            <a:xfrm>
              <a:off x="723014" y="3429000"/>
              <a:ext cx="4732321" cy="1063256"/>
            </a:xfrm>
            <a:prstGeom prst="homePlat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/>
            </a:p>
          </p:txBody>
        </p:sp>
        <p:sp>
          <p:nvSpPr>
            <p:cNvPr id="21" name="Chevron 20"/>
            <p:cNvSpPr/>
            <p:nvPr/>
          </p:nvSpPr>
          <p:spPr>
            <a:xfrm>
              <a:off x="5110828" y="3454492"/>
              <a:ext cx="1148316" cy="1034836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>
                <a:solidFill>
                  <a:schemeClr val="tx1"/>
                </a:solidFill>
              </a:endParaRPr>
            </a:p>
          </p:txBody>
        </p:sp>
        <p:sp>
          <p:nvSpPr>
            <p:cNvPr id="22" name="Chevron 21"/>
            <p:cNvSpPr/>
            <p:nvPr/>
          </p:nvSpPr>
          <p:spPr>
            <a:xfrm>
              <a:off x="5912836" y="3454492"/>
              <a:ext cx="1148316" cy="1034836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>
                <a:solidFill>
                  <a:schemeClr val="tx1"/>
                </a:solidFill>
              </a:endParaRPr>
            </a:p>
          </p:txBody>
        </p:sp>
        <p:sp>
          <p:nvSpPr>
            <p:cNvPr id="23" name="Chevron 22"/>
            <p:cNvSpPr/>
            <p:nvPr/>
          </p:nvSpPr>
          <p:spPr>
            <a:xfrm>
              <a:off x="6720910" y="3456360"/>
              <a:ext cx="1148316" cy="1034836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>
                <a:solidFill>
                  <a:schemeClr val="tx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745063" y="3503603"/>
              <a:ext cx="444549" cy="869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2000" dirty="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0" scaled="1"/>
                  <a:tileRect/>
                </a:gra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9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697"/>
    </mc:Choice>
    <mc:Fallback xmlns="">
      <p:transition advTm="11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461596" y="416112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363317" y="396435"/>
            <a:ext cx="7583071" cy="707886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My Business Account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endCxn id="15" idx="2"/>
          </p:cNvCxnSpPr>
          <p:nvPr/>
        </p:nvCxnSpPr>
        <p:spPr>
          <a:xfrm>
            <a:off x="-1496" y="246046"/>
            <a:ext cx="8306341" cy="170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8304845" y="200855"/>
            <a:ext cx="143076" cy="12446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ectangle 18"/>
          <p:cNvSpPr/>
          <p:nvPr/>
        </p:nvSpPr>
        <p:spPr>
          <a:xfrm>
            <a:off x="-6504" y="1811153"/>
            <a:ext cx="9145496" cy="1688617"/>
          </a:xfrm>
          <a:prstGeom prst="rect">
            <a:avLst/>
          </a:prstGeom>
          <a:solidFill>
            <a:srgbClr val="4E6C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ectangle 19"/>
          <p:cNvSpPr/>
          <p:nvPr/>
        </p:nvSpPr>
        <p:spPr>
          <a:xfrm>
            <a:off x="-5853" y="4090357"/>
            <a:ext cx="9145496" cy="1688617"/>
          </a:xfrm>
          <a:prstGeom prst="rect">
            <a:avLst/>
          </a:prstGeom>
          <a:solidFill>
            <a:srgbClr val="4E6C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Box 2"/>
          <p:cNvSpPr txBox="1"/>
          <p:nvPr/>
        </p:nvSpPr>
        <p:spPr>
          <a:xfrm>
            <a:off x="200926" y="2483111"/>
            <a:ext cx="1351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Convenient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0456" y="4769281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Fast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946388" y="2483111"/>
            <a:ext cx="6367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Easy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27766" y="4769281"/>
            <a:ext cx="873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Secure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-6504" y="1811153"/>
            <a:ext cx="9150504" cy="0"/>
          </a:xfrm>
          <a:prstGeom prst="line">
            <a:avLst/>
          </a:prstGeom>
          <a:ln w="381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-11512" y="3499770"/>
            <a:ext cx="9150504" cy="0"/>
          </a:xfrm>
          <a:prstGeom prst="line">
            <a:avLst/>
          </a:prstGeom>
          <a:ln w="381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4090357"/>
            <a:ext cx="9150504" cy="0"/>
          </a:xfrm>
          <a:prstGeom prst="line">
            <a:avLst/>
          </a:prstGeom>
          <a:ln w="381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-11512" y="5783363"/>
            <a:ext cx="9150504" cy="0"/>
          </a:xfrm>
          <a:prstGeom prst="line">
            <a:avLst/>
          </a:prstGeom>
          <a:ln w="381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9" r="25123" b="32714"/>
          <a:stretch/>
        </p:blipFill>
        <p:spPr bwMode="auto">
          <a:xfrm>
            <a:off x="1715603" y="1546572"/>
            <a:ext cx="5712793" cy="45537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1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208"/>
    </mc:Choice>
    <mc:Fallback xmlns="">
      <p:transition advTm="35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3632" y="1552113"/>
            <a:ext cx="5617074" cy="4804237"/>
          </a:xfrm>
          <a:prstGeom prst="rect">
            <a:avLst/>
          </a:prstGeom>
          <a:solidFill>
            <a:srgbClr val="4E6C8B"/>
          </a:solidFill>
          <a:ln w="38100">
            <a:solidFill>
              <a:srgbClr val="5FDFD3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461596" y="416112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457200" y="548660"/>
            <a:ext cx="8207398" cy="523220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rPr>
              <a:t>My Business Account Business Profile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>
                <a:solidFill>
                  <a:schemeClr val="tx1"/>
                </a:solidFill>
              </a:rPr>
              <a:pPr/>
              <a:t>5</a:t>
            </a:fld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1596" y="416112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48" y="1506179"/>
            <a:ext cx="4291285" cy="39966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6387" y="2480129"/>
            <a:ext cx="4115047" cy="4015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4" name="Straight Connector 23"/>
          <p:cNvCxnSpPr>
            <a:stCxn id="22" idx="2"/>
          </p:cNvCxnSpPr>
          <p:nvPr/>
        </p:nvCxnSpPr>
        <p:spPr>
          <a:xfrm>
            <a:off x="2296191" y="5502863"/>
            <a:ext cx="6193" cy="418928"/>
          </a:xfrm>
          <a:prstGeom prst="line">
            <a:avLst/>
          </a:prstGeom>
          <a:ln w="38100">
            <a:solidFill>
              <a:srgbClr val="5FDFD3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302384" y="5967511"/>
            <a:ext cx="2369860" cy="0"/>
          </a:xfrm>
          <a:prstGeom prst="line">
            <a:avLst/>
          </a:prstGeom>
          <a:ln w="38100">
            <a:solidFill>
              <a:srgbClr val="5FDFD3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4632170" y="2020520"/>
            <a:ext cx="16940" cy="3901271"/>
          </a:xfrm>
          <a:prstGeom prst="line">
            <a:avLst/>
          </a:prstGeom>
          <a:ln w="38100">
            <a:solidFill>
              <a:srgbClr val="5FDFD3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616821" y="1944583"/>
            <a:ext cx="2298670" cy="11928"/>
          </a:xfrm>
          <a:prstGeom prst="line">
            <a:avLst/>
          </a:prstGeom>
          <a:ln w="38100">
            <a:solidFill>
              <a:srgbClr val="5FDFD3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6906168" y="1999447"/>
            <a:ext cx="1120" cy="450518"/>
          </a:xfrm>
          <a:prstGeom prst="line">
            <a:avLst/>
          </a:prstGeom>
          <a:ln w="38100">
            <a:solidFill>
              <a:srgbClr val="5FDFD3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Isosceles Triangle 28"/>
          <p:cNvSpPr/>
          <p:nvPr/>
        </p:nvSpPr>
        <p:spPr>
          <a:xfrm rot="10800000">
            <a:off x="6773374" y="2346582"/>
            <a:ext cx="262758" cy="231233"/>
          </a:xfrm>
          <a:prstGeom prst="triangle">
            <a:avLst/>
          </a:prstGeom>
          <a:solidFill>
            <a:srgbClr val="5FDFD3"/>
          </a:solidFill>
          <a:ln w="19050">
            <a:solidFill>
              <a:srgbClr val="4E6C8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37" name="Group 36"/>
          <p:cNvGrpSpPr/>
          <p:nvPr/>
        </p:nvGrpSpPr>
        <p:grpSpPr>
          <a:xfrm>
            <a:off x="933366" y="-13621"/>
            <a:ext cx="8327241" cy="614066"/>
            <a:chOff x="933366" y="-13621"/>
            <a:chExt cx="8327241" cy="614066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970953" y="218712"/>
              <a:ext cx="7356314" cy="155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933366" y="172719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+mj-lt"/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 flipH="1">
              <a:off x="6027205" y="-13621"/>
              <a:ext cx="3233402" cy="614066"/>
              <a:chOff x="461596" y="3429000"/>
              <a:chExt cx="7407630" cy="1333783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Pentagon 43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47" name="Chevron 46"/>
              <p:cNvSpPr/>
              <p:nvPr/>
            </p:nvSpPr>
            <p:spPr>
              <a:xfrm>
                <a:off x="5110828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Chevron 47"/>
              <p:cNvSpPr/>
              <p:nvPr/>
            </p:nvSpPr>
            <p:spPr>
              <a:xfrm>
                <a:off x="5912836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Chevron 48"/>
              <p:cNvSpPr/>
              <p:nvPr/>
            </p:nvSpPr>
            <p:spPr>
              <a:xfrm>
                <a:off x="6720910" y="3456360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7734444" y="49241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schemeClr val="bg1"/>
                  </a:solidFill>
                  <a:latin typeface="+mj-lt"/>
                  <a:ea typeface="Segoe UI Black" panose="020B0A02040204020203" pitchFamily="34" charset="0"/>
                </a:rPr>
                <a:t>Fall 2019 </a:t>
              </a:r>
            </a:p>
          </p:txBody>
        </p:sp>
      </p:grp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5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7981"/>
    </mc:Choice>
    <mc:Fallback xmlns="">
      <p:transition advTm="57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-16520" y="1770377"/>
            <a:ext cx="9145496" cy="4048904"/>
          </a:xfrm>
          <a:prstGeom prst="rect">
            <a:avLst/>
          </a:prstGeom>
          <a:solidFill>
            <a:srgbClr val="4E6C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2" name="Straight Connector 31"/>
          <p:cNvCxnSpPr/>
          <p:nvPr/>
        </p:nvCxnSpPr>
        <p:spPr>
          <a:xfrm>
            <a:off x="-16520" y="1770377"/>
            <a:ext cx="9150504" cy="0"/>
          </a:xfrm>
          <a:prstGeom prst="line">
            <a:avLst/>
          </a:prstGeom>
          <a:ln w="762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0" y="5819281"/>
            <a:ext cx="9150504" cy="0"/>
          </a:xfrm>
          <a:prstGeom prst="line">
            <a:avLst/>
          </a:prstGeom>
          <a:ln w="76200">
            <a:solidFill>
              <a:srgbClr val="5FDFD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61596" y="416112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363317" y="484150"/>
            <a:ext cx="8171083" cy="523220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Century Gothic" panose="020B0502020202020204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Manage Return Mail Indicator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933366" y="-13621"/>
            <a:ext cx="8327241" cy="614066"/>
            <a:chOff x="933366" y="-13621"/>
            <a:chExt cx="8327241" cy="614066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970953" y="218712"/>
              <a:ext cx="7356314" cy="155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933366" y="172719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+mj-lt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 flipH="1">
              <a:off x="6027205" y="-13621"/>
              <a:ext cx="3233402" cy="614066"/>
              <a:chOff x="461596" y="3429000"/>
              <a:chExt cx="7407630" cy="1333783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Pentagon 25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27" name="Chevron 26"/>
              <p:cNvSpPr/>
              <p:nvPr/>
            </p:nvSpPr>
            <p:spPr>
              <a:xfrm>
                <a:off x="5110828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Chevron 27"/>
              <p:cNvSpPr/>
              <p:nvPr/>
            </p:nvSpPr>
            <p:spPr>
              <a:xfrm>
                <a:off x="5912836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Chevron 28"/>
              <p:cNvSpPr/>
              <p:nvPr/>
            </p:nvSpPr>
            <p:spPr>
              <a:xfrm>
                <a:off x="6720910" y="3456360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7734444" y="49241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schemeClr val="bg1"/>
                  </a:solidFill>
                  <a:latin typeface="+mj-lt"/>
                  <a:ea typeface="Segoe UI Black" panose="020B0A02040204020203" pitchFamily="34" charset="0"/>
                </a:rPr>
                <a:t>Fall 2019 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9566" y="1695952"/>
            <a:ext cx="4184743" cy="44414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6074069" y="4794069"/>
            <a:ext cx="1431327" cy="169817"/>
          </a:xfrm>
          <a:prstGeom prst="rect">
            <a:avLst/>
          </a:prstGeom>
          <a:solidFill>
            <a:srgbClr val="FEFEBF"/>
          </a:solidFill>
          <a:ln>
            <a:solidFill>
              <a:srgbClr val="FEFE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Rectangle 29"/>
          <p:cNvSpPr/>
          <p:nvPr/>
        </p:nvSpPr>
        <p:spPr>
          <a:xfrm>
            <a:off x="6074069" y="5545183"/>
            <a:ext cx="1431327" cy="169817"/>
          </a:xfrm>
          <a:prstGeom prst="rect">
            <a:avLst/>
          </a:prstGeom>
          <a:solidFill>
            <a:srgbClr val="FEFEBF"/>
          </a:solidFill>
          <a:ln>
            <a:solidFill>
              <a:srgbClr val="FEFE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Isosceles Triangle 13"/>
          <p:cNvSpPr/>
          <p:nvPr/>
        </p:nvSpPr>
        <p:spPr>
          <a:xfrm>
            <a:off x="461596" y="2004594"/>
            <a:ext cx="3823021" cy="3546153"/>
          </a:xfrm>
          <a:prstGeom prst="triangle">
            <a:avLst/>
          </a:prstGeom>
          <a:solidFill>
            <a:srgbClr val="FECB4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ounded Rectangle 14"/>
          <p:cNvSpPr/>
          <p:nvPr/>
        </p:nvSpPr>
        <p:spPr>
          <a:xfrm>
            <a:off x="2146178" y="2764643"/>
            <a:ext cx="453856" cy="1841756"/>
          </a:xfrm>
          <a:prstGeom prst="round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Oval 15"/>
          <p:cNvSpPr/>
          <p:nvPr/>
        </p:nvSpPr>
        <p:spPr>
          <a:xfrm>
            <a:off x="2055000" y="4761778"/>
            <a:ext cx="636211" cy="600524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Oval 33"/>
          <p:cNvSpPr/>
          <p:nvPr/>
        </p:nvSpPr>
        <p:spPr>
          <a:xfrm>
            <a:off x="2146178" y="2609264"/>
            <a:ext cx="453856" cy="513144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7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6262"/>
    </mc:Choice>
    <mc:Fallback xmlns="">
      <p:transition advTm="46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1596" y="416112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363317" y="565125"/>
            <a:ext cx="7659806" cy="523220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Century Gothic" panose="020B0502020202020204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File and View GST/HST elections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933366" y="-13621"/>
            <a:ext cx="8327241" cy="614066"/>
            <a:chOff x="933366" y="-13621"/>
            <a:chExt cx="8327241" cy="614066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970953" y="218712"/>
              <a:ext cx="7356314" cy="155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933366" y="172719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+mj-lt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 flipH="1">
              <a:off x="6027205" y="-13621"/>
              <a:ext cx="3233402" cy="614066"/>
              <a:chOff x="461596" y="3429000"/>
              <a:chExt cx="7407630" cy="1333783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Pentagon 31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33" name="Chevron 32"/>
              <p:cNvSpPr/>
              <p:nvPr/>
            </p:nvSpPr>
            <p:spPr>
              <a:xfrm>
                <a:off x="5110828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Chevron 33"/>
              <p:cNvSpPr/>
              <p:nvPr/>
            </p:nvSpPr>
            <p:spPr>
              <a:xfrm>
                <a:off x="5912836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Chevron 34"/>
              <p:cNvSpPr/>
              <p:nvPr/>
            </p:nvSpPr>
            <p:spPr>
              <a:xfrm>
                <a:off x="6720910" y="3456360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7734444" y="49241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schemeClr val="bg1"/>
                  </a:solidFill>
                  <a:latin typeface="+mj-lt"/>
                  <a:ea typeface="Segoe UI Black" panose="020B0A02040204020203" pitchFamily="34" charset="0"/>
                </a:rPr>
                <a:t>Fall 2019 </a:t>
              </a:r>
            </a:p>
          </p:txBody>
        </p:sp>
      </p:grpSp>
      <p:pic>
        <p:nvPicPr>
          <p:cNvPr id="20" name="Picture 1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86" y="1707600"/>
            <a:ext cx="7629648" cy="41179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0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8066"/>
    </mc:Choice>
    <mc:Fallback xmlns="">
      <p:transition advTm="88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63383" y="1401174"/>
            <a:ext cx="4398464" cy="5450639"/>
            <a:chOff x="513709" y="2241246"/>
            <a:chExt cx="2613278" cy="2584995"/>
          </a:xfrm>
        </p:grpSpPr>
        <p:sp>
          <p:nvSpPr>
            <p:cNvPr id="3" name="Isosceles Triangle 2"/>
            <p:cNvSpPr/>
            <p:nvPr/>
          </p:nvSpPr>
          <p:spPr>
            <a:xfrm>
              <a:off x="513709" y="2241246"/>
              <a:ext cx="2613278" cy="1186292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31474" y="3459387"/>
              <a:ext cx="2383374" cy="135970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513565" y="4029426"/>
              <a:ext cx="619191" cy="796815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244895" y="4029426"/>
              <a:ext cx="263473" cy="51674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620507" y="4029426"/>
              <a:ext cx="263473" cy="51674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43612" y="4029426"/>
              <a:ext cx="263473" cy="51674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119224" y="4029426"/>
              <a:ext cx="263473" cy="51674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716793" y="2756087"/>
              <a:ext cx="395083" cy="61532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2" name="Isosceles Triangle 51"/>
            <p:cNvSpPr/>
            <p:nvPr/>
          </p:nvSpPr>
          <p:spPr>
            <a:xfrm>
              <a:off x="793404" y="2391148"/>
              <a:ext cx="2010796" cy="949770"/>
            </a:xfrm>
            <a:prstGeom prst="triangle">
              <a:avLst>
                <a:gd name="adj" fmla="val 51105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7" name="Rectangle 6"/>
          <p:cNvSpPr/>
          <p:nvPr/>
        </p:nvSpPr>
        <p:spPr>
          <a:xfrm>
            <a:off x="461596" y="4161127"/>
            <a:ext cx="3213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191711" y="583816"/>
            <a:ext cx="8938352" cy="523220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Century Gothic" panose="020B0502020202020204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File a GST189 – General Rebate application online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4661846" y="6121685"/>
            <a:ext cx="4480658" cy="741872"/>
            <a:chOff x="3968423" y="4810664"/>
            <a:chExt cx="1390754" cy="741872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8" name="Flowchart: Delay 7"/>
            <p:cNvSpPr/>
            <p:nvPr/>
          </p:nvSpPr>
          <p:spPr>
            <a:xfrm rot="16200000">
              <a:off x="4151389" y="4829175"/>
              <a:ext cx="741871" cy="704850"/>
            </a:xfrm>
            <a:prstGeom prst="flowChartDelay">
              <a:avLst/>
            </a:prstGeom>
            <a:solidFill>
              <a:srgbClr val="92D050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4" name="Flowchart: Delay 53"/>
            <p:cNvSpPr/>
            <p:nvPr/>
          </p:nvSpPr>
          <p:spPr>
            <a:xfrm rot="16200000">
              <a:off x="4707792" y="5014642"/>
              <a:ext cx="370936" cy="704852"/>
            </a:xfrm>
            <a:prstGeom prst="flowChartDelay">
              <a:avLst/>
            </a:prstGeom>
            <a:solidFill>
              <a:srgbClr val="92D050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5" name="Flowchart: Delay 54"/>
            <p:cNvSpPr/>
            <p:nvPr/>
          </p:nvSpPr>
          <p:spPr>
            <a:xfrm rot="16200000">
              <a:off x="4978271" y="5171629"/>
              <a:ext cx="523336" cy="238477"/>
            </a:xfrm>
            <a:prstGeom prst="flowChartDelay">
              <a:avLst/>
            </a:prstGeom>
            <a:solidFill>
              <a:srgbClr val="92D050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6" name="Flowchart: Delay 55"/>
            <p:cNvSpPr/>
            <p:nvPr/>
          </p:nvSpPr>
          <p:spPr>
            <a:xfrm rot="16200000">
              <a:off x="3927581" y="5222442"/>
              <a:ext cx="370936" cy="289252"/>
            </a:xfrm>
            <a:prstGeom prst="flowChartDelay">
              <a:avLst/>
            </a:prstGeom>
            <a:solidFill>
              <a:srgbClr val="92D050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72" name="Rectangle 71"/>
          <p:cNvSpPr/>
          <p:nvPr/>
        </p:nvSpPr>
        <p:spPr>
          <a:xfrm>
            <a:off x="3177180" y="5171674"/>
            <a:ext cx="443457" cy="1089588"/>
          </a:xfrm>
          <a:prstGeom prst="rect">
            <a:avLst/>
          </a:prstGeom>
          <a:noFill/>
          <a:ln w="57150"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3" name="Rectangle 72"/>
          <p:cNvSpPr/>
          <p:nvPr/>
        </p:nvSpPr>
        <p:spPr>
          <a:xfrm>
            <a:off x="3809380" y="5171674"/>
            <a:ext cx="443457" cy="1089588"/>
          </a:xfrm>
          <a:prstGeom prst="rect">
            <a:avLst/>
          </a:prstGeom>
          <a:noFill/>
          <a:ln w="57150"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4" name="Rectangle 73"/>
          <p:cNvSpPr/>
          <p:nvPr/>
        </p:nvSpPr>
        <p:spPr>
          <a:xfrm>
            <a:off x="650338" y="5171674"/>
            <a:ext cx="443457" cy="1089588"/>
          </a:xfrm>
          <a:prstGeom prst="rect">
            <a:avLst/>
          </a:prstGeom>
          <a:noFill/>
          <a:ln w="57150"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5" name="Rectangle 74"/>
          <p:cNvSpPr/>
          <p:nvPr/>
        </p:nvSpPr>
        <p:spPr>
          <a:xfrm>
            <a:off x="1282539" y="5171674"/>
            <a:ext cx="443457" cy="1089588"/>
          </a:xfrm>
          <a:prstGeom prst="rect">
            <a:avLst/>
          </a:prstGeom>
          <a:noFill/>
          <a:ln w="57150"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57" name="Group 56"/>
          <p:cNvGrpSpPr/>
          <p:nvPr/>
        </p:nvGrpSpPr>
        <p:grpSpPr>
          <a:xfrm flipH="1">
            <a:off x="-4488" y="6113259"/>
            <a:ext cx="1144199" cy="741872"/>
            <a:chOff x="3968423" y="4810664"/>
            <a:chExt cx="1390754" cy="741872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58" name="Flowchart: Delay 57"/>
            <p:cNvSpPr/>
            <p:nvPr/>
          </p:nvSpPr>
          <p:spPr>
            <a:xfrm rot="16200000">
              <a:off x="4151389" y="4829175"/>
              <a:ext cx="741871" cy="704850"/>
            </a:xfrm>
            <a:prstGeom prst="flowChartDelay">
              <a:avLst/>
            </a:prstGeom>
            <a:solidFill>
              <a:srgbClr val="92D050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9" name="Flowchart: Delay 58"/>
            <p:cNvSpPr/>
            <p:nvPr/>
          </p:nvSpPr>
          <p:spPr>
            <a:xfrm rot="16200000">
              <a:off x="4707792" y="5014642"/>
              <a:ext cx="370936" cy="704852"/>
            </a:xfrm>
            <a:prstGeom prst="flowChartDelay">
              <a:avLst/>
            </a:prstGeom>
            <a:solidFill>
              <a:srgbClr val="92D050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0" name="Flowchart: Delay 59"/>
            <p:cNvSpPr/>
            <p:nvPr/>
          </p:nvSpPr>
          <p:spPr>
            <a:xfrm rot="16200000">
              <a:off x="4978271" y="5171629"/>
              <a:ext cx="523336" cy="238477"/>
            </a:xfrm>
            <a:prstGeom prst="flowChartDelay">
              <a:avLst/>
            </a:prstGeom>
            <a:solidFill>
              <a:srgbClr val="92D050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1" name="Flowchart: Delay 60"/>
            <p:cNvSpPr/>
            <p:nvPr/>
          </p:nvSpPr>
          <p:spPr>
            <a:xfrm rot="16200000">
              <a:off x="3927581" y="5222442"/>
              <a:ext cx="370936" cy="289252"/>
            </a:xfrm>
            <a:prstGeom prst="flowChartDelay">
              <a:avLst/>
            </a:prstGeom>
            <a:solidFill>
              <a:srgbClr val="92D050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3945461" y="6115919"/>
            <a:ext cx="1277263" cy="741872"/>
            <a:chOff x="3968423" y="4810664"/>
            <a:chExt cx="1390754" cy="741872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63" name="Flowchart: Delay 62"/>
            <p:cNvSpPr/>
            <p:nvPr/>
          </p:nvSpPr>
          <p:spPr>
            <a:xfrm rot="16200000">
              <a:off x="4151389" y="4829175"/>
              <a:ext cx="741871" cy="704850"/>
            </a:xfrm>
            <a:prstGeom prst="flowChartDelay">
              <a:avLst/>
            </a:prstGeom>
            <a:solidFill>
              <a:srgbClr val="92D050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4" name="Flowchart: Delay 63"/>
            <p:cNvSpPr/>
            <p:nvPr/>
          </p:nvSpPr>
          <p:spPr>
            <a:xfrm rot="16200000">
              <a:off x="4707792" y="5014642"/>
              <a:ext cx="370936" cy="704852"/>
            </a:xfrm>
            <a:prstGeom prst="flowChartDelay">
              <a:avLst/>
            </a:prstGeom>
            <a:solidFill>
              <a:srgbClr val="92D050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5" name="Flowchart: Delay 64"/>
            <p:cNvSpPr/>
            <p:nvPr/>
          </p:nvSpPr>
          <p:spPr>
            <a:xfrm rot="16200000">
              <a:off x="4978271" y="5171629"/>
              <a:ext cx="523336" cy="238477"/>
            </a:xfrm>
            <a:prstGeom prst="flowChartDelay">
              <a:avLst/>
            </a:prstGeom>
            <a:solidFill>
              <a:srgbClr val="92D050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6" name="Flowchart: Delay 65"/>
            <p:cNvSpPr/>
            <p:nvPr/>
          </p:nvSpPr>
          <p:spPr>
            <a:xfrm rot="16200000">
              <a:off x="3927581" y="5222442"/>
              <a:ext cx="370936" cy="289252"/>
            </a:xfrm>
            <a:prstGeom prst="flowChartDelay">
              <a:avLst/>
            </a:prstGeom>
            <a:solidFill>
              <a:srgbClr val="92D050"/>
            </a:solidFill>
            <a:ln>
              <a:noFill/>
            </a:ln>
            <a:effectLst/>
            <a:sp3d>
              <a:bevelT w="139700" h="139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76" name="Rectangle 75"/>
          <p:cNvSpPr/>
          <p:nvPr/>
        </p:nvSpPr>
        <p:spPr>
          <a:xfrm>
            <a:off x="2042717" y="5248028"/>
            <a:ext cx="856577" cy="77606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ight Triangle 18"/>
          <p:cNvSpPr/>
          <p:nvPr/>
        </p:nvSpPr>
        <p:spPr>
          <a:xfrm>
            <a:off x="2454226" y="1712948"/>
            <a:ext cx="1664331" cy="2006960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Explosion 1 19"/>
          <p:cNvSpPr/>
          <p:nvPr/>
        </p:nvSpPr>
        <p:spPr>
          <a:xfrm rot="19719815">
            <a:off x="656005" y="2761008"/>
            <a:ext cx="1893435" cy="2219325"/>
          </a:xfrm>
          <a:prstGeom prst="irregularSeal1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TextBox 20"/>
          <p:cNvSpPr txBox="1"/>
          <p:nvPr/>
        </p:nvSpPr>
        <p:spPr>
          <a:xfrm rot="20802896">
            <a:off x="958222" y="3585592"/>
            <a:ext cx="1269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>
                <a:latin typeface="Segoe UI Black" panose="020B0A02040204020203" pitchFamily="34" charset="0"/>
                <a:ea typeface="Segoe UI Black" panose="020B0A02040204020203" pitchFamily="34" charset="0"/>
              </a:rPr>
              <a:t>REBATE!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5564-AF6E-40FC-905A-F6C5E8D29614}" type="slidenum">
              <a:rPr lang="en-US" altLang="en-US" smtClean="0"/>
              <a:pPr/>
              <a:t>8</a:t>
            </a:fld>
            <a:endParaRPr lang="en-US" altLang="en-US" dirty="0"/>
          </a:p>
        </p:txBody>
      </p:sp>
      <p:grpSp>
        <p:nvGrpSpPr>
          <p:cNvPr id="67" name="Group 66"/>
          <p:cNvGrpSpPr/>
          <p:nvPr/>
        </p:nvGrpSpPr>
        <p:grpSpPr>
          <a:xfrm>
            <a:off x="933366" y="-13621"/>
            <a:ext cx="8327241" cy="614066"/>
            <a:chOff x="933366" y="-13621"/>
            <a:chExt cx="8327241" cy="614066"/>
          </a:xfrm>
        </p:grpSpPr>
        <p:cxnSp>
          <p:nvCxnSpPr>
            <p:cNvPr id="68" name="Straight Connector 67"/>
            <p:cNvCxnSpPr/>
            <p:nvPr/>
          </p:nvCxnSpPr>
          <p:spPr>
            <a:xfrm>
              <a:off x="970953" y="218712"/>
              <a:ext cx="7356314" cy="155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/>
            <p:cNvSpPr/>
            <p:nvPr/>
          </p:nvSpPr>
          <p:spPr>
            <a:xfrm>
              <a:off x="933366" y="172719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+mj-lt"/>
              </a:endParaRPr>
            </a:p>
          </p:txBody>
        </p:sp>
        <p:grpSp>
          <p:nvGrpSpPr>
            <p:cNvPr id="70" name="Group 69"/>
            <p:cNvGrpSpPr/>
            <p:nvPr/>
          </p:nvGrpSpPr>
          <p:grpSpPr>
            <a:xfrm flipH="1">
              <a:off x="6027205" y="-13621"/>
              <a:ext cx="3233402" cy="614066"/>
              <a:chOff x="461596" y="3429000"/>
              <a:chExt cx="7407630" cy="1333783"/>
            </a:xfrm>
          </p:grpSpPr>
          <p:sp>
            <p:nvSpPr>
              <p:cNvPr id="77" name="Rectangle 76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Pentagon 77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91" name="Chevron 90"/>
              <p:cNvSpPr/>
              <p:nvPr/>
            </p:nvSpPr>
            <p:spPr>
              <a:xfrm>
                <a:off x="5110828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Chevron 91"/>
              <p:cNvSpPr/>
              <p:nvPr/>
            </p:nvSpPr>
            <p:spPr>
              <a:xfrm>
                <a:off x="5912836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3" name="Chevron 92"/>
              <p:cNvSpPr/>
              <p:nvPr/>
            </p:nvSpPr>
            <p:spPr>
              <a:xfrm>
                <a:off x="6720910" y="3456360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7734444" y="49241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schemeClr val="bg1"/>
                  </a:solidFill>
                  <a:latin typeface="+mj-lt"/>
                  <a:ea typeface="Segoe UI Black" panose="020B0A02040204020203" pitchFamily="34" charset="0"/>
                </a:rPr>
                <a:t>Fall 2019 </a:t>
              </a:r>
            </a:p>
          </p:txBody>
        </p:sp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8772" y="1477971"/>
            <a:ext cx="4036264" cy="2928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3322" y="3100533"/>
            <a:ext cx="3186177" cy="29112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2" name="Right Arrow 81"/>
          <p:cNvSpPr/>
          <p:nvPr/>
        </p:nvSpPr>
        <p:spPr>
          <a:xfrm rot="2144466">
            <a:off x="4056423" y="3502545"/>
            <a:ext cx="681103" cy="296822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Right Arrow 82"/>
          <p:cNvSpPr/>
          <p:nvPr/>
        </p:nvSpPr>
        <p:spPr>
          <a:xfrm rot="2144466">
            <a:off x="7103412" y="5298351"/>
            <a:ext cx="681103" cy="296822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5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293"/>
    </mc:Choice>
    <mc:Fallback xmlns="">
      <p:transition advTm="23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46567" y="6377616"/>
            <a:ext cx="982663" cy="365125"/>
          </a:xfrm>
        </p:spPr>
        <p:txBody>
          <a:bodyPr/>
          <a:lstStyle/>
          <a:p>
            <a:fld id="{78075564-AF6E-40FC-905A-F6C5E8D29614}" type="slidenum">
              <a:rPr lang="en-US" altLang="en-US" smtClean="0"/>
              <a:pPr/>
              <a:t>9</a:t>
            </a:fld>
            <a:endParaRPr lang="en-US" alt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89027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02308" y="596819"/>
            <a:ext cx="8938352" cy="523220"/>
          </a:xfrm>
          <a:prstGeom prst="rect">
            <a:avLst/>
          </a:prstGeom>
          <a:noFill/>
          <a:ln w="38100"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+mn-lt"/>
                <a:ea typeface="Segoe UI Black" panose="020B0A02040204020203" pitchFamily="34" charset="0"/>
                <a:cs typeface="Segoe UI Semibold" panose="020B0702040204020203" pitchFamily="34" charset="0"/>
              </a:rPr>
              <a:t>File a GST189 – General Rebate application online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898" y="1429003"/>
            <a:ext cx="4234133" cy="51411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0133" y="3083123"/>
            <a:ext cx="3131819" cy="221245"/>
          </a:xfrm>
          <a:prstGeom prst="rect">
            <a:avLst/>
          </a:prstGeom>
        </p:spPr>
      </p:pic>
      <p:sp>
        <p:nvSpPr>
          <p:cNvPr id="23" name="Right Arrow 22"/>
          <p:cNvSpPr/>
          <p:nvPr/>
        </p:nvSpPr>
        <p:spPr>
          <a:xfrm>
            <a:off x="5039833" y="3045334"/>
            <a:ext cx="633374" cy="296822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2" name="Group 1"/>
          <p:cNvGrpSpPr/>
          <p:nvPr/>
        </p:nvGrpSpPr>
        <p:grpSpPr>
          <a:xfrm>
            <a:off x="215421" y="2224957"/>
            <a:ext cx="4353117" cy="3139767"/>
            <a:chOff x="173624" y="1399918"/>
            <a:chExt cx="4353117" cy="3139767"/>
          </a:xfrm>
        </p:grpSpPr>
        <p:sp>
          <p:nvSpPr>
            <p:cNvPr id="7" name="Rectangle 6"/>
            <p:cNvSpPr/>
            <p:nvPr/>
          </p:nvSpPr>
          <p:spPr>
            <a:xfrm>
              <a:off x="461596" y="4161127"/>
              <a:ext cx="321317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CA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3624" y="1399918"/>
              <a:ext cx="4353117" cy="313976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8119" y="3092719"/>
              <a:ext cx="4198821" cy="1341058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178119" y="2905409"/>
              <a:ext cx="4198821" cy="153180"/>
            </a:xfrm>
            <a:prstGeom prst="rect">
              <a:avLst/>
            </a:prstGeom>
            <a:solidFill>
              <a:srgbClr val="F9F9F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8120" y="2915327"/>
              <a:ext cx="2958485" cy="202478"/>
            </a:xfrm>
            <a:prstGeom prst="rect">
              <a:avLst/>
            </a:prstGeom>
          </p:spPr>
        </p:pic>
        <p:sp>
          <p:nvSpPr>
            <p:cNvPr id="28" name="Right Arrow 27"/>
            <p:cNvSpPr/>
            <p:nvPr/>
          </p:nvSpPr>
          <p:spPr>
            <a:xfrm rot="10800000">
              <a:off x="3242310" y="2821390"/>
              <a:ext cx="681103" cy="296822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220290" y="5525134"/>
            <a:ext cx="4348248" cy="830460"/>
          </a:xfrm>
          <a:prstGeom prst="rect">
            <a:avLst/>
          </a:prstGeom>
          <a:solidFill>
            <a:srgbClr val="4E6C8B"/>
          </a:solidFill>
          <a:ln w="28575">
            <a:solidFill>
              <a:srgbClr val="5FDFD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9613" y="5712897"/>
            <a:ext cx="3640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  <a:latin typeface="Century Gothic" panose="020B0502020202020204" pitchFamily="34" charset="0"/>
                <a:ea typeface="Segoe UI Black" panose="020B0A02040204020203" pitchFamily="34" charset="0"/>
              </a:rPr>
              <a:t>My Business Account view</a:t>
            </a:r>
          </a:p>
        </p:txBody>
      </p:sp>
      <p:sp>
        <p:nvSpPr>
          <p:cNvPr id="33" name="Left Arrow 32"/>
          <p:cNvSpPr/>
          <p:nvPr/>
        </p:nvSpPr>
        <p:spPr>
          <a:xfrm rot="10800000">
            <a:off x="475242" y="5604870"/>
            <a:ext cx="3821290" cy="154726"/>
          </a:xfrm>
          <a:prstGeom prst="leftArrow">
            <a:avLst/>
          </a:prstGeom>
          <a:solidFill>
            <a:srgbClr val="5FDF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Left Arrow 33"/>
          <p:cNvSpPr/>
          <p:nvPr/>
        </p:nvSpPr>
        <p:spPr>
          <a:xfrm rot="10800000">
            <a:off x="483769" y="6142592"/>
            <a:ext cx="3821290" cy="154726"/>
          </a:xfrm>
          <a:prstGeom prst="leftArrow">
            <a:avLst/>
          </a:prstGeom>
          <a:solidFill>
            <a:srgbClr val="5FDF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2308" y="1419524"/>
            <a:ext cx="4348248" cy="674937"/>
            <a:chOff x="202308" y="1419524"/>
            <a:chExt cx="4348248" cy="674937"/>
          </a:xfrm>
        </p:grpSpPr>
        <p:sp>
          <p:nvSpPr>
            <p:cNvPr id="30" name="Rectangle 29"/>
            <p:cNvSpPr/>
            <p:nvPr/>
          </p:nvSpPr>
          <p:spPr>
            <a:xfrm>
              <a:off x="202308" y="1419524"/>
              <a:ext cx="4348248" cy="674937"/>
            </a:xfrm>
            <a:prstGeom prst="rect">
              <a:avLst/>
            </a:prstGeom>
            <a:solidFill>
              <a:srgbClr val="4E6C8B"/>
            </a:solidFill>
            <a:ln w="28575">
              <a:solidFill>
                <a:srgbClr val="5FDFD3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9613" y="1461060"/>
              <a:ext cx="38391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3200" dirty="0">
                  <a:solidFill>
                    <a:schemeClr val="bg1"/>
                  </a:solidFill>
                  <a:latin typeface="Century Gothic" panose="020B0502020202020204" pitchFamily="34" charset="0"/>
                  <a:ea typeface="Segoe UI Black" panose="020B0A02040204020203" pitchFamily="34" charset="0"/>
                </a:rPr>
                <a:t>My Account view</a:t>
              </a:r>
            </a:p>
          </p:txBody>
        </p:sp>
        <p:sp>
          <p:nvSpPr>
            <p:cNvPr id="35" name="Left Arrow 34"/>
            <p:cNvSpPr/>
            <p:nvPr/>
          </p:nvSpPr>
          <p:spPr>
            <a:xfrm rot="16200000">
              <a:off x="213913" y="1695030"/>
              <a:ext cx="486573" cy="154727"/>
            </a:xfrm>
            <a:prstGeom prst="leftArrow">
              <a:avLst/>
            </a:prstGeom>
            <a:solidFill>
              <a:srgbClr val="5FDFD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6" name="Left Arrow 35"/>
            <p:cNvSpPr/>
            <p:nvPr/>
          </p:nvSpPr>
          <p:spPr>
            <a:xfrm rot="16200000">
              <a:off x="4054041" y="1707113"/>
              <a:ext cx="486573" cy="154727"/>
            </a:xfrm>
            <a:prstGeom prst="leftArrow">
              <a:avLst/>
            </a:prstGeom>
            <a:solidFill>
              <a:srgbClr val="5FDFD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933366" y="-13621"/>
            <a:ext cx="8327241" cy="614066"/>
            <a:chOff x="933366" y="-13621"/>
            <a:chExt cx="8327241" cy="614066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970953" y="218712"/>
              <a:ext cx="7356314" cy="155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/>
            <p:cNvSpPr/>
            <p:nvPr/>
          </p:nvSpPr>
          <p:spPr>
            <a:xfrm>
              <a:off x="933366" y="172719"/>
              <a:ext cx="143076" cy="12446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+mj-lt"/>
              </a:endParaRPr>
            </a:p>
          </p:txBody>
        </p:sp>
        <p:grpSp>
          <p:nvGrpSpPr>
            <p:cNvPr id="51" name="Group 50"/>
            <p:cNvGrpSpPr/>
            <p:nvPr/>
          </p:nvGrpSpPr>
          <p:grpSpPr>
            <a:xfrm flipH="1">
              <a:off x="6027205" y="-13621"/>
              <a:ext cx="3233402" cy="614066"/>
              <a:chOff x="461596" y="3429000"/>
              <a:chExt cx="7407630" cy="1333783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461596" y="4161127"/>
                <a:ext cx="3213172" cy="60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CA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Pentagon 53"/>
              <p:cNvSpPr/>
              <p:nvPr/>
            </p:nvSpPr>
            <p:spPr>
              <a:xfrm>
                <a:off x="723014" y="3429000"/>
                <a:ext cx="4732321" cy="1063256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55" name="Chevron 54"/>
              <p:cNvSpPr/>
              <p:nvPr/>
            </p:nvSpPr>
            <p:spPr>
              <a:xfrm>
                <a:off x="5110828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Chevron 55"/>
              <p:cNvSpPr/>
              <p:nvPr/>
            </p:nvSpPr>
            <p:spPr>
              <a:xfrm>
                <a:off x="5912836" y="3454492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Chevron 56"/>
              <p:cNvSpPr/>
              <p:nvPr/>
            </p:nvSpPr>
            <p:spPr>
              <a:xfrm>
                <a:off x="6720910" y="3456360"/>
                <a:ext cx="1148316" cy="103483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7734444" y="49241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schemeClr val="bg1"/>
                  </a:solidFill>
                  <a:latin typeface="+mj-lt"/>
                  <a:ea typeface="Segoe UI Black" panose="020B0A02040204020203" pitchFamily="34" charset="0"/>
                </a:rPr>
                <a:t>Fall 2019 </a:t>
              </a:r>
            </a:p>
          </p:txBody>
        </p:sp>
      </p:grp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0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2298"/>
    </mc:Choice>
    <mc:Fallback xmlns="">
      <p:transition advTm="52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" val="{&quot;SavedSwatch&quot;:&quot;-16017212|-1237980|-7240861|-12684655|-10856873|CRA&quot;,&quot;Id&quot;:&quot;58a1d4e53143433a6cea87be&quot;,&quot;SmartGridHorizontal&quot;:0,&quot;LinkedExcelSources&quot;:{},&quot;LinkedProjectSources&quot;:{},&quot;FlowConfig&quot;:{&quot;Canvas&quot;:{&quot;Slide&quot;:-1,&quot;Width&quot;:0,&quot;Height&quot;:0},&quot;Timeline&quot;:{&quot;Actions&quot;:[]}}}"/>
</p:tagLst>
</file>

<file path=ppt/theme/theme1.xml><?xml version="1.0" encoding="utf-8"?>
<a:theme xmlns:a="http://schemas.openxmlformats.org/drawingml/2006/main" name="Office Theme">
  <a:themeElements>
    <a:clrScheme name="Custom 3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92D2"/>
      </a:accent1>
      <a:accent2>
        <a:srgbClr val="16629B"/>
      </a:accent2>
      <a:accent3>
        <a:srgbClr val="73B632"/>
      </a:accent3>
      <a:accent4>
        <a:srgbClr val="991324"/>
      </a:accent4>
      <a:accent5>
        <a:srgbClr val="441A66"/>
      </a:accent5>
      <a:accent6>
        <a:srgbClr val="E47623"/>
      </a:accent6>
      <a:hlink>
        <a:srgbClr val="0000FF"/>
      </a:hlink>
      <a:folHlink>
        <a:srgbClr val="800080"/>
      </a:folHlink>
    </a:clrScheme>
    <a:fontScheme name="Summer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>
            <a:latin typeface="Century Gothic" panose="020B0502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5189834EC20242A73FBE03767CFD3C" ma:contentTypeVersion="7" ma:contentTypeDescription="Create a new document." ma:contentTypeScope="" ma:versionID="dafc24211fbe9ed0feabe05ec1e16bd6">
  <xsd:schema xmlns:xsd="http://www.w3.org/2001/XMLSchema" xmlns:xs="http://www.w3.org/2001/XMLSchema" xmlns:p="http://schemas.microsoft.com/office/2006/metadata/properties" xmlns:ns3="7a9fa5ed-86fc-4a58-b74c-e7a2fe6d5659" targetNamespace="http://schemas.microsoft.com/office/2006/metadata/properties" ma:root="true" ma:fieldsID="408734980829f0abacd34ffb5fd27363" ns3:_="">
    <xsd:import namespace="7a9fa5ed-86fc-4a58-b74c-e7a2fe6d565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9fa5ed-86fc-4a58-b74c-e7a2fe6d56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DE391A0-9A00-48D5-9DFA-3C976537ED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9fa5ed-86fc-4a58-b74c-e7a2fe6d56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7EAFA61-A478-4227-AABE-E8E2AECA1C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6C6D3C-9881-4080-8EAB-2374547B3B60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25039</TotalTime>
  <Words>824</Words>
  <Application>Microsoft Office PowerPoint</Application>
  <PresentationFormat>On-screen Show (4:3)</PresentationFormat>
  <Paragraphs>239</Paragraphs>
  <Slides>30</Slides>
  <Notes>30</Notes>
  <HiddenSlides>0</HiddenSlides>
  <MMClips>30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Century Gothic</vt:lpstr>
      <vt:lpstr>Courier New</vt:lpstr>
      <vt:lpstr>Gill Sans Light</vt:lpstr>
      <vt:lpstr>Segoe UI Black</vt:lpstr>
      <vt:lpstr>Segoe UI Semibold</vt:lpstr>
      <vt:lpstr>Segoe UI Semilight</vt:lpstr>
      <vt:lpstr>Office Theme</vt:lpstr>
      <vt:lpstr>Digital Services in the CRA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End</vt:lpstr>
    </vt:vector>
  </TitlesOfParts>
  <Company>BSL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Mulder</dc:creator>
  <cp:lastModifiedBy>Fabio Bonanno</cp:lastModifiedBy>
  <cp:revision>1148</cp:revision>
  <cp:lastPrinted>2018-10-12T14:58:30Z</cp:lastPrinted>
  <dcterms:created xsi:type="dcterms:W3CDTF">2015-04-10T18:49:27Z</dcterms:created>
  <dcterms:modified xsi:type="dcterms:W3CDTF">2020-01-07T13:56:10Z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0x0101006F5189834EC20242A73FBE03767CFD3C</vt:lpwstr>
  </property>
</Properties>
</file>