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78" r:id="rId2"/>
    <p:sldId id="367" r:id="rId3"/>
    <p:sldId id="353" r:id="rId4"/>
    <p:sldId id="380" r:id="rId5"/>
    <p:sldId id="354" r:id="rId6"/>
    <p:sldId id="374" r:id="rId7"/>
    <p:sldId id="375" r:id="rId8"/>
    <p:sldId id="355" r:id="rId9"/>
    <p:sldId id="361" r:id="rId10"/>
    <p:sldId id="373" r:id="rId11"/>
    <p:sldId id="356" r:id="rId12"/>
    <p:sldId id="376" r:id="rId13"/>
    <p:sldId id="377" r:id="rId14"/>
    <p:sldId id="360" r:id="rId15"/>
    <p:sldId id="362" r:id="rId16"/>
    <p:sldId id="357" r:id="rId17"/>
    <p:sldId id="371" r:id="rId18"/>
    <p:sldId id="365" r:id="rId19"/>
    <p:sldId id="381" r:id="rId20"/>
    <p:sldId id="382" r:id="rId21"/>
    <p:sldId id="383" r:id="rId22"/>
    <p:sldId id="384" r:id="rId23"/>
    <p:sldId id="370" r:id="rId24"/>
    <p:sldId id="385" r:id="rId25"/>
    <p:sldId id="358" r:id="rId26"/>
    <p:sldId id="368" r:id="rId27"/>
    <p:sldId id="387" r:id="rId28"/>
    <p:sldId id="363" r:id="rId29"/>
    <p:sldId id="386" r:id="rId30"/>
    <p:sldId id="316" r:id="rId31"/>
  </p:sldIdLst>
  <p:sldSz cx="9144000" cy="6858000" type="screen4x3"/>
  <p:notesSz cx="7010400" cy="9296400"/>
  <p:custDataLst>
    <p:tags r:id="rId34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434"/>
    <a:srgbClr val="F9F9F9"/>
    <a:srgbClr val="D9D9D9"/>
    <a:srgbClr val="E7E6E6"/>
    <a:srgbClr val="BFBFBF"/>
    <a:srgbClr val="196266"/>
    <a:srgbClr val="5FDFD3"/>
    <a:srgbClr val="F2F2F2"/>
    <a:srgbClr val="F5F5F5"/>
    <a:srgbClr val="CF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4" autoAdjust="0"/>
    <p:restoredTop sz="71915" autoAdjust="0"/>
  </p:normalViewPr>
  <p:slideViewPr>
    <p:cSldViewPr snapToGrid="0" snapToObjects="1">
      <p:cViewPr varScale="1">
        <p:scale>
          <a:sx n="91" d="100"/>
          <a:sy n="91" d="100"/>
        </p:scale>
        <p:origin x="291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4140" y="-102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4D6973-754B-47CD-95F4-E4177A42261F}" type="datetimeFigureOut">
              <a:rPr lang="en-US" altLang="en-US"/>
              <a:pPr/>
              <a:t>1/13/2020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8D216E-3286-4007-A09A-41655211AEC2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91046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979507-E6EB-4E09-9330-8A6222761008}" type="datetimeFigureOut">
              <a:rPr lang="en-US" altLang="en-US"/>
              <a:pPr/>
              <a:t>1/13/2020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B6414A-BA14-4DDA-AFF4-139240F35821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28398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9731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3175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4922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412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1607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05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9095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8946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3576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0440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8084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6189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3415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1206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4858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5740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1113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4843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1321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5125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endParaRPr lang="en-CA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48876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9734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3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7261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9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731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929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9935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882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4169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708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694296" y="753534"/>
            <a:ext cx="3992504" cy="5436540"/>
          </a:xfrm>
        </p:spPr>
        <p:txBody>
          <a:bodyPr/>
          <a:lstStyle>
            <a:lvl1pPr marL="0" indent="0">
              <a:buNone/>
              <a:defRPr>
                <a:latin typeface="Century Gothic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69" y="753535"/>
            <a:ext cx="3792400" cy="2376252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0082C9"/>
                </a:solidFill>
                <a:latin typeface="Century Gothic" pitchFamily="34" charset="0"/>
                <a:cs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68" y="3336749"/>
            <a:ext cx="3792401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1C3F4-7627-499B-A387-D46B6B71D0BD}" type="slidenum">
              <a:rPr lang="en-US" altLang="en-US"/>
              <a:pPr/>
              <a:t>‹N°›</a:t>
            </a:fld>
            <a:endParaRPr lang="en-US" altLang="en-US" dirty="0"/>
          </a:p>
        </p:txBody>
      </p:sp>
      <p:pic>
        <p:nvPicPr>
          <p:cNvPr id="14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363" y="3231387"/>
            <a:ext cx="3827556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436449" y="6276975"/>
            <a:ext cx="8250351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49" y="544182"/>
            <a:ext cx="8254800" cy="4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\\prod.prv\shared\NCR\CMO\CMB_NEW\0400-Comms Svcs\480 - Publishing and Production\!Flag Signatures\Canada Wordmark\Colour\Canada_Colou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49" y="6356350"/>
            <a:ext cx="1116000" cy="2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600" y="248400"/>
            <a:ext cx="2154461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58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325CEB-1D58-4033-B3AA-47E6E8AA1651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642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6CE915-54DE-42DF-81C9-6A96210B07F3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3599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0"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Clr>
                <a:srgbClr val="0082C9"/>
              </a:buClr>
              <a:defRPr sz="26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200"/>
            </a:lvl3pPr>
            <a:lvl4pPr>
              <a:buClr>
                <a:srgbClr val="0082C9"/>
              </a:buClr>
              <a:defRPr sz="2000"/>
            </a:lvl4pPr>
            <a:lvl5pPr>
              <a:buClr>
                <a:srgbClr val="0082C9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B34F6D-27DC-4F94-8982-5FFA21468BA5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268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0">
                <a:solidFill>
                  <a:srgbClr val="59595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5959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59595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8A5B3A-4079-4B46-A0FF-A550B3FE2682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940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0082C9"/>
              </a:buClr>
              <a:defRPr/>
            </a:lvl1pPr>
            <a:lvl2pPr>
              <a:buClr>
                <a:srgbClr val="0082C9"/>
              </a:buClr>
              <a:defRPr/>
            </a:lvl2pPr>
            <a:lvl3pPr>
              <a:buClr>
                <a:srgbClr val="0082C9"/>
              </a:buClr>
              <a:defRPr/>
            </a:lvl3pPr>
            <a:lvl4pPr>
              <a:buClr>
                <a:srgbClr val="0082C9"/>
              </a:buClr>
              <a:defRPr/>
            </a:lvl4pPr>
            <a:lvl5pPr>
              <a:buClr>
                <a:srgbClr val="0082C9"/>
              </a:buClr>
              <a:defRPr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9DFE12-9688-42E0-BA90-99DAB2AC9520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1996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2C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31215-D414-49A1-B0BE-FA6A849F09BB}" type="slidenum">
              <a:rPr lang="en-US" altLang="en-US" smtClean="0"/>
              <a:pPr/>
              <a:t>‹N°›</a:t>
            </a:fld>
            <a:endParaRPr lang="en-US" alt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431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0082C9"/>
              </a:buClr>
              <a:defRPr sz="2400"/>
            </a:lvl1pPr>
            <a:lvl2pPr>
              <a:buClr>
                <a:srgbClr val="0082C9"/>
              </a:buClr>
              <a:defRPr sz="2000"/>
            </a:lvl2pPr>
            <a:lvl3pPr>
              <a:buClr>
                <a:srgbClr val="0082C9"/>
              </a:buClr>
              <a:defRPr sz="1800"/>
            </a:lvl3pPr>
            <a:lvl4pPr>
              <a:buClr>
                <a:srgbClr val="0082C9"/>
              </a:buClr>
              <a:defRPr sz="1600"/>
            </a:lvl4pPr>
            <a:lvl5pPr>
              <a:buClr>
                <a:srgbClr val="0082C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Clr>
                <a:srgbClr val="0082C9"/>
              </a:buClr>
              <a:defRPr sz="2400"/>
            </a:lvl1pPr>
            <a:lvl2pPr>
              <a:buClr>
                <a:srgbClr val="0082C9"/>
              </a:buClr>
              <a:defRPr sz="2000"/>
            </a:lvl2pPr>
            <a:lvl3pPr>
              <a:buClr>
                <a:srgbClr val="0082C9"/>
              </a:buClr>
              <a:defRPr sz="1800"/>
            </a:lvl3pPr>
            <a:lvl4pPr>
              <a:buClr>
                <a:srgbClr val="0082C9"/>
              </a:buClr>
              <a:defRPr sz="1600"/>
            </a:lvl4pPr>
            <a:lvl5pPr>
              <a:buClr>
                <a:srgbClr val="0082C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8FBFBE-36BC-482D-A777-8BE920DF890D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8433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941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0" i="0">
                <a:solidFill>
                  <a:srgbClr val="0082C9"/>
                </a:solidFill>
                <a:latin typeface="Century Gothic" pitchFamily="34" charset="0"/>
                <a:cs typeface="Century Gothic" pitchFamily="34" charset="0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82C9"/>
              </a:buClr>
              <a:buFont typeface="Arial"/>
              <a:buChar char="•"/>
              <a:defRPr sz="26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1pPr>
            <a:lvl2pPr marL="742950" indent="-285750">
              <a:buClr>
                <a:srgbClr val="0082C9"/>
              </a:buClr>
              <a:buFont typeface="Arial"/>
              <a:buChar char="•"/>
              <a:defRPr sz="24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2pPr>
            <a:lvl3pPr marL="1143000" indent="-228600">
              <a:buClr>
                <a:srgbClr val="0082C9"/>
              </a:buClr>
              <a:buFont typeface="Arial"/>
              <a:buChar char="•"/>
              <a:defRPr sz="22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3pPr>
            <a:lvl4pPr marL="1600200" indent="-228600">
              <a:buClr>
                <a:srgbClr val="0082C9"/>
              </a:buClr>
              <a:buFont typeface="Arial"/>
              <a:buChar char="•"/>
              <a:defRPr sz="20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4pPr>
            <a:lvl5pPr marL="2057400" indent="-228600">
              <a:buClr>
                <a:srgbClr val="0082C9"/>
              </a:buClr>
              <a:buFont typeface="Arial"/>
              <a:buChar char="•"/>
              <a:defRPr sz="18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075564-AF6E-40FC-905A-F6C5E8D29614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347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867" y="1941161"/>
            <a:ext cx="7112000" cy="2376252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0082C9"/>
                </a:solidFill>
                <a:latin typeface="Century Gothic" pitchFamily="34" charset="0"/>
                <a:cs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866" y="4524375"/>
            <a:ext cx="7112001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42CE3-6392-4968-B209-93A52C299364}" type="slidenum">
              <a:rPr lang="en-US" altLang="en-US"/>
              <a:pPr/>
              <a:t>‹N°›</a:t>
            </a:fld>
            <a:endParaRPr lang="en-US" altLang="en-US" dirty="0"/>
          </a:p>
        </p:txBody>
      </p:sp>
      <p:pic>
        <p:nvPicPr>
          <p:cNvPr id="14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600" y="4424288"/>
            <a:ext cx="7307153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49" y="544182"/>
            <a:ext cx="8254800" cy="4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\\prod.prv\shared\NCR\CMO\CMB_NEW\0400-Comms Svcs\480 - Publishing and Production\!Flag Signatures\Canada Wordmark\Colour\Canada_Colou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49" y="6356350"/>
            <a:ext cx="1116000" cy="2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600" y="248400"/>
            <a:ext cx="2154461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02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82C9"/>
                </a:solidFill>
                <a:latin typeface="Century Gothic" pitchFamily="34" charset="0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95959"/>
                </a:solidFill>
                <a:latin typeface="Century Gothic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CFA99A-0B6A-4F6F-BA8D-AFBE694F623A}" type="slidenum">
              <a:rPr lang="en-US" altLang="en-US"/>
              <a:pPr/>
              <a:t>‹N°›</a:t>
            </a:fld>
            <a:endParaRPr lang="en-US" alt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4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0082C9"/>
              </a:buClr>
              <a:defRPr sz="28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000"/>
            </a:lvl3pPr>
            <a:lvl4pPr>
              <a:buClr>
                <a:srgbClr val="0082C9"/>
              </a:buClr>
              <a:defRPr sz="1800"/>
            </a:lvl4pPr>
            <a:lvl5pPr>
              <a:buClr>
                <a:srgbClr val="0082C9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rgbClr val="0082C9"/>
              </a:buClr>
              <a:defRPr sz="28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000"/>
            </a:lvl3pPr>
            <a:lvl4pPr>
              <a:buClr>
                <a:srgbClr val="0082C9"/>
              </a:buClr>
              <a:defRPr sz="1800"/>
            </a:lvl4pPr>
            <a:lvl5pPr>
              <a:buClr>
                <a:srgbClr val="0082C9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F49F12-9138-49F1-96D4-CC6FC00A57C3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418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922838" y="2805113"/>
            <a:ext cx="4221162" cy="3119437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029700" y="2805113"/>
            <a:ext cx="114300" cy="3119437"/>
          </a:xfrm>
          <a:prstGeom prst="rect">
            <a:avLst/>
          </a:prstGeom>
          <a:solidFill>
            <a:srgbClr val="0082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>
              <a:solidFill>
                <a:srgbClr val="0082C9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0082C9"/>
              </a:buClr>
              <a:defRPr sz="28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000"/>
            </a:lvl3pPr>
            <a:lvl4pPr>
              <a:buClr>
                <a:srgbClr val="0082C9"/>
              </a:buClr>
              <a:defRPr sz="1800"/>
            </a:lvl4pPr>
            <a:lvl5pPr>
              <a:buClr>
                <a:srgbClr val="0082C9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>
          <a:xfrm>
            <a:off x="5177693" y="3057770"/>
            <a:ext cx="3651494" cy="2668344"/>
          </a:xfrm>
        </p:spPr>
        <p:txBody>
          <a:bodyPr/>
          <a:lstStyle>
            <a:lvl1pPr marL="0" indent="0">
              <a:buNone/>
              <a:defRPr sz="1800" i="1">
                <a:solidFill>
                  <a:srgbClr val="595959"/>
                </a:solidFill>
              </a:defRPr>
            </a:lvl1pPr>
            <a:lvl2pPr>
              <a:defRPr sz="2400" i="1"/>
            </a:lvl2pPr>
            <a:lvl3pPr>
              <a:defRPr sz="2000" i="1"/>
            </a:lvl3pPr>
            <a:lvl4pPr>
              <a:defRPr sz="1800" i="1"/>
            </a:lvl4pPr>
            <a:lvl5pPr>
              <a:defRPr sz="1800" i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0606BA19-779A-4930-9322-0B47357BACC7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881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922838" y="1600201"/>
            <a:ext cx="3798887" cy="4525962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>
              <a:solidFill>
                <a:srgbClr val="ECECEC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0082C9"/>
              </a:buClr>
              <a:defRPr sz="28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000"/>
            </a:lvl3pPr>
            <a:lvl4pPr>
              <a:buClr>
                <a:srgbClr val="0082C9"/>
              </a:buClr>
              <a:defRPr sz="1800"/>
            </a:lvl4pPr>
            <a:lvl5pPr>
              <a:buClr>
                <a:srgbClr val="0082C9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>
          <a:xfrm>
            <a:off x="5167923" y="1944078"/>
            <a:ext cx="3553802" cy="3782036"/>
          </a:xfrm>
        </p:spPr>
        <p:txBody>
          <a:bodyPr/>
          <a:lstStyle>
            <a:lvl1pPr marL="0" indent="0">
              <a:buNone/>
              <a:defRPr sz="1800" i="1">
                <a:solidFill>
                  <a:srgbClr val="595959"/>
                </a:solidFill>
              </a:defRPr>
            </a:lvl1pPr>
            <a:lvl2pPr>
              <a:defRPr sz="2400" i="1"/>
            </a:lvl2pPr>
            <a:lvl3pPr>
              <a:defRPr sz="2000" i="1"/>
            </a:lvl3pPr>
            <a:lvl4pPr>
              <a:defRPr sz="1800" i="1"/>
            </a:lvl4pPr>
            <a:lvl5pPr>
              <a:defRPr sz="1800" i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3E294082-DFA0-4304-8D39-BC23FA45EDA4}" type="slidenum">
              <a:rPr lang="en-US" altLang="en-US"/>
              <a:pPr/>
              <a:t>‹N°›</a:t>
            </a:fld>
            <a:endParaRPr lang="en-US" altLang="en-US" dirty="0"/>
          </a:p>
        </p:txBody>
      </p:sp>
      <p:pic>
        <p:nvPicPr>
          <p:cNvPr id="13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5363" y="5866131"/>
            <a:ext cx="3827556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56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57200" y="3995738"/>
            <a:ext cx="8264525" cy="1928812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>
              <a:solidFill>
                <a:srgbClr val="ECECEC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2157607"/>
          </a:xfrm>
        </p:spPr>
        <p:txBody>
          <a:bodyPr/>
          <a:lstStyle>
            <a:lvl1pPr>
              <a:buClr>
                <a:srgbClr val="0082C9"/>
              </a:buClr>
              <a:defRPr sz="28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000"/>
            </a:lvl3pPr>
            <a:lvl4pPr>
              <a:buClr>
                <a:srgbClr val="0082C9"/>
              </a:buClr>
              <a:defRPr sz="1800"/>
            </a:lvl4pPr>
            <a:lvl5pPr>
              <a:buClr>
                <a:srgbClr val="0082C9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>
          <a:xfrm>
            <a:off x="605692" y="4140741"/>
            <a:ext cx="8116033" cy="1332960"/>
          </a:xfrm>
          <a:solidFill>
            <a:srgbClr val="ECECEC"/>
          </a:solidFill>
        </p:spPr>
        <p:txBody>
          <a:bodyPr/>
          <a:lstStyle>
            <a:lvl1pPr marL="0" indent="0">
              <a:buNone/>
              <a:defRPr sz="1800" i="1"/>
            </a:lvl1pPr>
            <a:lvl2pPr>
              <a:defRPr sz="2400" i="1"/>
            </a:lvl2pPr>
            <a:lvl3pPr>
              <a:defRPr sz="2000" i="1"/>
            </a:lvl3pPr>
            <a:lvl4pPr>
              <a:defRPr sz="1800" i="1"/>
            </a:lvl4pPr>
            <a:lvl5pPr>
              <a:defRPr sz="1800" i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AB52D289-F740-481C-B2A6-EE2832E288B0}" type="slidenum">
              <a:rPr lang="en-US" altLang="en-US"/>
              <a:pPr/>
              <a:t>‹N°›</a:t>
            </a:fld>
            <a:endParaRPr lang="en-US" altLang="en-US" dirty="0"/>
          </a:p>
        </p:txBody>
      </p:sp>
      <p:pic>
        <p:nvPicPr>
          <p:cNvPr id="1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363" y="5650231"/>
            <a:ext cx="8155126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769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0082C9"/>
              </a:buClr>
              <a:defRPr sz="2400"/>
            </a:lvl1pPr>
            <a:lvl2pPr>
              <a:buClr>
                <a:srgbClr val="0082C9"/>
              </a:buClr>
              <a:defRPr sz="2000"/>
            </a:lvl2pPr>
            <a:lvl3pPr>
              <a:buClr>
                <a:srgbClr val="0082C9"/>
              </a:buClr>
              <a:defRPr sz="1800"/>
            </a:lvl3pPr>
            <a:lvl4pPr>
              <a:buClr>
                <a:srgbClr val="0082C9"/>
              </a:buClr>
              <a:defRPr sz="1600"/>
            </a:lvl4pPr>
            <a:lvl5pPr>
              <a:buClr>
                <a:srgbClr val="0082C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Clr>
                <a:srgbClr val="0082C9"/>
              </a:buClr>
              <a:defRPr sz="2400"/>
            </a:lvl1pPr>
            <a:lvl2pPr>
              <a:buClr>
                <a:srgbClr val="0082C9"/>
              </a:buClr>
              <a:defRPr sz="2000"/>
            </a:lvl2pPr>
            <a:lvl3pPr>
              <a:buClr>
                <a:srgbClr val="0082C9"/>
              </a:buClr>
              <a:defRPr sz="1800"/>
            </a:lvl3pPr>
            <a:lvl4pPr>
              <a:buClr>
                <a:srgbClr val="0082C9"/>
              </a:buClr>
              <a:defRPr sz="1600"/>
            </a:lvl4pPr>
            <a:lvl5pPr>
              <a:buClr>
                <a:srgbClr val="0082C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8FBFBE-36BC-482D-A777-8BE920DF890D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721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le_leaf.jpg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36688"/>
            <a:ext cx="82296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/>
              <a:t>Click to edit Master text styles</a:t>
            </a:r>
          </a:p>
          <a:p>
            <a:pPr lvl="1"/>
            <a:r>
              <a:rPr lang="en-CA" altLang="en-US" dirty="0"/>
              <a:t>Second level</a:t>
            </a:r>
          </a:p>
          <a:p>
            <a:pPr lvl="2"/>
            <a:r>
              <a:rPr lang="en-CA" altLang="en-US" dirty="0"/>
              <a:t>Third level</a:t>
            </a:r>
          </a:p>
          <a:p>
            <a:pPr lvl="3"/>
            <a:r>
              <a:rPr lang="en-CA" altLang="en-US" dirty="0"/>
              <a:t>Fourth level</a:t>
            </a:r>
          </a:p>
          <a:p>
            <a:pPr lvl="4"/>
            <a:r>
              <a:rPr lang="en-CA" altLang="en-US" dirty="0"/>
              <a:t>Fifth level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9826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</a:lstStyle>
          <a:p>
            <a:fld id="{4AF31215-D414-49A1-B0BE-FA6A849F09BB}" type="slidenum">
              <a:rPr lang="en-US" altLang="en-US"/>
              <a:pPr/>
              <a:t>‹N°›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75" r:id="rId15"/>
    <p:sldLayoutId id="2147483976" r:id="rId16"/>
    <p:sldLayoutId id="2147483977" r:id="rId17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3600" kern="1200" dirty="0">
          <a:solidFill>
            <a:srgbClr val="0082C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0082C9"/>
        </a:buClr>
        <a:buFont typeface="Arial" panose="020B0604020202020204" pitchFamily="34" charset="0"/>
        <a:buChar char="•"/>
        <a:defRPr lang="en-CA" sz="2600" kern="1200" dirty="0">
          <a:solidFill>
            <a:srgbClr val="59595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82C9"/>
        </a:buClr>
        <a:buFont typeface="Arial" panose="020B0604020202020204" pitchFamily="34" charset="0"/>
        <a:buChar char="•"/>
        <a:defRPr lang="en-CA" sz="2400" kern="1200" dirty="0">
          <a:solidFill>
            <a:srgbClr val="59595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82C9"/>
        </a:buClr>
        <a:buFont typeface="Arial" panose="020B0604020202020204" pitchFamily="34" charset="0"/>
        <a:buChar char="•"/>
        <a:defRPr lang="en-CA" sz="2200" kern="1200" dirty="0">
          <a:solidFill>
            <a:srgbClr val="59595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82C9"/>
        </a:buClr>
        <a:buFont typeface="Arial" panose="020B0604020202020204" pitchFamily="34" charset="0"/>
        <a:buChar char="•"/>
        <a:defRPr lang="en-CA" sz="2000" kern="1200" dirty="0">
          <a:solidFill>
            <a:srgbClr val="59595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82C9"/>
        </a:buClr>
        <a:buFont typeface="Arial" panose="020B0604020202020204" pitchFamily="34" charset="0"/>
        <a:buChar char="•"/>
        <a:defRPr lang="en-US" kern="1200" dirty="0">
          <a:solidFill>
            <a:srgbClr val="59595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7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6136"/>
          <a:stretch/>
        </p:blipFill>
        <p:spPr>
          <a:xfrm>
            <a:off x="435600" y="712590"/>
            <a:ext cx="8254800" cy="5413349"/>
          </a:xfrm>
          <a:prstGeom prst="rect">
            <a:avLst/>
          </a:prstGeom>
        </p:spPr>
      </p:pic>
      <p:pic>
        <p:nvPicPr>
          <p:cNvPr id="16" name="Picture 15" descr="trans_flag_gr-0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14031" r="40381" b="40011"/>
          <a:stretch/>
        </p:blipFill>
        <p:spPr>
          <a:xfrm>
            <a:off x="435600" y="712590"/>
            <a:ext cx="8254800" cy="5413348"/>
          </a:xfrm>
          <a:prstGeom prst="rect">
            <a:avLst/>
          </a:prstGeom>
        </p:spPr>
      </p:pic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-4976813" y="7416800"/>
            <a:ext cx="98266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9pPr>
          </a:lstStyle>
          <a:p>
            <a:pPr eaLnBrk="1" hangingPunct="1"/>
            <a:fld id="{03D4ADAF-039D-454F-9A17-48D0687AB1E5}" type="slidenum">
              <a:rPr lang="en-US" altLang="en-US" sz="1200">
                <a:solidFill>
                  <a:srgbClr val="7F7F7F"/>
                </a:solidFill>
                <a:latin typeface="Century Gothic" panose="020B0502020202020204" pitchFamily="34" charset="0"/>
              </a:rPr>
              <a:pPr eaLnBrk="1" hangingPunct="1"/>
              <a:t>1</a:t>
            </a:fld>
            <a:endParaRPr lang="en-US" altLang="en-US" sz="1200" dirty="0">
              <a:solidFill>
                <a:srgbClr val="7F7F7F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600" y="3935419"/>
            <a:ext cx="7319963" cy="204628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13" name="Title 5"/>
          <p:cNvSpPr>
            <a:spLocks noGrp="1"/>
          </p:cNvSpPr>
          <p:nvPr>
            <p:ph type="ctrTitle"/>
          </p:nvPr>
        </p:nvSpPr>
        <p:spPr>
          <a:xfrm>
            <a:off x="599118" y="3935484"/>
            <a:ext cx="7112000" cy="1023937"/>
          </a:xfrm>
        </p:spPr>
        <p:txBody>
          <a:bodyPr>
            <a:normAutofit/>
          </a:bodyPr>
          <a:lstStyle/>
          <a:p>
            <a:r>
              <a:rPr lang="en-CA" altLang="en-US" dirty="0">
                <a:solidFill>
                  <a:srgbClr val="196266"/>
                </a:solidFill>
                <a:ea typeface="ヒラギノ角ゴ Pro W3" pitchFamily="127" charset="-128"/>
              </a:rPr>
              <a:t>Services numériques à </a:t>
            </a:r>
            <a:r>
              <a:rPr lang="en-CA" altLang="en-US" dirty="0" err="1">
                <a:solidFill>
                  <a:srgbClr val="196266"/>
                </a:solidFill>
                <a:ea typeface="ヒラギノ角ゴ Pro W3" pitchFamily="127" charset="-128"/>
              </a:rPr>
              <a:t>l'ARC</a:t>
            </a:r>
            <a:endParaRPr lang="en-CA" altLang="en-US" dirty="0">
              <a:solidFill>
                <a:srgbClr val="157AC0"/>
              </a:solidFill>
              <a:ea typeface="ヒラギノ角ゴ Pro W3" pitchFamily="127" charset="-128"/>
            </a:endParaRPr>
          </a:p>
        </p:txBody>
      </p:sp>
      <p:sp>
        <p:nvSpPr>
          <p:cNvPr id="15" name="Subtitle 6"/>
          <p:cNvSpPr>
            <a:spLocks noGrp="1"/>
          </p:cNvSpPr>
          <p:nvPr>
            <p:ph type="subTitle" idx="1"/>
          </p:nvPr>
        </p:nvSpPr>
        <p:spPr>
          <a:xfrm>
            <a:off x="599118" y="5164506"/>
            <a:ext cx="6900862" cy="817200"/>
          </a:xfrm>
        </p:spPr>
        <p:txBody>
          <a:bodyPr>
            <a:normAutofit/>
          </a:bodyPr>
          <a:lstStyle/>
          <a:p>
            <a:r>
              <a:rPr lang="fr-FR" altLang="en-US" dirty="0">
                <a:ea typeface="ヒラギノ角ゴ Pro W3" pitchFamily="127" charset="-128"/>
              </a:rPr>
              <a:t>Mises à jour - octobre 2019</a:t>
            </a:r>
          </a:p>
        </p:txBody>
      </p:sp>
      <p:pic>
        <p:nvPicPr>
          <p:cNvPr id="17" name="Picture 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704" y="5065709"/>
            <a:ext cx="6900862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2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084"/>
    </mc:Choice>
    <mc:Fallback xmlns="">
      <p:transition advTm="21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069261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6" y="495085"/>
            <a:ext cx="8203167" cy="830997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TPS/TVH – Enregistrer un avis de différend officiel dans Mon dossier d’entreprise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4388" y="5291667"/>
            <a:ext cx="4348248" cy="1002910"/>
          </a:xfrm>
          <a:prstGeom prst="rect">
            <a:avLst/>
          </a:prstGeom>
          <a:solidFill>
            <a:srgbClr val="4E6C8B"/>
          </a:solidFill>
          <a:ln w="28575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2" name="Group 21"/>
          <p:cNvGrpSpPr/>
          <p:nvPr/>
        </p:nvGrpSpPr>
        <p:grpSpPr>
          <a:xfrm>
            <a:off x="170282" y="1475985"/>
            <a:ext cx="4348248" cy="674937"/>
            <a:chOff x="170282" y="1528864"/>
            <a:chExt cx="4348248" cy="674937"/>
          </a:xfrm>
        </p:grpSpPr>
        <p:sp>
          <p:nvSpPr>
            <p:cNvPr id="5" name="Rectangle 4"/>
            <p:cNvSpPr/>
            <p:nvPr/>
          </p:nvSpPr>
          <p:spPr>
            <a:xfrm>
              <a:off x="170282" y="1528864"/>
              <a:ext cx="4348248" cy="674937"/>
            </a:xfrm>
            <a:prstGeom prst="rect">
              <a:avLst/>
            </a:prstGeom>
            <a:solidFill>
              <a:srgbClr val="4E6C8B"/>
            </a:solidFill>
            <a:ln w="28575">
              <a:solidFill>
                <a:srgbClr val="5FDFD3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8129" y="1640229"/>
              <a:ext cx="42769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Mon dossier 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15127" y="5551864"/>
            <a:ext cx="417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Exemple </a:t>
            </a:r>
          </a:p>
        </p:txBody>
      </p:sp>
      <p:sp>
        <p:nvSpPr>
          <p:cNvPr id="32" name="Left Arrow 31"/>
          <p:cNvSpPr/>
          <p:nvPr/>
        </p:nvSpPr>
        <p:spPr>
          <a:xfrm rot="10800000">
            <a:off x="438274" y="5419789"/>
            <a:ext cx="3821290" cy="154726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Left Arrow 32"/>
          <p:cNvSpPr/>
          <p:nvPr/>
        </p:nvSpPr>
        <p:spPr>
          <a:xfrm rot="10800000">
            <a:off x="436780" y="6061391"/>
            <a:ext cx="3821290" cy="154726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Left Arrow 33"/>
          <p:cNvSpPr/>
          <p:nvPr/>
        </p:nvSpPr>
        <p:spPr>
          <a:xfrm rot="16200000">
            <a:off x="244208" y="1766098"/>
            <a:ext cx="486573" cy="154727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Left Arrow 34"/>
          <p:cNvSpPr/>
          <p:nvPr/>
        </p:nvSpPr>
        <p:spPr>
          <a:xfrm rot="16200000">
            <a:off x="3986892" y="1774539"/>
            <a:ext cx="486573" cy="154727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38276" y="6371400"/>
            <a:ext cx="982663" cy="365125"/>
          </a:xfrm>
        </p:spPr>
        <p:txBody>
          <a:bodyPr/>
          <a:lstStyle/>
          <a:p>
            <a:fld id="{78075564-AF6E-40FC-905A-F6C5E8D29614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5181600" y="4438593"/>
            <a:ext cx="699911" cy="257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8" y="2405938"/>
            <a:ext cx="4314808" cy="2679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ight Arrow 45"/>
          <p:cNvSpPr/>
          <p:nvPr/>
        </p:nvSpPr>
        <p:spPr>
          <a:xfrm>
            <a:off x="1837240" y="4012465"/>
            <a:ext cx="737188" cy="28508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7" name="Group 46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Pentagon 52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54" name="Chevron 53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Chevron 54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Chevron 55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51" name="Oval 50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46" y="1499775"/>
            <a:ext cx="4287261" cy="4894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1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715"/>
    </mc:Choice>
    <mc:Fallback xmlns="">
      <p:transition advTm="32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60606" y="665093"/>
            <a:ext cx="9960387" cy="461665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Soumettre des documents – Mon dossier d’entreprise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982663" cy="365125"/>
          </a:xfrm>
        </p:spPr>
        <p:txBody>
          <a:bodyPr/>
          <a:lstStyle/>
          <a:p>
            <a:r>
              <a:rPr lang="en-US" altLang="en-US" dirty="0"/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263384" y="3576609"/>
            <a:ext cx="5846960" cy="2008487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/>
          <p:cNvSpPr/>
          <p:nvPr/>
        </p:nvSpPr>
        <p:spPr>
          <a:xfrm>
            <a:off x="457200" y="5379074"/>
            <a:ext cx="5135526" cy="508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Slide Number Placeholder 3"/>
          <p:cNvSpPr txBox="1">
            <a:spLocks/>
          </p:cNvSpPr>
          <p:nvPr/>
        </p:nvSpPr>
        <p:spPr>
          <a:xfrm>
            <a:off x="-227948" y="6771999"/>
            <a:ext cx="9826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7F7F7F"/>
                </a:solidFill>
                <a:latin typeface="Century Gothic" panose="020B0502020202020204" pitchFamily="34" charset="0"/>
                <a:ea typeface="ヒラギノ角ゴ Pro W3" pitchFamily="127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9pPr>
          </a:lstStyle>
          <a:p>
            <a:fld id="{78075564-AF6E-40FC-905A-F6C5E8D29614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41" y="1473269"/>
            <a:ext cx="6262738" cy="211827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852" y="5123991"/>
            <a:ext cx="4649627" cy="756916"/>
          </a:xfrm>
          <a:prstGeom prst="rect">
            <a:avLst/>
          </a:prstGeom>
        </p:spPr>
      </p:pic>
      <p:sp>
        <p:nvSpPr>
          <p:cNvPr id="53" name="Frame 52"/>
          <p:cNvSpPr/>
          <p:nvPr/>
        </p:nvSpPr>
        <p:spPr>
          <a:xfrm>
            <a:off x="460606" y="1396150"/>
            <a:ext cx="6566053" cy="4924540"/>
          </a:xfrm>
          <a:prstGeom prst="frame">
            <a:avLst>
              <a:gd name="adj1" fmla="val 1091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302525" y="1641513"/>
            <a:ext cx="4732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0966" y="3470565"/>
            <a:ext cx="52931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sz="800" dirty="0">
              <a:latin typeface="Century Gothic" panose="020B0502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852" y="3560183"/>
            <a:ext cx="4649627" cy="153244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468420" y="3442494"/>
            <a:ext cx="2283828" cy="2248845"/>
            <a:chOff x="363317" y="4240666"/>
            <a:chExt cx="2283828" cy="22488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Oval 31"/>
            <p:cNvSpPr/>
            <p:nvPr/>
          </p:nvSpPr>
          <p:spPr>
            <a:xfrm>
              <a:off x="363317" y="4240666"/>
              <a:ext cx="2283828" cy="2248845"/>
            </a:xfrm>
            <a:prstGeom prst="ellipse">
              <a:avLst/>
            </a:prstGeom>
            <a:solidFill>
              <a:srgbClr val="5FDFD3"/>
            </a:solidFill>
            <a:ln w="38100">
              <a:solidFill>
                <a:srgbClr val="4E6C8B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Oval 32"/>
            <p:cNvSpPr/>
            <p:nvPr/>
          </p:nvSpPr>
          <p:spPr>
            <a:xfrm>
              <a:off x="490282" y="4374555"/>
              <a:ext cx="2034805" cy="1981069"/>
            </a:xfrm>
            <a:prstGeom prst="ellipse">
              <a:avLst/>
            </a:prstGeom>
            <a:solidFill>
              <a:srgbClr val="4E6C8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525262" y="4151417"/>
            <a:ext cx="218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Exemple de mise à jour</a:t>
            </a:r>
            <a:endParaRPr lang="en-CA" sz="2400" dirty="0">
              <a:solidFill>
                <a:schemeClr val="bg1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35" name="Left Arrow 34"/>
          <p:cNvSpPr/>
          <p:nvPr/>
        </p:nvSpPr>
        <p:spPr>
          <a:xfrm>
            <a:off x="7088110" y="3785858"/>
            <a:ext cx="1044443" cy="312151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Left Arrow 35"/>
          <p:cNvSpPr/>
          <p:nvPr/>
        </p:nvSpPr>
        <p:spPr>
          <a:xfrm>
            <a:off x="7079442" y="5069439"/>
            <a:ext cx="1044443" cy="289888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54" name="Group 53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Pentagon 58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60" name="Chevron 59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Chevron 60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Chevron 61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1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593"/>
    </mc:Choice>
    <mc:Fallback xmlns="">
      <p:transition advTm="6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483999"/>
            <a:ext cx="8638443" cy="830997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Statut de la déclaration T2 – indicateur pour les cotisations en vertu du paragraphe 152(7)</a:t>
            </a:r>
            <a:endParaRPr lang="en-CA" sz="2400" dirty="0">
              <a:latin typeface="+mj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2" descr="image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0" y="1487000"/>
            <a:ext cx="5307098" cy="4033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19" y="2804798"/>
            <a:ext cx="4623952" cy="380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32"/>
          <p:cNvSpPr/>
          <p:nvPr/>
        </p:nvSpPr>
        <p:spPr>
          <a:xfrm>
            <a:off x="2704220" y="3749326"/>
            <a:ext cx="655387" cy="312815"/>
          </a:xfrm>
          <a:prstGeom prst="rightArrow">
            <a:avLst>
              <a:gd name="adj1" fmla="val 50000"/>
              <a:gd name="adj2" fmla="val 74359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0" name="Group 39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Pentagon 45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47" name="Chevron 46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Chevron 47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Chevron 48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43" name="Oval 42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348"/>
    </mc:Choice>
    <mc:Fallback xmlns="">
      <p:transition advTm="6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63317" y="701838"/>
            <a:ext cx="8638443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T2 </a:t>
            </a:r>
            <a:r>
              <a:rPr lang="fr-FR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Voir les soldes des déclarations</a:t>
            </a:r>
            <a:endParaRPr lang="en-CA" sz="2800" dirty="0">
              <a:latin typeface="+mj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50" name="Picture 6" descr="image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2" y="1509372"/>
            <a:ext cx="6222742" cy="4037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8" descr="image0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37" y="2315420"/>
            <a:ext cx="4008475" cy="2870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10" descr="image0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00" y="4042788"/>
            <a:ext cx="3623402" cy="2678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Pentagon 33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5" name="Chevron 34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Chevron 35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Chevron 36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9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109"/>
    </mc:Choice>
    <mc:Fallback xmlns="">
      <p:transition advTm="3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287082" y="692173"/>
            <a:ext cx="8718691" cy="40011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Organismes de bienfaisance enregistrés sur Mon dossier d'entreprise</a:t>
            </a:r>
            <a:endParaRPr lang="en-CA" sz="2000" dirty="0">
              <a:latin typeface="+mj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3" y="1437043"/>
            <a:ext cx="8755132" cy="49193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769" y="4345793"/>
            <a:ext cx="6504827" cy="201055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95506" y="-8621"/>
            <a:ext cx="8354973" cy="614066"/>
            <a:chOff x="1074240" y="-8621"/>
            <a:chExt cx="8354973" cy="614066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 flipH="1">
              <a:off x="4784650" y="-8621"/>
              <a:ext cx="4644563" cy="614066"/>
              <a:chOff x="222814" y="3429000"/>
              <a:chExt cx="7646412" cy="1333783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Pentagon 30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2" name="Chevron 31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hevron 32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Chevron 33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2814" y="3614070"/>
                <a:ext cx="5067193" cy="66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Mise à jour de l'automne 2019</a:t>
                </a:r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106"/>
    </mc:Choice>
    <mc:Fallback xmlns="">
      <p:transition advTm="3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5252" y="2171672"/>
            <a:ext cx="9145496" cy="3647609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4" name="Straight Connector 33"/>
          <p:cNvCxnSpPr/>
          <p:nvPr/>
        </p:nvCxnSpPr>
        <p:spPr>
          <a:xfrm>
            <a:off x="19622" y="2171672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622" y="5819281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51803" y="4655858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263384" y="562811"/>
            <a:ext cx="8879120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Avis par courriel – Numéro de la TED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>
                <a:solidFill>
                  <a:schemeClr val="bg1"/>
                </a:solidFill>
              </a:rPr>
              <a:pPr/>
              <a:t>15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" name="Flowchart: Document 2"/>
          <p:cNvSpPr/>
          <p:nvPr/>
        </p:nvSpPr>
        <p:spPr>
          <a:xfrm flipH="1">
            <a:off x="550305" y="1681678"/>
            <a:ext cx="3454135" cy="4845245"/>
          </a:xfrm>
          <a:prstGeom prst="flowChartDocumen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718872" y="1912573"/>
            <a:ext cx="3202851" cy="3117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Vous avez de l'Agence du revenu du Canada concernant le ou les numéros de TED 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^^les numéros suivants de TED.^^</a:t>
            </a:r>
            <a:endParaRPr lang="en-CA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voir, il vous suffit d'ouvrir Représenter un client et de sélectionner « Accéder au courrier ».</a:t>
            </a:r>
            <a:endParaRPr lang="en-CA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 message est envoyé automatiquement. Veuillez ne pas y répondre.</a:t>
            </a:r>
            <a:endParaRPr lang="en-CA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6907" y="2750297"/>
            <a:ext cx="3088068" cy="34727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ight Arrow 27"/>
          <p:cNvSpPr/>
          <p:nvPr/>
        </p:nvSpPr>
        <p:spPr>
          <a:xfrm rot="10800000">
            <a:off x="3891576" y="2797206"/>
            <a:ext cx="663171" cy="300362"/>
          </a:xfrm>
          <a:prstGeom prst="rightArrow">
            <a:avLst>
              <a:gd name="adj1" fmla="val 50000"/>
              <a:gd name="adj2" fmla="val 77994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Flowchart: Document 28"/>
          <p:cNvSpPr/>
          <p:nvPr/>
        </p:nvSpPr>
        <p:spPr>
          <a:xfrm flipH="1">
            <a:off x="4681346" y="1713077"/>
            <a:ext cx="3766574" cy="4845245"/>
          </a:xfrm>
          <a:prstGeom prst="flowChartDocumen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/>
          <p:cNvSpPr/>
          <p:nvPr/>
        </p:nvSpPr>
        <p:spPr>
          <a:xfrm>
            <a:off x="4948143" y="1965440"/>
            <a:ext cx="3202851" cy="3610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courrier que l'Agence du revenu du Canada vous a envoyé le ^^Date de la lettre^^ concernant le ou les numéros de TED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^^les numéros suivants de TED^^ n'a pas été lu.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voir, il vous suffit d'ouvrir Représenter un client et de sélectionner « Accéder au courrier 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 message est envoyé automatiquement. Veuillez ne pas y répondre.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48143" y="3081729"/>
            <a:ext cx="3088068" cy="25005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ight Arrow 31"/>
          <p:cNvSpPr/>
          <p:nvPr/>
        </p:nvSpPr>
        <p:spPr>
          <a:xfrm rot="10800000">
            <a:off x="8131794" y="3056573"/>
            <a:ext cx="663171" cy="300362"/>
          </a:xfrm>
          <a:prstGeom prst="rightArrow">
            <a:avLst>
              <a:gd name="adj1" fmla="val 50000"/>
              <a:gd name="adj2" fmla="val 77994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6" name="Group 45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Pentagon 51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53" name="Chevron 52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Chevron 53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Chevron 54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50" name="Oval 49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6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5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>
                <a:solidFill>
                  <a:schemeClr val="bg1"/>
                </a:solidFill>
              </a:rPr>
              <a:pPr/>
              <a:t>16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803" y="4655858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17493" y="484394"/>
            <a:ext cx="8887946" cy="830997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Avis par courriel – Mises à jour des renseignements sur la sécurité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lowchart: Multidocument 1"/>
          <p:cNvSpPr/>
          <p:nvPr/>
        </p:nvSpPr>
        <p:spPr>
          <a:xfrm flipH="1">
            <a:off x="666137" y="2089342"/>
            <a:ext cx="7892787" cy="4537324"/>
          </a:xfrm>
          <a:prstGeom prst="flowChartMultidocument">
            <a:avLst/>
          </a:prstGeom>
          <a:solidFill>
            <a:schemeClr val="bg1"/>
          </a:solidFill>
          <a:ln w="28575">
            <a:solidFill>
              <a:srgbClr val="1962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2194761" y="3284896"/>
            <a:ext cx="622981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Cher/Chère Nom légal :</a:t>
            </a:r>
          </a:p>
          <a:p>
            <a:r>
              <a:rPr lang="fr-FR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Votre préférence de la fonction de sécurité supplémentaire a été modifié récemment pour les services d’ouverture de session à l’Agence du revenu du Canada.</a:t>
            </a:r>
          </a:p>
          <a:p>
            <a:endParaRPr lang="fr-FR" sz="11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fr-FR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Si vous avez effectué cette modification, veuillez ne pas tenir compte du présent courriel.</a:t>
            </a:r>
          </a:p>
          <a:p>
            <a:endParaRPr lang="fr-FR" sz="11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fr-FR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Si vous n’avez pas effectué cette modification, veuillez téléphonez au </a:t>
            </a:r>
            <a:r>
              <a:rPr lang="fr-FR" sz="1100" b="1" dirty="0">
                <a:latin typeface="Arial Black" panose="020B0A04020102020204" pitchFamily="34" charset="0"/>
                <a:cs typeface="Segoe UI Semibold" panose="020B0702040204020203" pitchFamily="34" charset="0"/>
              </a:rPr>
              <a:t>1-800-959-7383</a:t>
            </a:r>
            <a:r>
              <a:rPr lang="fr-FR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endParaRPr lang="fr-FR" sz="11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fr-FR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Si vous téléphonez de l'extérieur du Canada et des États-Unis, appelez-nous à frais virés au </a:t>
            </a:r>
            <a:r>
              <a:rPr lang="fr-FR" sz="1100" dirty="0">
                <a:latin typeface="Arial Black" panose="020B0A04020102020204" pitchFamily="34" charset="0"/>
                <a:cs typeface="Segoe UI Semibold" panose="020B0702040204020203" pitchFamily="34" charset="0"/>
              </a:rPr>
              <a:t>613-940-8496</a:t>
            </a:r>
            <a:r>
              <a:rPr lang="fr-FR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endParaRPr lang="fr-FR" sz="11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fr-FR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Le numéro de téléimprimeur est le </a:t>
            </a:r>
            <a:r>
              <a:rPr lang="fr-FR" sz="1100" dirty="0">
                <a:latin typeface="Arial Black" panose="020B0A04020102020204" pitchFamily="34" charset="0"/>
                <a:cs typeface="Segoe UI Semibold" panose="020B0702040204020203" pitchFamily="34" charset="0"/>
              </a:rPr>
              <a:t>1-800-665-0354</a:t>
            </a:r>
            <a:r>
              <a:rPr lang="fr-FR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endParaRPr lang="fr-FR" sz="11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fr-FR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Ce courriel vous a été envoyé par un système automatisé. Veuillez ne pas y répondre. </a:t>
            </a:r>
          </a:p>
          <a:p>
            <a:endParaRPr lang="fr-FR" sz="11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5491" y="2970884"/>
            <a:ext cx="6317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Subject: </a:t>
            </a:r>
            <a:r>
              <a:rPr lang="fr-FR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Agence du revenu du Canada</a:t>
            </a:r>
            <a:r>
              <a:rPr lang="en-CA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- </a:t>
            </a:r>
            <a:r>
              <a:rPr lang="fr-FR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Questions et/ou réponses de sécurité de l’ARC modifiées</a:t>
            </a:r>
            <a:endParaRPr lang="en-CA" sz="11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8117" y="2141744"/>
            <a:ext cx="6317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Subject: </a:t>
            </a:r>
            <a:r>
              <a:rPr lang="fr-FR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Agence du revenu du Canada</a:t>
            </a:r>
            <a:r>
              <a:rPr lang="en-CA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- </a:t>
            </a:r>
            <a:r>
              <a:rPr lang="fr-FR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Mot de passe de l’ARC modifié</a:t>
            </a:r>
            <a:endParaRPr lang="en-CA" sz="11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30070" y="2562143"/>
            <a:ext cx="6317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Subject: </a:t>
            </a:r>
            <a:r>
              <a:rPr lang="fr-FR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Agence du revenu du Canada</a:t>
            </a:r>
            <a:r>
              <a:rPr lang="en-CA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- </a:t>
            </a:r>
            <a:r>
              <a:rPr lang="fr-FR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ID utilisateur de l’ARC modifié</a:t>
            </a:r>
            <a:endParaRPr lang="en-CA" sz="11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604" y="1408423"/>
            <a:ext cx="855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ヒラギノ角ゴ Pro W3" charset="0"/>
              </a:rPr>
              <a:t>Notifications par courrier électronique envoyées lorsque des mises à jour </a:t>
            </a:r>
          </a:p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ヒラギノ角ゴ Pro W3" charset="0"/>
              </a:rPr>
              <a:t>sont apportées aux informations de sécurité</a:t>
            </a:r>
            <a:endParaRPr lang="en-CA" dirty="0">
              <a:solidFill>
                <a:schemeClr val="accent1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ヒラギノ角ゴ Pro W3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Pentagon 28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0" name="Chevron 29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Chevron 39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Chevron 40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670"/>
    </mc:Choice>
    <mc:Fallback xmlns="">
      <p:transition advTm="101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618514"/>
            <a:ext cx="8780683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Regroupement de Mon dossier d’entreprise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807660" y="4298698"/>
            <a:ext cx="2283828" cy="2248845"/>
            <a:chOff x="363317" y="4240666"/>
            <a:chExt cx="2283828" cy="22488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Oval 26"/>
            <p:cNvSpPr/>
            <p:nvPr/>
          </p:nvSpPr>
          <p:spPr>
            <a:xfrm>
              <a:off x="363317" y="4240666"/>
              <a:ext cx="2283828" cy="2248845"/>
            </a:xfrm>
            <a:prstGeom prst="ellipse">
              <a:avLst/>
            </a:prstGeom>
            <a:solidFill>
              <a:srgbClr val="5FDFD3"/>
            </a:solidFill>
            <a:ln w="38100">
              <a:solidFill>
                <a:srgbClr val="4E6C8B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Oval 18"/>
            <p:cNvSpPr/>
            <p:nvPr/>
          </p:nvSpPr>
          <p:spPr>
            <a:xfrm>
              <a:off x="490282" y="4374555"/>
              <a:ext cx="2034805" cy="1981069"/>
            </a:xfrm>
            <a:prstGeom prst="ellipse">
              <a:avLst/>
            </a:prstGeom>
            <a:solidFill>
              <a:srgbClr val="4E6C8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71785" y="1563380"/>
            <a:ext cx="1851907" cy="1809939"/>
            <a:chOff x="363317" y="4240666"/>
            <a:chExt cx="2283828" cy="22488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Oval 29"/>
            <p:cNvSpPr/>
            <p:nvPr/>
          </p:nvSpPr>
          <p:spPr>
            <a:xfrm>
              <a:off x="363317" y="4240666"/>
              <a:ext cx="2283828" cy="2248845"/>
            </a:xfrm>
            <a:prstGeom prst="ellipse">
              <a:avLst/>
            </a:prstGeom>
            <a:solidFill>
              <a:srgbClr val="5FDFD3"/>
            </a:solidFill>
            <a:ln w="38100">
              <a:solidFill>
                <a:srgbClr val="4E6C8B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Oval 30"/>
            <p:cNvSpPr/>
            <p:nvPr/>
          </p:nvSpPr>
          <p:spPr>
            <a:xfrm>
              <a:off x="490282" y="4374555"/>
              <a:ext cx="2034805" cy="1981069"/>
            </a:xfrm>
            <a:prstGeom prst="ellipse">
              <a:avLst/>
            </a:prstGeom>
            <a:solidFill>
              <a:srgbClr val="4E6C8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46934" y="2168046"/>
            <a:ext cx="155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Actuel</a:t>
            </a:r>
          </a:p>
        </p:txBody>
      </p:sp>
      <p:sp>
        <p:nvSpPr>
          <p:cNvPr id="22" name="Left Arrow 21"/>
          <p:cNvSpPr/>
          <p:nvPr/>
        </p:nvSpPr>
        <p:spPr>
          <a:xfrm>
            <a:off x="6974838" y="1952908"/>
            <a:ext cx="846916" cy="233311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Left Arrow 34"/>
          <p:cNvSpPr/>
          <p:nvPr/>
        </p:nvSpPr>
        <p:spPr>
          <a:xfrm>
            <a:off x="6974838" y="2745103"/>
            <a:ext cx="846916" cy="233311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TextBox 35"/>
          <p:cNvSpPr txBox="1"/>
          <p:nvPr/>
        </p:nvSpPr>
        <p:spPr>
          <a:xfrm>
            <a:off x="864502" y="5110932"/>
            <a:ext cx="218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Mis à jour</a:t>
            </a:r>
          </a:p>
        </p:txBody>
      </p:sp>
      <p:sp>
        <p:nvSpPr>
          <p:cNvPr id="37" name="Left Arrow 36"/>
          <p:cNvSpPr/>
          <p:nvPr/>
        </p:nvSpPr>
        <p:spPr>
          <a:xfrm rot="10800000">
            <a:off x="1427350" y="4642062"/>
            <a:ext cx="1044443" cy="312151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Left Arrow 37"/>
          <p:cNvSpPr/>
          <p:nvPr/>
        </p:nvSpPr>
        <p:spPr>
          <a:xfrm rot="10800000">
            <a:off x="1447537" y="5925643"/>
            <a:ext cx="1044443" cy="289888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2" name="Picture 5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8" y="1542401"/>
            <a:ext cx="5777327" cy="2541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7" name="Group 56"/>
          <p:cNvGrpSpPr/>
          <p:nvPr/>
        </p:nvGrpSpPr>
        <p:grpSpPr>
          <a:xfrm>
            <a:off x="3727706" y="3597449"/>
            <a:ext cx="4863726" cy="3090749"/>
            <a:chOff x="2095952" y="1694819"/>
            <a:chExt cx="4863726" cy="3090749"/>
          </a:xfrm>
        </p:grpSpPr>
        <p:pic>
          <p:nvPicPr>
            <p:cNvPr id="58" name="Picture 1" descr="image0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952" y="1694819"/>
              <a:ext cx="4863726" cy="30907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>
              <a:off x="2173458" y="2243797"/>
              <a:ext cx="1990579" cy="2433711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245484" y="2226711"/>
              <a:ext cx="1996059" cy="2431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Produire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Produire une déclaration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Modifier une déclaration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Produire un remboursement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Modifier un remboursement OSP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Produire un Choix</a:t>
              </a:r>
            </a:p>
            <a:p>
              <a:pPr>
                <a:lnSpc>
                  <a:spcPct val="150000"/>
                </a:lnSpc>
              </a:pPr>
              <a:endParaRPr lang="en-CA" sz="8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CA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Gérer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Gérer l’adresse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Gérer dépôt direct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Gérer les préférences de langue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Gérer le nom du compte du programme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Fermer le compte de TPS/TVH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187526" y="1772929"/>
              <a:ext cx="654148" cy="170595"/>
            </a:xfrm>
            <a:prstGeom prst="rect">
              <a:avLst/>
            </a:prstGeom>
            <a:solidFill>
              <a:srgbClr val="506D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178610" y="1735577"/>
              <a:ext cx="6719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TPS/TVH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527815" y="2243797"/>
              <a:ext cx="2238745" cy="2433711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27815" y="2243797"/>
              <a:ext cx="2412840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Voir et payer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Voir et payer le solde du compte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Voir les déclarations attendues et produites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Voir l’état du remboursement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Voir les choix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Voir les transactions par dépôt direct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Calculer les paiements d’acomptes provisionnels</a:t>
              </a:r>
            </a:p>
            <a:p>
              <a:pPr>
                <a:lnSpc>
                  <a:spcPct val="150000"/>
                </a:lnSpc>
              </a:pPr>
              <a:r>
                <a:rPr lang="en-CA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Autre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 de demendes de reseignments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Enregistrer un avis de différend officiels </a:t>
              </a:r>
            </a:p>
            <a:p>
              <a:pPr>
                <a:lnSpc>
                  <a:spcPct val="150000"/>
                </a:lnSpc>
              </a:pPr>
              <a:r>
                <a:rPr lang="en-CA" sz="8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(Avis d’opposition)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66" name="Straight Connector 65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 flipH="1">
              <a:off x="5279710" y="-8621"/>
              <a:ext cx="4004463" cy="614066"/>
              <a:chOff x="461596" y="3429000"/>
              <a:chExt cx="6592606" cy="1333783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Pentagon 69"/>
              <p:cNvSpPr/>
              <p:nvPr/>
            </p:nvSpPr>
            <p:spPr>
              <a:xfrm>
                <a:off x="723014" y="3429000"/>
                <a:ext cx="3924254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71" name="Chevron 70"/>
              <p:cNvSpPr/>
              <p:nvPr/>
            </p:nvSpPr>
            <p:spPr>
              <a:xfrm>
                <a:off x="4427059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Chevron 71"/>
              <p:cNvSpPr/>
              <p:nvPr/>
            </p:nvSpPr>
            <p:spPr>
              <a:xfrm>
                <a:off x="5235129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Chevron 72"/>
              <p:cNvSpPr/>
              <p:nvPr/>
            </p:nvSpPr>
            <p:spPr>
              <a:xfrm>
                <a:off x="6038936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191799" y="3591033"/>
                <a:ext cx="2417896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Avenir 2020</a:t>
                </a:r>
              </a:p>
            </p:txBody>
          </p:sp>
        </p:grpSp>
        <p:sp>
          <p:nvSpPr>
            <p:cNvPr id="68" name="Oval 67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032"/>
    </mc:Choice>
    <mc:Fallback xmlns="">
      <p:transition advTm="3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531909"/>
            <a:ext cx="8226501" cy="646331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Autres mises à jour à venir en 2020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10134" y="1547644"/>
            <a:ext cx="829423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3200" dirty="0">
              <a:gradFill>
                <a:gsLst>
                  <a:gs pos="0">
                    <a:schemeClr val="tx1"/>
                  </a:gs>
                  <a:gs pos="100000">
                    <a:srgbClr val="155457"/>
                  </a:gs>
                </a:gsLst>
                <a:lin ang="5400000" scaled="1"/>
              </a:gradFill>
              <a:latin typeface="+mj-lt"/>
              <a:ea typeface="Segoe UI Black" panose="020B0A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Mises à jour des avis par courriel :	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Changement</a:t>
            </a:r>
            <a:r>
              <a:rPr lang="en-CA" sz="24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 aux représentants autorisés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Accusé de réception pour le service Soumettre des documents dans Mon dossier d’entreprise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CA" sz="2400" dirty="0">
              <a:gradFill>
                <a:gsLst>
                  <a:gs pos="0">
                    <a:schemeClr val="tx1"/>
                  </a:gs>
                  <a:gs pos="100000">
                    <a:srgbClr val="155457"/>
                  </a:gs>
                </a:gsLst>
                <a:lin ang="5400000" scaled="1"/>
              </a:gradFill>
              <a:latin typeface="+mj-lt"/>
              <a:ea typeface="Segoe UI Black" panose="020B0A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Produire un formulaire TPS524 dans Mon dossier et dans Mon dossier d’entreprise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Soldes des pertes en capital consultables dans Mon dossier d’entreprise</a:t>
            </a:r>
            <a:endParaRPr lang="en-CA" sz="2400" dirty="0">
              <a:gradFill>
                <a:gsLst>
                  <a:gs pos="0">
                    <a:schemeClr val="tx1"/>
                  </a:gs>
                  <a:gs pos="100000">
                    <a:srgbClr val="155457"/>
                  </a:gs>
                </a:gsLst>
                <a:lin ang="5400000" scaled="1"/>
              </a:gradFill>
              <a:latin typeface="+mj-lt"/>
              <a:ea typeface="Segoe UI Black" panose="020B0A02040204020203" pitchFamily="34" charset="0"/>
            </a:endParaRPr>
          </a:p>
          <a:p>
            <a:endParaRPr lang="en-CA" sz="2400" dirty="0">
              <a:solidFill>
                <a:srgbClr val="155457"/>
              </a:solidFill>
              <a:latin typeface="+mj-lt"/>
              <a:ea typeface="Segoe UI Black" panose="020B0A020402040202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 flipH="1">
              <a:off x="5279710" y="-8621"/>
              <a:ext cx="4004463" cy="614066"/>
              <a:chOff x="461596" y="3429000"/>
              <a:chExt cx="6592606" cy="1333783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Pentagon 30"/>
              <p:cNvSpPr/>
              <p:nvPr/>
            </p:nvSpPr>
            <p:spPr>
              <a:xfrm>
                <a:off x="723014" y="3429000"/>
                <a:ext cx="3924254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2" name="Chevron 31"/>
              <p:cNvSpPr/>
              <p:nvPr/>
            </p:nvSpPr>
            <p:spPr>
              <a:xfrm>
                <a:off x="4427059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hevron 32"/>
              <p:cNvSpPr/>
              <p:nvPr/>
            </p:nvSpPr>
            <p:spPr>
              <a:xfrm>
                <a:off x="5235129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Chevron 33"/>
              <p:cNvSpPr/>
              <p:nvPr/>
            </p:nvSpPr>
            <p:spPr>
              <a:xfrm>
                <a:off x="6038936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191799" y="3591033"/>
                <a:ext cx="2417896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Avenir 2020</a:t>
                </a:r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3240"/>
    </mc:Choice>
    <mc:Fallback xmlns="">
      <p:transition advTm="7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396435"/>
            <a:ext cx="6379349" cy="707886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Mon dossier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5" idx="2"/>
          </p:cNvCxnSpPr>
          <p:nvPr/>
        </p:nvCxnSpPr>
        <p:spPr>
          <a:xfrm>
            <a:off x="-1496" y="246046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304845" y="200855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-6504" y="1811153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-5853" y="4090357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9" name="Straight Connector 18"/>
          <p:cNvCxnSpPr/>
          <p:nvPr/>
        </p:nvCxnSpPr>
        <p:spPr>
          <a:xfrm>
            <a:off x="-6504" y="181115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-11512" y="3499770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90357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11512" y="578336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700" y="1531575"/>
            <a:ext cx="5771986" cy="4590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97846" y="2483111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Pratique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3449" y="4769281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Vite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57433" y="2483111"/>
            <a:ext cx="780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Facile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10144" y="476928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Sécure</a:t>
            </a:r>
            <a:endParaRPr lang="en-CA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3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421"/>
    </mc:Choice>
    <mc:Fallback xmlns="">
      <p:transition advTm="2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396435"/>
            <a:ext cx="6379349" cy="707886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Vue d'ensemble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5" idx="2"/>
          </p:cNvCxnSpPr>
          <p:nvPr/>
        </p:nvCxnSpPr>
        <p:spPr>
          <a:xfrm>
            <a:off x="-1496" y="246046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304845" y="200855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461595" y="4161127"/>
            <a:ext cx="340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50" name="Pentagon 49"/>
          <p:cNvSpPr/>
          <p:nvPr/>
        </p:nvSpPr>
        <p:spPr>
          <a:xfrm>
            <a:off x="733881" y="1673047"/>
            <a:ext cx="4732321" cy="78997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5204117" y="1699628"/>
            <a:ext cx="982902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Chevron 51"/>
          <p:cNvSpPr/>
          <p:nvPr/>
        </p:nvSpPr>
        <p:spPr>
          <a:xfrm>
            <a:off x="5938768" y="1701496"/>
            <a:ext cx="993290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Chevron 52"/>
          <p:cNvSpPr/>
          <p:nvPr/>
        </p:nvSpPr>
        <p:spPr>
          <a:xfrm>
            <a:off x="6697227" y="1703324"/>
            <a:ext cx="955237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97531" y="1851531"/>
            <a:ext cx="3607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Aperçu des statistiques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68068" y="3650363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6" name="Pentagon 55"/>
          <p:cNvSpPr/>
          <p:nvPr/>
        </p:nvSpPr>
        <p:spPr>
          <a:xfrm>
            <a:off x="733881" y="2616230"/>
            <a:ext cx="4732321" cy="78997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Pentagon 56"/>
          <p:cNvSpPr/>
          <p:nvPr/>
        </p:nvSpPr>
        <p:spPr>
          <a:xfrm>
            <a:off x="729486" y="3535062"/>
            <a:ext cx="4732321" cy="78997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Pentagon 57"/>
          <p:cNvSpPr/>
          <p:nvPr/>
        </p:nvSpPr>
        <p:spPr>
          <a:xfrm>
            <a:off x="721059" y="5397077"/>
            <a:ext cx="4732321" cy="78997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3351" y="2774952"/>
            <a:ext cx="3861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Mon dossier d'entreprise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90636" y="3694718"/>
            <a:ext cx="19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Mon dossier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14708" y="5450658"/>
            <a:ext cx="4268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Version bêta de la page de l’aperçu du client </a:t>
            </a:r>
          </a:p>
        </p:txBody>
      </p:sp>
      <p:sp>
        <p:nvSpPr>
          <p:cNvPr id="62" name="Chevron 61"/>
          <p:cNvSpPr/>
          <p:nvPr/>
        </p:nvSpPr>
        <p:spPr>
          <a:xfrm>
            <a:off x="5195974" y="2634357"/>
            <a:ext cx="982902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Chevron 62"/>
          <p:cNvSpPr/>
          <p:nvPr/>
        </p:nvSpPr>
        <p:spPr>
          <a:xfrm>
            <a:off x="5930625" y="2636225"/>
            <a:ext cx="993290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Chevron 63"/>
          <p:cNvSpPr/>
          <p:nvPr/>
        </p:nvSpPr>
        <p:spPr>
          <a:xfrm>
            <a:off x="6689084" y="2638053"/>
            <a:ext cx="955237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65" name="Chevron 64"/>
          <p:cNvSpPr/>
          <p:nvPr/>
        </p:nvSpPr>
        <p:spPr>
          <a:xfrm>
            <a:off x="5218249" y="3560530"/>
            <a:ext cx="982902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66" name="Chevron 65"/>
          <p:cNvSpPr/>
          <p:nvPr/>
        </p:nvSpPr>
        <p:spPr>
          <a:xfrm>
            <a:off x="5952900" y="3562398"/>
            <a:ext cx="993290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67" name="Chevron 66"/>
          <p:cNvSpPr/>
          <p:nvPr/>
        </p:nvSpPr>
        <p:spPr>
          <a:xfrm>
            <a:off x="6711359" y="3564226"/>
            <a:ext cx="955237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5182439" y="5416877"/>
            <a:ext cx="982902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Chevron 68"/>
          <p:cNvSpPr/>
          <p:nvPr/>
        </p:nvSpPr>
        <p:spPr>
          <a:xfrm>
            <a:off x="5917090" y="5418745"/>
            <a:ext cx="993290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6675549" y="5420573"/>
            <a:ext cx="955237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Pentagon 70"/>
          <p:cNvSpPr/>
          <p:nvPr/>
        </p:nvSpPr>
        <p:spPr>
          <a:xfrm>
            <a:off x="715354" y="4462883"/>
            <a:ext cx="4732321" cy="78997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2815" y="4636277"/>
            <a:ext cx="333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Représenter un client</a:t>
            </a:r>
          </a:p>
        </p:txBody>
      </p:sp>
      <p:sp>
        <p:nvSpPr>
          <p:cNvPr id="73" name="Chevron 72"/>
          <p:cNvSpPr/>
          <p:nvPr/>
        </p:nvSpPr>
        <p:spPr>
          <a:xfrm>
            <a:off x="5176734" y="4482683"/>
            <a:ext cx="982902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Chevron 73"/>
          <p:cNvSpPr/>
          <p:nvPr/>
        </p:nvSpPr>
        <p:spPr>
          <a:xfrm>
            <a:off x="5911385" y="4484551"/>
            <a:ext cx="993290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75" name="Chevron 74"/>
          <p:cNvSpPr/>
          <p:nvPr/>
        </p:nvSpPr>
        <p:spPr>
          <a:xfrm>
            <a:off x="6669844" y="4486379"/>
            <a:ext cx="955237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063"/>
    </mc:Choice>
    <mc:Fallback xmlns="">
      <p:transition advTm="3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5887" y="2826109"/>
            <a:ext cx="9145496" cy="2993172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4" name="Straight Connector 33"/>
          <p:cNvCxnSpPr/>
          <p:nvPr/>
        </p:nvCxnSpPr>
        <p:spPr>
          <a:xfrm>
            <a:off x="-6860" y="2819937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698627"/>
            <a:ext cx="8788012" cy="461665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Options de paiement élargies dans Mon compte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4487861" y="1628125"/>
            <a:ext cx="4232726" cy="1773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/>
          <p:nvPr/>
        </p:nvPicPr>
        <p:blipFill>
          <a:blip r:embed="rId6"/>
          <a:stretch>
            <a:fillRect/>
          </a:stretch>
        </p:blipFill>
        <p:spPr>
          <a:xfrm>
            <a:off x="413660" y="3288754"/>
            <a:ext cx="4235450" cy="1786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Straight Connector 34"/>
          <p:cNvCxnSpPr/>
          <p:nvPr/>
        </p:nvCxnSpPr>
        <p:spPr>
          <a:xfrm>
            <a:off x="-1644" y="5819281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/>
          <p:nvPr/>
        </p:nvPicPr>
        <p:blipFill>
          <a:blip r:embed="rId7"/>
          <a:stretch>
            <a:fillRect/>
          </a:stretch>
        </p:blipFill>
        <p:spPr>
          <a:xfrm>
            <a:off x="4487861" y="4161127"/>
            <a:ext cx="4232726" cy="1765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1078762" y="1745154"/>
            <a:ext cx="2922301" cy="858334"/>
          </a:xfrm>
          <a:prstGeom prst="roundRect">
            <a:avLst>
              <a:gd name="adj" fmla="val 6889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1031030" y="1764205"/>
            <a:ext cx="300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Renseignements importants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358">
            <a:off x="227903" y="1888241"/>
            <a:ext cx="1013910" cy="101391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312682" y="3751840"/>
            <a:ext cx="1128961" cy="511980"/>
          </a:xfrm>
          <a:prstGeom prst="roundRect">
            <a:avLst>
              <a:gd name="adj" fmla="val 6889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100"/>
          </a:p>
        </p:txBody>
      </p:sp>
      <p:sp>
        <p:nvSpPr>
          <p:cNvPr id="2" name="TextBox 1"/>
          <p:cNvSpPr txBox="1"/>
          <p:nvPr/>
        </p:nvSpPr>
        <p:spPr>
          <a:xfrm>
            <a:off x="544592" y="3415312"/>
            <a:ext cx="3143809" cy="276999"/>
          </a:xfrm>
          <a:prstGeom prst="rect">
            <a:avLst/>
          </a:prstGeom>
          <a:solidFill>
            <a:srgbClr val="E7E6E6"/>
          </a:solidFill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Solde de votre compte et état de compte</a:t>
            </a:r>
            <a:endParaRPr lang="en-C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4592" y="3765410"/>
            <a:ext cx="2779607" cy="276999"/>
          </a:xfrm>
          <a:prstGeom prst="rect">
            <a:avLst/>
          </a:prstGeom>
          <a:solidFill>
            <a:srgbClr val="E7E6E6"/>
          </a:solidFill>
        </p:spPr>
        <p:txBody>
          <a:bodyPr wrap="none" rtlCol="0">
            <a:spAutoFit/>
          </a:bodyPr>
          <a:lstStyle/>
          <a:p>
            <a:r>
              <a:rPr lang="fr-FR" sz="1200" b="1" dirty="0"/>
              <a:t>Solde l’impôt sur le revenu :</a:t>
            </a:r>
            <a:r>
              <a:rPr lang="fr-FR" sz="1200" dirty="0"/>
              <a:t> 100 $ débit</a:t>
            </a:r>
            <a:endParaRPr lang="en-CA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597895" y="4038373"/>
            <a:ext cx="1575688" cy="276999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fr-FR" sz="1200" b="1" dirty="0"/>
              <a:t>Voir l’état de compte</a:t>
            </a:r>
            <a:r>
              <a:rPr lang="fr-FR" sz="1200" dirty="0"/>
              <a:t>/</a:t>
            </a:r>
            <a:endParaRPr lang="en-CA" sz="1200" dirty="0"/>
          </a:p>
        </p:txBody>
      </p:sp>
      <p:sp>
        <p:nvSpPr>
          <p:cNvPr id="55" name="Rounded Rectangle 54"/>
          <p:cNvSpPr/>
          <p:nvPr/>
        </p:nvSpPr>
        <p:spPr>
          <a:xfrm>
            <a:off x="7510784" y="2026879"/>
            <a:ext cx="1128961" cy="511980"/>
          </a:xfrm>
          <a:prstGeom prst="roundRect">
            <a:avLst>
              <a:gd name="adj" fmla="val 6889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100"/>
          </a:p>
        </p:txBody>
      </p:sp>
      <p:sp>
        <p:nvSpPr>
          <p:cNvPr id="56" name="TextBox 55"/>
          <p:cNvSpPr txBox="1"/>
          <p:nvPr/>
        </p:nvSpPr>
        <p:spPr>
          <a:xfrm>
            <a:off x="7425874" y="2088449"/>
            <a:ext cx="129603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Renseignements importants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44879" y="5463527"/>
            <a:ext cx="2939394" cy="276999"/>
          </a:xfrm>
          <a:prstGeom prst="rect">
            <a:avLst/>
          </a:prstGeom>
          <a:solidFill>
            <a:srgbClr val="E7E6E6"/>
          </a:solidFill>
        </p:spPr>
        <p:txBody>
          <a:bodyPr wrap="none" rtlCol="0">
            <a:spAutoFit/>
          </a:bodyPr>
          <a:lstStyle/>
          <a:p>
            <a:r>
              <a:rPr lang="fr-FR" sz="1200" b="1" u="sng" dirty="0">
                <a:solidFill>
                  <a:srgbClr val="002060"/>
                </a:solidFill>
              </a:rPr>
              <a:t>Allez aux détails des Comptes et paiements</a:t>
            </a:r>
            <a:endParaRPr lang="en-CA" sz="1200" b="1" u="sng" dirty="0">
              <a:solidFill>
                <a:srgbClr val="00206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282039" y="4624840"/>
            <a:ext cx="2939394" cy="276999"/>
          </a:xfrm>
          <a:prstGeom prst="rect">
            <a:avLst/>
          </a:prstGeom>
          <a:solidFill>
            <a:srgbClr val="E7E6E6"/>
          </a:solidFill>
        </p:spPr>
        <p:txBody>
          <a:bodyPr wrap="none" rtlCol="0">
            <a:spAutoFit/>
          </a:bodyPr>
          <a:lstStyle/>
          <a:p>
            <a:r>
              <a:rPr lang="fr-FR" sz="1200" b="1" u="sng" dirty="0">
                <a:solidFill>
                  <a:srgbClr val="002060"/>
                </a:solidFill>
              </a:rPr>
              <a:t>Allez aux détails des Comptes et paiements</a:t>
            </a:r>
            <a:endParaRPr lang="en-CA" sz="1200" b="1" u="sng" dirty="0">
              <a:solidFill>
                <a:srgbClr val="00206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458805" y="3058274"/>
            <a:ext cx="2939394" cy="276999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fr-FR" sz="1200" b="1" u="sng" dirty="0">
                <a:solidFill>
                  <a:srgbClr val="002060"/>
                </a:solidFill>
              </a:rPr>
              <a:t>Allez aux détails des Comptes et paiements</a:t>
            </a:r>
            <a:endParaRPr lang="en-CA" sz="1200" b="1" u="sng" dirty="0">
              <a:solidFill>
                <a:srgbClr val="00206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74095" y="2083246"/>
            <a:ext cx="2756717" cy="276999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fr-FR" sz="1200" b="1" dirty="0"/>
              <a:t>Solde l’impôt sur le revenu :</a:t>
            </a:r>
            <a:r>
              <a:rPr lang="fr-FR" sz="1200" dirty="0"/>
              <a:t> 100 $ crédit</a:t>
            </a:r>
            <a:endParaRPr lang="en-CA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4670961" y="5147653"/>
            <a:ext cx="1575688" cy="276999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fr-FR" sz="1200" b="1" dirty="0"/>
              <a:t>Voir l’état de compte</a:t>
            </a:r>
            <a:r>
              <a:rPr lang="fr-FR" sz="1200" dirty="0"/>
              <a:t>/</a:t>
            </a:r>
            <a:endParaRPr lang="en-CA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4634762" y="2393717"/>
            <a:ext cx="1575688" cy="276999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fr-FR" sz="1200" b="1" dirty="0"/>
              <a:t>Voir l’état de compte</a:t>
            </a:r>
            <a:r>
              <a:rPr lang="fr-FR" sz="1200" dirty="0"/>
              <a:t>/</a:t>
            </a:r>
            <a:endParaRPr lang="en-CA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4600313" y="4589169"/>
            <a:ext cx="2831179" cy="276999"/>
          </a:xfrm>
          <a:prstGeom prst="rect">
            <a:avLst/>
          </a:prstGeom>
          <a:solidFill>
            <a:srgbClr val="E7E6E6"/>
          </a:solidFill>
        </p:spPr>
        <p:txBody>
          <a:bodyPr wrap="square" rtlCol="0">
            <a:spAutoFit/>
          </a:bodyPr>
          <a:lstStyle/>
          <a:p>
            <a:r>
              <a:rPr lang="fr-FR" sz="1200" b="1" dirty="0"/>
              <a:t>Solde l’impôt sur le revenu :</a:t>
            </a:r>
            <a:r>
              <a:rPr lang="fr-FR" sz="1200" dirty="0"/>
              <a:t> 200 $ débit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34902" y="3804991"/>
            <a:ext cx="129603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Renseignements importants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15903" y="4800308"/>
            <a:ext cx="2893000" cy="338554"/>
          </a:xfrm>
          <a:prstGeom prst="rect">
            <a:avLst/>
          </a:prstGeom>
          <a:solidFill>
            <a:srgbClr val="E7E6E6"/>
          </a:solidFill>
        </p:spPr>
        <p:txBody>
          <a:bodyPr wrap="square" rtlCol="0">
            <a:spAutoFit/>
          </a:bodyPr>
          <a:lstStyle/>
          <a:p>
            <a:r>
              <a:rPr lang="fr-FR" sz="800" dirty="0"/>
              <a:t>Le montant de 1,500 $ faisant l’objet d’un appel n’est pas compris dans votre solde d’impôt sur le revenu.</a:t>
            </a:r>
            <a:endParaRPr lang="en-CA" sz="800" dirty="0"/>
          </a:p>
        </p:txBody>
      </p:sp>
      <p:sp>
        <p:nvSpPr>
          <p:cNvPr id="57" name="Rounded Rectangle 56"/>
          <p:cNvSpPr/>
          <p:nvPr/>
        </p:nvSpPr>
        <p:spPr>
          <a:xfrm>
            <a:off x="7425720" y="4553630"/>
            <a:ext cx="1128961" cy="511980"/>
          </a:xfrm>
          <a:prstGeom prst="roundRect">
            <a:avLst>
              <a:gd name="adj" fmla="val 6889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100"/>
          </a:p>
        </p:txBody>
      </p:sp>
      <p:sp>
        <p:nvSpPr>
          <p:cNvPr id="67" name="TextBox 66"/>
          <p:cNvSpPr txBox="1"/>
          <p:nvPr/>
        </p:nvSpPr>
        <p:spPr>
          <a:xfrm>
            <a:off x="7357408" y="4611039"/>
            <a:ext cx="129603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Renseignements importants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69" name="Straight Connector 68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Pentagon 72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74" name="Chevron 73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Chevron 74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Chevron 75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71" name="Oval 70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600313" y="1686945"/>
            <a:ext cx="1824538" cy="276999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Comptes et paiements</a:t>
            </a:r>
            <a:endParaRPr lang="en-C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00313" y="4264504"/>
            <a:ext cx="3143809" cy="276999"/>
          </a:xfrm>
          <a:prstGeom prst="rect">
            <a:avLst/>
          </a:prstGeom>
          <a:solidFill>
            <a:srgbClr val="E7E6E6"/>
          </a:solidFill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Solde de votre compte et état de compte</a:t>
            </a:r>
            <a:endParaRPr lang="en-C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850"/>
    </mc:Choice>
    <mc:Fallback xmlns="">
      <p:transition advTm="66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22928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479548"/>
            <a:ext cx="6379349" cy="830997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Afficher et payer le solde du compte – Mon dossier d’entreprise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4" y="1532042"/>
            <a:ext cx="7237381" cy="4585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Arrow 9"/>
          <p:cNvSpPr/>
          <p:nvPr/>
        </p:nvSpPr>
        <p:spPr>
          <a:xfrm>
            <a:off x="311013" y="4992861"/>
            <a:ext cx="927569" cy="300362"/>
          </a:xfrm>
          <a:prstGeom prst="rightArrow">
            <a:avLst>
              <a:gd name="adj1" fmla="val 50000"/>
              <a:gd name="adj2" fmla="val 74359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9" name="Group 18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Pentagon 34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6" name="Chevron 35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Chevron 36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Chevron 37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792"/>
    </mc:Choice>
    <mc:Fallback xmlns="">
      <p:transition advTm="62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479548"/>
            <a:ext cx="8607688" cy="830997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Demande d’allègement des pénalités et des intérêts – Mon dossier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Pentagon 30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2" name="Chevron 31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hevron 32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Chevron 33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909" y="1478098"/>
            <a:ext cx="4324019" cy="4741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33" y="1478098"/>
            <a:ext cx="4341137" cy="4741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Right Arrow 39"/>
          <p:cNvSpPr/>
          <p:nvPr/>
        </p:nvSpPr>
        <p:spPr>
          <a:xfrm rot="10800000">
            <a:off x="4342131" y="5928355"/>
            <a:ext cx="927569" cy="111816"/>
          </a:xfrm>
          <a:prstGeom prst="rightArrow">
            <a:avLst>
              <a:gd name="adj1" fmla="val 50000"/>
              <a:gd name="adj2" fmla="val 74359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59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246"/>
    </mc:Choice>
    <mc:Fallback xmlns="">
      <p:transition advTm="49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61596" y="537819"/>
            <a:ext cx="9034369" cy="707886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Mise à jour sur Représenter un client et Mon dossier – Plusieurs cotisations initiales ayant la même date de cotisation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00" y="2156077"/>
            <a:ext cx="4192877" cy="4580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4569756" y="2127916"/>
            <a:ext cx="4416799" cy="4608483"/>
            <a:chOff x="350126" y="122840"/>
            <a:chExt cx="5143500" cy="610979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126" y="122840"/>
              <a:ext cx="5143500" cy="610979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87" y="4183787"/>
              <a:ext cx="1145131" cy="28575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842" y="4472718"/>
              <a:ext cx="1611695" cy="25616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340521" y="4478465"/>
              <a:ext cx="1450428" cy="441795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rtlCol="0">
              <a:spAutoFit/>
            </a:bodyPr>
            <a:lstStyle/>
            <a:p>
              <a:r>
                <a:rPr lang="en-CA" sz="800" u="sng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2018 Avis de nouvelle cotisation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40521" y="4103386"/>
              <a:ext cx="1450428" cy="441795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rtlCol="0">
              <a:spAutoFit/>
            </a:bodyPr>
            <a:lstStyle/>
            <a:p>
              <a:r>
                <a:rPr lang="en-CA" sz="800" u="sng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2018 Avis de nouvelle cotisation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776" y="3711575"/>
              <a:ext cx="4648200" cy="4572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685022" y="4131948"/>
              <a:ext cx="1666882" cy="301223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rtlCol="0">
              <a:spAutoFit/>
            </a:bodyPr>
            <a:lstStyle/>
            <a:p>
              <a:r>
                <a:rPr lang="en-CA" sz="900" dirty="0">
                  <a:latin typeface="Arial Narrow" panose="020B0606020202030204" pitchFamily="34" charset="0"/>
                </a:rPr>
                <a:t>1 novembre 2018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645572" y="4090357"/>
            <a:ext cx="1155952" cy="70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/>
          <p:cNvSpPr/>
          <p:nvPr/>
        </p:nvSpPr>
        <p:spPr>
          <a:xfrm>
            <a:off x="921628" y="1414328"/>
            <a:ext cx="2836236" cy="568780"/>
          </a:xfrm>
          <a:prstGeom prst="rect">
            <a:avLst/>
          </a:prstGeom>
          <a:solidFill>
            <a:srgbClr val="5FDFD3"/>
          </a:solidFill>
          <a:ln w="28575">
            <a:solidFill>
              <a:srgbClr val="4E6C8B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/>
          <p:cNvSpPr/>
          <p:nvPr/>
        </p:nvSpPr>
        <p:spPr>
          <a:xfrm>
            <a:off x="5333299" y="1435878"/>
            <a:ext cx="2836236" cy="555911"/>
          </a:xfrm>
          <a:prstGeom prst="rect">
            <a:avLst/>
          </a:prstGeom>
          <a:solidFill>
            <a:srgbClr val="4E6C8B"/>
          </a:solidFill>
          <a:ln w="28575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TextBox 38"/>
          <p:cNvSpPr txBox="1"/>
          <p:nvPr/>
        </p:nvSpPr>
        <p:spPr>
          <a:xfrm>
            <a:off x="1649733" y="1427780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rgbClr val="196266"/>
                </a:solidFill>
                <a:latin typeface="+mn-lt"/>
                <a:ea typeface="Segoe UI Black" panose="020B0A02040204020203" pitchFamily="34" charset="0"/>
              </a:rPr>
              <a:t>Actuel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47985" y="1442220"/>
            <a:ext cx="2039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  <a:latin typeface="+mn-lt"/>
                <a:ea typeface="Segoe UI Black" panose="020B0A02040204020203" pitchFamily="34" charset="0"/>
              </a:rPr>
              <a:t>Mise à jour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Pentagon 77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79" name="Chevron 78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Chevron 79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Chevron 80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488235" y="43964"/>
              <a:ext cx="146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Avenir 2020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191"/>
    </mc:Choice>
    <mc:Fallback xmlns="">
      <p:transition advTm="44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396435"/>
            <a:ext cx="7322586" cy="707886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Représenter un client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5" idx="2"/>
          </p:cNvCxnSpPr>
          <p:nvPr/>
        </p:nvCxnSpPr>
        <p:spPr>
          <a:xfrm>
            <a:off x="-1496" y="246046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304845" y="200855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-6504" y="1811153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-5853" y="4090357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297846" y="2483111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Pratique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449" y="4769281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57433" y="2483111"/>
            <a:ext cx="780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Facile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10144" y="476928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Sécure</a:t>
            </a:r>
            <a:endParaRPr lang="en-CA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-6504" y="181115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-11512" y="3499770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90357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11512" y="578336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493" y="1473734"/>
            <a:ext cx="5957366" cy="4627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051"/>
    </mc:Choice>
    <mc:Fallback xmlns="">
      <p:transition advTm="2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6520" y="1977611"/>
            <a:ext cx="9145496" cy="4112404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1" name="Straight Connector 20"/>
          <p:cNvCxnSpPr/>
          <p:nvPr/>
        </p:nvCxnSpPr>
        <p:spPr>
          <a:xfrm>
            <a:off x="-21528" y="1977611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604" y="6072749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1596" y="6359570"/>
            <a:ext cx="481379" cy="365125"/>
          </a:xfrm>
        </p:spPr>
        <p:txBody>
          <a:bodyPr/>
          <a:lstStyle/>
          <a:p>
            <a:fld id="{78075564-AF6E-40FC-905A-F6C5E8D29614}" type="slidenum">
              <a:rPr lang="en-US" altLang="en-US" smtClean="0">
                <a:solidFill>
                  <a:schemeClr val="tx1"/>
                </a:solidFill>
              </a:rPr>
              <a:pPr/>
              <a:t>25</a:t>
            </a:fld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263384" y="666056"/>
            <a:ext cx="7881156" cy="461665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Options de téléchargement - Représenter un client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8" y="1508885"/>
            <a:ext cx="5991115" cy="2556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35" y="3546764"/>
            <a:ext cx="5744324" cy="2875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29" name="Chevron 28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hevron 29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Chevron 30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524711" y="3985715"/>
            <a:ext cx="566664" cy="1661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800" dirty="0"/>
              <a:t>XXXX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09734" y="4169251"/>
            <a:ext cx="566664" cy="1913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/>
          <p:cNvSpPr txBox="1"/>
          <p:nvPr/>
        </p:nvSpPr>
        <p:spPr>
          <a:xfrm>
            <a:off x="7450531" y="3930295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b="1" dirty="0">
                <a:solidFill>
                  <a:srgbClr val="393939"/>
                </a:solidFill>
                <a:latin typeface="Century Gothic" panose="020B0502020202020204" pitchFamily="34" charset="0"/>
              </a:rPr>
              <a:t>123xxx789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28910" y="4068243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b="1" dirty="0">
                <a:solidFill>
                  <a:srgbClr val="393939"/>
                </a:solidFill>
                <a:latin typeface="Century Gothic" panose="020B0502020202020204" pitchFamily="34" charset="0"/>
              </a:rPr>
              <a:t>123xxx789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184"/>
    </mc:Choice>
    <mc:Fallback xmlns="">
      <p:transition advTm="28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88138" y="470478"/>
            <a:ext cx="8041461" cy="830997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L’autorisation annule la mise à jour du service Représenter un client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83022" y="4805916"/>
            <a:ext cx="4251694" cy="251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2299702" y="4717555"/>
            <a:ext cx="5088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i="1" dirty="0">
                <a:latin typeface="Arial" panose="020B0604020202020204" pitchFamily="34" charset="0"/>
                <a:cs typeface="Arial" panose="020B0604020202020204" pitchFamily="34" charset="0"/>
              </a:rPr>
              <a:t>(This authorization request will override any current authorization this representative has with this business.)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566055" y="4717823"/>
            <a:ext cx="733647" cy="29682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" y="1438614"/>
            <a:ext cx="8810625" cy="5318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137" y="5440258"/>
            <a:ext cx="4377006" cy="12812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72136" y="5160430"/>
            <a:ext cx="4251694" cy="251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2282472" y="5073104"/>
            <a:ext cx="4431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i="1" dirty="0">
                <a:latin typeface="Century Gothic" panose="020B0502020202020204" pitchFamily="34" charset="0"/>
              </a:rPr>
              <a:t>(Cette </a:t>
            </a:r>
            <a:r>
              <a:rPr lang="en-CA" sz="800" i="1" dirty="0" err="1">
                <a:latin typeface="Century Gothic" panose="020B0502020202020204" pitchFamily="34" charset="0"/>
              </a:rPr>
              <a:t>demande</a:t>
            </a:r>
            <a:r>
              <a:rPr lang="en-CA" sz="800" i="1" dirty="0">
                <a:latin typeface="Century Gothic" panose="020B0502020202020204" pitchFamily="34" charset="0"/>
              </a:rPr>
              <a:t> d’authorisation remplacera toute authorisation déjà accordée à ce</a:t>
            </a:r>
          </a:p>
          <a:p>
            <a:r>
              <a:rPr lang="en-CA" sz="800" i="1" dirty="0">
                <a:latin typeface="Century Gothic" panose="020B0502020202020204" pitchFamily="34" charset="0"/>
              </a:rPr>
              <a:t>représentant pour cette entreprise. )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1396655" y="5114836"/>
            <a:ext cx="733647" cy="29682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5704" y="6391735"/>
            <a:ext cx="982663" cy="365125"/>
          </a:xfrm>
        </p:spPr>
        <p:txBody>
          <a:bodyPr/>
          <a:lstStyle/>
          <a:p>
            <a:fld id="{78075564-AF6E-40FC-905A-F6C5E8D29614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457200" y="6356350"/>
            <a:ext cx="9826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7F7F7F"/>
                </a:solidFill>
                <a:latin typeface="Century Gothic" panose="020B0502020202020204" pitchFamily="34" charset="0"/>
                <a:ea typeface="ヒラギノ角ゴ Pro W3" pitchFamily="127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9pPr>
          </a:lstStyle>
          <a:p>
            <a:endParaRPr lang="en-US" alt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1095506" y="-8621"/>
            <a:ext cx="8354973" cy="614066"/>
            <a:chOff x="1074240" y="-8621"/>
            <a:chExt cx="8354973" cy="614066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 flipH="1">
              <a:off x="4784650" y="-8621"/>
              <a:ext cx="4644563" cy="614066"/>
              <a:chOff x="222814" y="3429000"/>
              <a:chExt cx="7646412" cy="13337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Pentagon 39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41" name="Chevron 40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Chevron 41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Chevron 42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22814" y="3614070"/>
                <a:ext cx="5067193" cy="66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Mise à jour de l'automne 2019</a:t>
                </a:r>
              </a:p>
            </p:txBody>
          </p:sp>
        </p:grpSp>
        <p:sp>
          <p:nvSpPr>
            <p:cNvPr id="38" name="Oval 37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050"/>
    </mc:Choice>
    <mc:Fallback xmlns="">
      <p:transition advTm="3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61745" y="3404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Future 2020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446783"/>
            <a:ext cx="8041461" cy="830997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rPr>
              <a:t>D’autres changements seront apportés au processus d’autorisation </a:t>
            </a:r>
            <a:endParaRPr lang="en-CA" sz="2400" dirty="0">
              <a:latin typeface="+mn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9891" y="1380390"/>
            <a:ext cx="283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Avenir 2020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2114530"/>
            <a:ext cx="9146499" cy="665740"/>
          </a:xfrm>
          <a:prstGeom prst="rect">
            <a:avLst/>
          </a:prstGeom>
          <a:solidFill>
            <a:srgbClr val="4E6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2" y="2918377"/>
            <a:ext cx="9146499" cy="665740"/>
          </a:xfrm>
          <a:prstGeom prst="rect">
            <a:avLst/>
          </a:prstGeom>
          <a:solidFill>
            <a:srgbClr val="4E6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1" y="3717757"/>
            <a:ext cx="9146499" cy="808147"/>
          </a:xfrm>
          <a:prstGeom prst="rect">
            <a:avLst/>
          </a:prstGeom>
          <a:solidFill>
            <a:srgbClr val="4E6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/>
          <p:cNvSpPr/>
          <p:nvPr/>
        </p:nvSpPr>
        <p:spPr>
          <a:xfrm>
            <a:off x="0" y="4649871"/>
            <a:ext cx="9146499" cy="770022"/>
          </a:xfrm>
          <a:prstGeom prst="rect">
            <a:avLst/>
          </a:prstGeom>
          <a:solidFill>
            <a:srgbClr val="4E6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-2499" y="5522991"/>
            <a:ext cx="9146499" cy="763593"/>
          </a:xfrm>
          <a:prstGeom prst="rect">
            <a:avLst/>
          </a:prstGeom>
          <a:solidFill>
            <a:srgbClr val="4E6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/>
          <p:cNvSpPr txBox="1"/>
          <p:nvPr/>
        </p:nvSpPr>
        <p:spPr>
          <a:xfrm>
            <a:off x="850640" y="2280737"/>
            <a:ext cx="703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entury Gothic" panose="020B0502020202020204" pitchFamily="34" charset="0"/>
              </a:rPr>
              <a:t>Le nouveau T1013, une combinaison des T1013, RC59 et NR95</a:t>
            </a:r>
            <a:endParaRPr lang="en-C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9741" y="3079370"/>
            <a:ext cx="811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entury Gothic" panose="020B0502020202020204" pitchFamily="34" charset="0"/>
              </a:rPr>
              <a:t>Mise à jour de l’autorisation électronique</a:t>
            </a:r>
            <a:r>
              <a:rPr lang="en-CA" dirty="0">
                <a:solidFill>
                  <a:schemeClr val="bg1"/>
                </a:solidFill>
                <a:latin typeface="Century Gothic" panose="020B0502020202020204" pitchFamily="34" charset="0"/>
              </a:rPr>
              <a:t> pour les </a:t>
            </a:r>
            <a:r>
              <a:rPr lang="en-C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individus</a:t>
            </a:r>
            <a:r>
              <a:rPr lang="en-CA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dans</a:t>
            </a:r>
            <a:r>
              <a:rPr lang="en-CA" dirty="0">
                <a:solidFill>
                  <a:schemeClr val="bg1"/>
                </a:solidFill>
                <a:latin typeface="Century Gothic" panose="020B0502020202020204" pitchFamily="34" charset="0"/>
              </a:rPr>
              <a:t> le RUC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0639" y="3806970"/>
            <a:ext cx="829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entury Gothic" panose="020B0502020202020204" pitchFamily="34" charset="0"/>
              </a:rPr>
              <a:t>Une nouvelle page de signature pour l'autorisation des personnes utilisant un logiciel</a:t>
            </a:r>
            <a:endParaRPr lang="en-C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0637" y="4701020"/>
            <a:ext cx="829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entury Gothic" panose="020B0502020202020204" pitchFamily="34" charset="0"/>
              </a:rPr>
              <a:t>Aucune restriction d’autorisation pour les indicateurs de retour de courrier ou « à l’attention de »</a:t>
            </a:r>
            <a:endParaRPr lang="en-CA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0638" y="5649020"/>
            <a:ext cx="830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+mn-lt"/>
              </a:rPr>
              <a:t>L’autorisations pour les particuliers ne sont plus annulées à la date du décès</a:t>
            </a:r>
            <a:endParaRPr lang="en-C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6252" y="2156782"/>
            <a:ext cx="34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704" y="2940871"/>
            <a:ext cx="34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4372" y="3749638"/>
            <a:ext cx="34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1538" y="4695252"/>
            <a:ext cx="34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1538" y="5628505"/>
            <a:ext cx="34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 flipH="1">
              <a:off x="5279710" y="-8621"/>
              <a:ext cx="4004463" cy="614066"/>
              <a:chOff x="461596" y="3429000"/>
              <a:chExt cx="6592606" cy="1333783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Pentagon 37"/>
              <p:cNvSpPr/>
              <p:nvPr/>
            </p:nvSpPr>
            <p:spPr>
              <a:xfrm>
                <a:off x="723014" y="3429000"/>
                <a:ext cx="3924254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9" name="Chevron 38"/>
              <p:cNvSpPr/>
              <p:nvPr/>
            </p:nvSpPr>
            <p:spPr>
              <a:xfrm>
                <a:off x="4427059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Chevron 39"/>
              <p:cNvSpPr/>
              <p:nvPr/>
            </p:nvSpPr>
            <p:spPr>
              <a:xfrm>
                <a:off x="5235129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Chevron 40"/>
              <p:cNvSpPr/>
              <p:nvPr/>
            </p:nvSpPr>
            <p:spPr>
              <a:xfrm>
                <a:off x="6038936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191799" y="3591033"/>
                <a:ext cx="2417896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Avenir 2020</a:t>
                </a:r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4281"/>
    </mc:Choice>
    <mc:Fallback xmlns="">
      <p:transition advTm="14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496" y="2130548"/>
            <a:ext cx="9145496" cy="3564260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7" name="Straight Connector 26"/>
          <p:cNvCxnSpPr/>
          <p:nvPr/>
        </p:nvCxnSpPr>
        <p:spPr>
          <a:xfrm>
            <a:off x="-13102" y="2131085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747" y="5692409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76620" y="4314064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22747" y="616907"/>
            <a:ext cx="8623028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Version bêta de la page de l’aperçu du client </a:t>
            </a:r>
            <a:endParaRPr lang="en-CA" sz="2800" dirty="0">
              <a:latin typeface="+mj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47" y="1552113"/>
            <a:ext cx="3942693" cy="4757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187" y="1552113"/>
            <a:ext cx="4268739" cy="4751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88235" y="43964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Mise à jour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Pentagon 43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46" name="Chevron 45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Chevron 46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Chevron 47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7488235" y="43964"/>
              <a:ext cx="1439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Mise à jour 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1374"/>
    </mc:Choice>
    <mc:Fallback xmlns="">
      <p:transition advTm="111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748035" y="442273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>
              <a:solidFill>
                <a:schemeClr val="tx1"/>
              </a:solidFill>
              <a:latin typeface="Calibri" panose="020F0502020204030204" pitchFamily="34" charset="0"/>
              <a:ea typeface="ヒラギノ角ゴ Pro W3" pitchFamily="127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Pentagon 18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20" name="Chevron 19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hevron 20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hevron 21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488235" y="43964"/>
              <a:ext cx="1439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Mise à jour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4722" y="1706274"/>
            <a:ext cx="4839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4E6C8B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Lors des six premières semaines :</a:t>
            </a:r>
            <a:endParaRPr lang="en-CA" sz="3600" b="1" dirty="0">
              <a:solidFill>
                <a:srgbClr val="4E6C8B"/>
              </a:solidFill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7356" y="2974149"/>
            <a:ext cx="500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 b="1" dirty="0">
                <a:solidFill>
                  <a:srgbClr val="4E6C8B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12,412 participants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6524" y="3744968"/>
            <a:ext cx="402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 b="1" dirty="0">
                <a:solidFill>
                  <a:srgbClr val="4E6C8B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595 réponses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6523" y="4465499"/>
            <a:ext cx="4144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 b="1" dirty="0">
                <a:solidFill>
                  <a:srgbClr val="4E6C8B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5,671 </a:t>
            </a:r>
            <a:r>
              <a:rPr lang="fr-FR" sz="3600" b="1" dirty="0">
                <a:solidFill>
                  <a:srgbClr val="4E6C8B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utilisateurs ont choisi de ne pas participer</a:t>
            </a:r>
            <a:endParaRPr lang="en-CA" sz="3600" b="1" dirty="0">
              <a:solidFill>
                <a:srgbClr val="4E6C8B"/>
              </a:solidFill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296920" y="1686635"/>
            <a:ext cx="3299953" cy="1080321"/>
          </a:xfrm>
          <a:prstGeom prst="wedgeRoundRectCallout">
            <a:avLst>
              <a:gd name="adj1" fmla="val -66908"/>
              <a:gd name="adj2" fmla="val 41835"/>
              <a:gd name="adj3" fmla="val 16667"/>
            </a:avLst>
          </a:prstGeom>
          <a:solidFill>
            <a:srgbClr val="4E6C8B"/>
          </a:solidFill>
          <a:ln w="38100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hangingPunct="0">
              <a:spcBef>
                <a:spcPct val="30000"/>
              </a:spcBef>
              <a:defRPr/>
            </a:pPr>
            <a:endParaRPr lang="en-CA" i="1" dirty="0">
              <a:solidFill>
                <a:schemeClr val="bg1"/>
              </a:solidFill>
              <a:latin typeface="Calibri" panose="020F0502020204030204" pitchFamily="34" charset="0"/>
              <a:ea typeface="ヒラギノ角ゴ Pro W3" pitchFamily="127" charset="-128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5267191" y="3010814"/>
            <a:ext cx="3371084" cy="492550"/>
          </a:xfrm>
          <a:prstGeom prst="wedgeRoundRectCallout">
            <a:avLst>
              <a:gd name="adj1" fmla="val -66864"/>
              <a:gd name="adj2" fmla="val 44600"/>
              <a:gd name="adj3" fmla="val 16667"/>
            </a:avLst>
          </a:prstGeom>
          <a:solidFill>
            <a:srgbClr val="4E6C8B"/>
          </a:solidFill>
          <a:ln w="38100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/>
          <p:cNvSpPr txBox="1"/>
          <p:nvPr/>
        </p:nvSpPr>
        <p:spPr>
          <a:xfrm>
            <a:off x="5264185" y="3059668"/>
            <a:ext cx="326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>
                <a:solidFill>
                  <a:schemeClr val="bg1"/>
                </a:solidFill>
              </a:rPr>
              <a:t> </a:t>
            </a:r>
            <a:r>
              <a:rPr lang="en-CA" i="1" dirty="0" err="1">
                <a:solidFill>
                  <a:schemeClr val="bg1"/>
                </a:solidFill>
              </a:rPr>
              <a:t>J'adore</a:t>
            </a:r>
            <a:r>
              <a:rPr lang="en-CA" i="1" dirty="0">
                <a:solidFill>
                  <a:schemeClr val="bg1"/>
                </a:solidFill>
              </a:rPr>
              <a:t> !!! </a:t>
            </a:r>
            <a:r>
              <a:rPr lang="en-CA" i="1" dirty="0" err="1">
                <a:solidFill>
                  <a:schemeClr val="bg1"/>
                </a:solidFill>
              </a:rPr>
              <a:t>Rapide</a:t>
            </a:r>
            <a:r>
              <a:rPr lang="en-CA" i="1" dirty="0">
                <a:solidFill>
                  <a:schemeClr val="bg1"/>
                </a:solidFill>
              </a:rPr>
              <a:t> et </a:t>
            </a:r>
            <a:r>
              <a:rPr lang="en-CA" i="1" dirty="0" err="1">
                <a:solidFill>
                  <a:schemeClr val="bg1"/>
                </a:solidFill>
              </a:rPr>
              <a:t>définitif</a:t>
            </a:r>
            <a:r>
              <a:rPr lang="en-CA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5267191" y="3714549"/>
            <a:ext cx="3371084" cy="976082"/>
          </a:xfrm>
          <a:prstGeom prst="wedgeRoundRectCallout">
            <a:avLst>
              <a:gd name="adj1" fmla="val -66705"/>
              <a:gd name="adj2" fmla="val 2663"/>
              <a:gd name="adj3" fmla="val 16667"/>
            </a:avLst>
          </a:prstGeom>
          <a:solidFill>
            <a:srgbClr val="4E6C8B"/>
          </a:solidFill>
          <a:ln w="38100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/>
          <p:cNvSpPr txBox="1"/>
          <p:nvPr/>
        </p:nvSpPr>
        <p:spPr>
          <a:xfrm>
            <a:off x="5296912" y="3712708"/>
            <a:ext cx="3344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i="1" dirty="0">
                <a:solidFill>
                  <a:schemeClr val="bg1"/>
                </a:solidFill>
              </a:rPr>
              <a:t>Clair, mais douloureux de sauter d’un écran à l’autre. Je </a:t>
            </a:r>
            <a:r>
              <a:rPr lang="fr-FR" i="1" dirty="0" err="1">
                <a:solidFill>
                  <a:schemeClr val="bg1"/>
                </a:solidFill>
              </a:rPr>
              <a:t>préfaire</a:t>
            </a:r>
            <a:r>
              <a:rPr lang="fr-FR" i="1" dirty="0">
                <a:solidFill>
                  <a:schemeClr val="bg1"/>
                </a:solidFill>
              </a:rPr>
              <a:t> voir les 2 écrans.</a:t>
            </a:r>
            <a:endParaRPr lang="en-CA" i="1" dirty="0">
              <a:solidFill>
                <a:schemeClr val="bg1"/>
              </a:solidFill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5241042" y="4899981"/>
            <a:ext cx="3400038" cy="1294918"/>
          </a:xfrm>
          <a:prstGeom prst="wedgeRoundRectCallout">
            <a:avLst>
              <a:gd name="adj1" fmla="val -66585"/>
              <a:gd name="adj2" fmla="val -41740"/>
              <a:gd name="adj3" fmla="val 16667"/>
            </a:avLst>
          </a:prstGeom>
          <a:solidFill>
            <a:srgbClr val="4E6C8B"/>
          </a:solidFill>
          <a:ln w="38100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i="1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pitchFamily="127" charset="-128"/>
              </a:rPr>
              <a:t>J'adore l'expérience bêta bien meilleure que l'actuelle. J'utilise actuellement la bêta jusqu'à ce qu'elle soit finalisée.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7050" y="1754268"/>
            <a:ext cx="3077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Ce serait génial si toutes les informations (une section à la fois) pouvaient être imprimées.</a:t>
            </a:r>
            <a:endParaRPr lang="en-CA" i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7596" y="616907"/>
            <a:ext cx="8623028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Version bêta de la page de l’aperçu du client </a:t>
            </a:r>
            <a:endParaRPr lang="en-CA" sz="2800" dirty="0">
              <a:latin typeface="+mj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736"/>
    </mc:Choice>
    <mc:Fallback xmlns="">
      <p:transition advTm="4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>
                <a:solidFill>
                  <a:schemeClr val="bg1"/>
                </a:solidFill>
              </a:rPr>
              <a:pPr/>
              <a:t>3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64880" y="1366492"/>
            <a:ext cx="1223760" cy="1232826"/>
            <a:chOff x="1845438" y="1841097"/>
            <a:chExt cx="1373777" cy="1373777"/>
          </a:xfrm>
        </p:grpSpPr>
        <p:sp>
          <p:nvSpPr>
            <p:cNvPr id="49" name="Oval 48"/>
            <p:cNvSpPr/>
            <p:nvPr/>
          </p:nvSpPr>
          <p:spPr>
            <a:xfrm>
              <a:off x="1930071" y="1923691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438" y="1841097"/>
              <a:ext cx="1373777" cy="1373777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257394" y="2585893"/>
            <a:ext cx="1258756" cy="1227326"/>
            <a:chOff x="154495" y="2552039"/>
            <a:chExt cx="1372995" cy="1372995"/>
          </a:xfrm>
        </p:grpSpPr>
        <p:sp>
          <p:nvSpPr>
            <p:cNvPr id="52" name="Oval 51"/>
            <p:cNvSpPr/>
            <p:nvPr/>
          </p:nvSpPr>
          <p:spPr>
            <a:xfrm>
              <a:off x="235350" y="2622712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95" y="2552039"/>
              <a:ext cx="1372995" cy="1372995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247382" y="3736814"/>
            <a:ext cx="1268768" cy="1213900"/>
            <a:chOff x="157034" y="3830410"/>
            <a:chExt cx="1374151" cy="1374151"/>
          </a:xfrm>
        </p:grpSpPr>
        <p:sp>
          <p:nvSpPr>
            <p:cNvPr id="53" name="Oval 52"/>
            <p:cNvSpPr/>
            <p:nvPr/>
          </p:nvSpPr>
          <p:spPr>
            <a:xfrm>
              <a:off x="235349" y="3913004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34" y="3830410"/>
              <a:ext cx="1374151" cy="1374151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78906" y="4958894"/>
            <a:ext cx="1237244" cy="1213901"/>
            <a:chOff x="194586" y="5132732"/>
            <a:chExt cx="1364348" cy="1364348"/>
          </a:xfrm>
        </p:grpSpPr>
        <p:sp>
          <p:nvSpPr>
            <p:cNvPr id="57" name="Oval 56"/>
            <p:cNvSpPr/>
            <p:nvPr/>
          </p:nvSpPr>
          <p:spPr>
            <a:xfrm>
              <a:off x="235348" y="5203296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6" y="5132732"/>
              <a:ext cx="1364348" cy="1364348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4370886" y="1436773"/>
            <a:ext cx="1265431" cy="1254966"/>
            <a:chOff x="3611246" y="2287879"/>
            <a:chExt cx="1390153" cy="1390153"/>
          </a:xfrm>
        </p:grpSpPr>
        <p:sp>
          <p:nvSpPr>
            <p:cNvPr id="54" name="Oval 53"/>
            <p:cNvSpPr/>
            <p:nvPr/>
          </p:nvSpPr>
          <p:spPr>
            <a:xfrm>
              <a:off x="3738598" y="2335147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246" y="2287879"/>
              <a:ext cx="1390153" cy="1390153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4375656" y="2558870"/>
            <a:ext cx="1255890" cy="1250906"/>
            <a:chOff x="5478071" y="1903077"/>
            <a:chExt cx="1392482" cy="1392482"/>
          </a:xfrm>
        </p:grpSpPr>
        <p:sp>
          <p:nvSpPr>
            <p:cNvPr id="58" name="Oval 57"/>
            <p:cNvSpPr/>
            <p:nvPr/>
          </p:nvSpPr>
          <p:spPr>
            <a:xfrm>
              <a:off x="5593603" y="2009611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071" y="1903077"/>
              <a:ext cx="1392482" cy="1392482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4365299" y="3766761"/>
            <a:ext cx="1311243" cy="1242219"/>
            <a:chOff x="3783898" y="3716675"/>
            <a:chExt cx="1395402" cy="1395402"/>
          </a:xfrm>
        </p:grpSpPr>
        <p:sp>
          <p:nvSpPr>
            <p:cNvPr id="56" name="Oval 55"/>
            <p:cNvSpPr/>
            <p:nvPr/>
          </p:nvSpPr>
          <p:spPr>
            <a:xfrm>
              <a:off x="3898332" y="3813219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898" y="3716675"/>
              <a:ext cx="1395402" cy="1395402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4389258" y="4972437"/>
            <a:ext cx="1228685" cy="1186814"/>
            <a:chOff x="6318407" y="3247163"/>
            <a:chExt cx="1376596" cy="1376596"/>
          </a:xfrm>
        </p:grpSpPr>
        <p:sp>
          <p:nvSpPr>
            <p:cNvPr id="55" name="Oval 54"/>
            <p:cNvSpPr/>
            <p:nvPr/>
          </p:nvSpPr>
          <p:spPr>
            <a:xfrm>
              <a:off x="6467092" y="3289550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407" y="3247163"/>
              <a:ext cx="1376596" cy="1376596"/>
            </a:xfrm>
            <a:prstGeom prst="rect">
              <a:avLst/>
            </a:prstGeom>
          </p:spPr>
        </p:pic>
      </p:grpSp>
      <p:sp>
        <p:nvSpPr>
          <p:cNvPr id="81" name="TextBox 80"/>
          <p:cNvSpPr txBox="1"/>
          <p:nvPr/>
        </p:nvSpPr>
        <p:spPr>
          <a:xfrm>
            <a:off x="5604703" y="1916916"/>
            <a:ext cx="3321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Déclarations</a:t>
            </a:r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CA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envoyés</a:t>
            </a:r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au </a:t>
            </a:r>
            <a:r>
              <a:rPr lang="en-CA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moyen</a:t>
            </a:r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de la transmission </a:t>
            </a:r>
            <a:r>
              <a:rPr lang="en-CA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électronique</a:t>
            </a:r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des declarations (TED)</a:t>
            </a:r>
            <a:endParaRPr lang="en-CA" sz="1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641903" y="3314336"/>
            <a:ext cx="3972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Avis de cotisation express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509488" y="1968730"/>
            <a:ext cx="2641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Produites</a:t>
            </a:r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par </a:t>
            </a:r>
            <a:r>
              <a:rPr lang="en-CA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voie</a:t>
            </a:r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CA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électronique</a:t>
            </a:r>
            <a:endParaRPr lang="en-CA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CA" sz="1200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(y comprise T1, T2 et de la TPS)</a:t>
            </a:r>
            <a:r>
              <a:rPr lang="en-CA" sz="1600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458403" y="4385431"/>
            <a:ext cx="3092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 </a:t>
            </a:r>
            <a:r>
              <a:rPr lang="en-CA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particuliers</a:t>
            </a:r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CA" sz="16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inscrits</a:t>
            </a:r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à Mon dossier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610045" y="5620533"/>
            <a:ext cx="3474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 propriétaires d’entreprise sont inscrits à Mon dossier d’entreprise</a:t>
            </a:r>
            <a:endParaRPr lang="en-CA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413251" y="5665640"/>
            <a:ext cx="3191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représentants inscrits qui utilisent Représenter un client.</a:t>
            </a:r>
            <a:endParaRPr lang="en-CA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429906" y="3284776"/>
            <a:ext cx="2927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Inscrits aux avis par courriel</a:t>
            </a:r>
            <a:endParaRPr lang="en-CA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610045" y="4379827"/>
            <a:ext cx="3202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comptes d’entreprise inscrits aux avis par courriel</a:t>
            </a:r>
            <a:endParaRPr lang="en-CA" sz="1600" dirty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609284" y="1435567"/>
            <a:ext cx="2881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17,</a:t>
            </a:r>
            <a:r>
              <a:rPr lang="en-CA" sz="3800" b="1" dirty="0">
                <a:solidFill>
                  <a:srgbClr val="196266"/>
                </a:solidFill>
                <a:cs typeface="Calibri" panose="020F0502020204030204" pitchFamily="34" charset="0"/>
              </a:rPr>
              <a:t>1 millions</a:t>
            </a:r>
            <a:endParaRPr lang="en-CA" sz="3800" b="1" dirty="0">
              <a:solidFill>
                <a:srgbClr val="196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630259" y="2749663"/>
            <a:ext cx="22577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cs typeface="Calibri" panose="020F0502020204030204" pitchFamily="34" charset="0"/>
              </a:rPr>
              <a:t>662 000</a:t>
            </a:r>
            <a:endParaRPr lang="en-CA" sz="3800" b="1" dirty="0">
              <a:solidFill>
                <a:srgbClr val="196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489398" y="2764653"/>
            <a:ext cx="26271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cs typeface="Calibri" panose="020F0502020204030204" pitchFamily="34" charset="0"/>
              </a:rPr>
              <a:t>9,2 millions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60949" y="1436773"/>
            <a:ext cx="1425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91 %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488640" y="3832502"/>
            <a:ext cx="28959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55457"/>
                </a:solidFill>
                <a:cs typeface="Calibri" panose="020F0502020204030204" pitchFamily="34" charset="0"/>
              </a:rPr>
              <a:t>10 millions</a:t>
            </a:r>
            <a:endParaRPr lang="en-CA" sz="3800" b="1" dirty="0">
              <a:solidFill>
                <a:srgbClr val="1554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633935" y="5097265"/>
            <a:ext cx="30655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cs typeface="Calibri" panose="020F0502020204030204" pitchFamily="34" charset="0"/>
              </a:rPr>
              <a:t>1,2 millions</a:t>
            </a:r>
            <a:endParaRPr lang="en-CA" sz="3800" b="1" dirty="0">
              <a:solidFill>
                <a:srgbClr val="1962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510696" y="5100966"/>
            <a:ext cx="25088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55457"/>
                </a:solidFill>
                <a:cs typeface="Calibri" panose="020F0502020204030204" pitchFamily="34" charset="0"/>
              </a:rPr>
              <a:t>611 000</a:t>
            </a:r>
            <a:endParaRPr lang="en-CA" sz="3800" b="1" dirty="0">
              <a:solidFill>
                <a:srgbClr val="1554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589750" y="3827215"/>
            <a:ext cx="22982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cs typeface="Calibri" panose="020F0502020204030204" pitchFamily="34" charset="0"/>
              </a:rPr>
              <a:t>637 000</a:t>
            </a:r>
          </a:p>
        </p:txBody>
      </p:sp>
      <p:sp>
        <p:nvSpPr>
          <p:cNvPr id="105" name="Isosceles Triangle 104"/>
          <p:cNvSpPr/>
          <p:nvPr/>
        </p:nvSpPr>
        <p:spPr>
          <a:xfrm>
            <a:off x="6070024" y="682088"/>
            <a:ext cx="226735" cy="168372"/>
          </a:xfrm>
          <a:prstGeom prst="triangle">
            <a:avLst>
              <a:gd name="adj" fmla="val 5465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8" name="Isosceles Triangle 107"/>
          <p:cNvSpPr/>
          <p:nvPr/>
        </p:nvSpPr>
        <p:spPr>
          <a:xfrm>
            <a:off x="2660020" y="1037779"/>
            <a:ext cx="226735" cy="168372"/>
          </a:xfrm>
          <a:prstGeom prst="triangle">
            <a:avLst>
              <a:gd name="adj" fmla="val 5465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9" name="Isosceles Triangle 108"/>
          <p:cNvSpPr/>
          <p:nvPr/>
        </p:nvSpPr>
        <p:spPr>
          <a:xfrm>
            <a:off x="8699505" y="1037779"/>
            <a:ext cx="226735" cy="168372"/>
          </a:xfrm>
          <a:prstGeom prst="triangle">
            <a:avLst>
              <a:gd name="adj" fmla="val 5465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0" name="Isosceles Triangle 109"/>
          <p:cNvSpPr/>
          <p:nvPr/>
        </p:nvSpPr>
        <p:spPr>
          <a:xfrm rot="10800000">
            <a:off x="7763559" y="278728"/>
            <a:ext cx="226735" cy="168372"/>
          </a:xfrm>
          <a:prstGeom prst="triangle">
            <a:avLst>
              <a:gd name="adj" fmla="val 5465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1" name="Isosceles Triangle 110"/>
          <p:cNvSpPr/>
          <p:nvPr/>
        </p:nvSpPr>
        <p:spPr>
          <a:xfrm rot="10800000">
            <a:off x="8856781" y="1002378"/>
            <a:ext cx="226735" cy="168372"/>
          </a:xfrm>
          <a:prstGeom prst="triangle">
            <a:avLst>
              <a:gd name="adj" fmla="val 5465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2" name="Isosceles Triangle 111"/>
          <p:cNvSpPr/>
          <p:nvPr/>
        </p:nvSpPr>
        <p:spPr>
          <a:xfrm rot="10800000">
            <a:off x="1066294" y="295905"/>
            <a:ext cx="226735" cy="168372"/>
          </a:xfrm>
          <a:prstGeom prst="triangle">
            <a:avLst>
              <a:gd name="adj" fmla="val 5465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3" name="Isosceles Triangle 112"/>
          <p:cNvSpPr/>
          <p:nvPr/>
        </p:nvSpPr>
        <p:spPr>
          <a:xfrm rot="10800000">
            <a:off x="710914" y="1026321"/>
            <a:ext cx="226735" cy="168372"/>
          </a:xfrm>
          <a:prstGeom prst="triangle">
            <a:avLst>
              <a:gd name="adj" fmla="val 5465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1" name="TextBox 160"/>
          <p:cNvSpPr txBox="1"/>
          <p:nvPr/>
        </p:nvSpPr>
        <p:spPr>
          <a:xfrm>
            <a:off x="348137" y="583303"/>
            <a:ext cx="8277349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Statistiques sur les Services Numériques</a:t>
            </a:r>
            <a:endParaRPr lang="en-CA" sz="2800" dirty="0">
              <a:latin typeface="+mj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62" name="Straight Connector 16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H="1">
            <a:off x="1169116" y="257462"/>
            <a:ext cx="7960947" cy="17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4240" y="208800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4" name="Group 73"/>
          <p:cNvGrpSpPr/>
          <p:nvPr/>
        </p:nvGrpSpPr>
        <p:grpSpPr>
          <a:xfrm flipH="1">
            <a:off x="5645429" y="552"/>
            <a:ext cx="3682328" cy="614067"/>
            <a:chOff x="359382" y="3428999"/>
            <a:chExt cx="7509844" cy="1333784"/>
          </a:xfrm>
        </p:grpSpPr>
        <p:sp>
          <p:nvSpPr>
            <p:cNvPr id="75" name="Rectangle 74"/>
            <p:cNvSpPr/>
            <p:nvPr/>
          </p:nvSpPr>
          <p:spPr>
            <a:xfrm>
              <a:off x="461596" y="4161127"/>
              <a:ext cx="3213172" cy="601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CA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Pentagon 75"/>
            <p:cNvSpPr/>
            <p:nvPr/>
          </p:nvSpPr>
          <p:spPr>
            <a:xfrm>
              <a:off x="723013" y="3428999"/>
              <a:ext cx="4732321" cy="1063256"/>
            </a:xfrm>
            <a:prstGeom prst="homePlat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77" name="Chevron 76"/>
            <p:cNvSpPr/>
            <p:nvPr/>
          </p:nvSpPr>
          <p:spPr>
            <a:xfrm>
              <a:off x="5110828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78" name="Chevron 77"/>
            <p:cNvSpPr/>
            <p:nvPr/>
          </p:nvSpPr>
          <p:spPr>
            <a:xfrm>
              <a:off x="5912836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79" name="Chevron 78"/>
            <p:cNvSpPr/>
            <p:nvPr/>
          </p:nvSpPr>
          <p:spPr>
            <a:xfrm>
              <a:off x="6720910" y="3456360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59382" y="3635292"/>
              <a:ext cx="4849683" cy="668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latin typeface="+mj-lt"/>
                  <a:ea typeface="Segoe UI Black" panose="020B0A02040204020203" pitchFamily="34" charset="0"/>
                </a:rPr>
                <a:t>Aperçu des statistiques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749"/>
    </mc:Choice>
    <mc:Fallback xmlns="">
      <p:transition advTm="86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4097734" y="2876829"/>
            <a:ext cx="948531" cy="730250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Fin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544" y="2508793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8306341" y="2463602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815887" y="3958075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62000" y="3912884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2" name="Group 11"/>
          <p:cNvGrpSpPr/>
          <p:nvPr/>
        </p:nvGrpSpPr>
        <p:grpSpPr>
          <a:xfrm flipH="1">
            <a:off x="6136901" y="3730312"/>
            <a:ext cx="3078219" cy="614066"/>
            <a:chOff x="461596" y="3429000"/>
            <a:chExt cx="7407630" cy="1333783"/>
          </a:xfrm>
        </p:grpSpPr>
        <p:sp>
          <p:nvSpPr>
            <p:cNvPr id="13" name="Rectangle 12"/>
            <p:cNvSpPr/>
            <p:nvPr/>
          </p:nvSpPr>
          <p:spPr>
            <a:xfrm>
              <a:off x="461596" y="4161127"/>
              <a:ext cx="3213172" cy="601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CA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Pentagon 13"/>
            <p:cNvSpPr/>
            <p:nvPr/>
          </p:nvSpPr>
          <p:spPr>
            <a:xfrm>
              <a:off x="723014" y="3429000"/>
              <a:ext cx="4732321" cy="1063256"/>
            </a:xfrm>
            <a:prstGeom prst="homePlat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15" name="Chevron 14"/>
            <p:cNvSpPr/>
            <p:nvPr/>
          </p:nvSpPr>
          <p:spPr>
            <a:xfrm>
              <a:off x="5110828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5912836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6720910" y="3456360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45063" y="3503603"/>
              <a:ext cx="444549" cy="86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200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71120" y="2260710"/>
            <a:ext cx="3088362" cy="614066"/>
            <a:chOff x="461596" y="3429000"/>
            <a:chExt cx="7407630" cy="1333783"/>
          </a:xfrm>
        </p:grpSpPr>
        <p:sp>
          <p:nvSpPr>
            <p:cNvPr id="20" name="Rectangle 19"/>
            <p:cNvSpPr/>
            <p:nvPr/>
          </p:nvSpPr>
          <p:spPr>
            <a:xfrm>
              <a:off x="461596" y="4161127"/>
              <a:ext cx="3213172" cy="601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CA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Pentagon 20"/>
            <p:cNvSpPr/>
            <p:nvPr/>
          </p:nvSpPr>
          <p:spPr>
            <a:xfrm>
              <a:off x="723014" y="3429000"/>
              <a:ext cx="4732321" cy="1063256"/>
            </a:xfrm>
            <a:prstGeom prst="homePlat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22" name="Chevron 21"/>
            <p:cNvSpPr/>
            <p:nvPr/>
          </p:nvSpPr>
          <p:spPr>
            <a:xfrm>
              <a:off x="5110828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23" name="Chevron 22"/>
            <p:cNvSpPr/>
            <p:nvPr/>
          </p:nvSpPr>
          <p:spPr>
            <a:xfrm>
              <a:off x="5912836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24" name="Chevron 23"/>
            <p:cNvSpPr/>
            <p:nvPr/>
          </p:nvSpPr>
          <p:spPr>
            <a:xfrm>
              <a:off x="6720910" y="3456360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51239" y="3503603"/>
              <a:ext cx="443089" cy="86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200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7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07"/>
    </mc:Choice>
    <mc:Fallback xmlns="">
      <p:transition advTm="8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531494"/>
            <a:ext cx="9030065" cy="615553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34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Mises à jour de Mon dossier d’entreprise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5" idx="2"/>
          </p:cNvCxnSpPr>
          <p:nvPr/>
        </p:nvCxnSpPr>
        <p:spPr>
          <a:xfrm>
            <a:off x="-1496" y="246046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304845" y="200855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-6504" y="1811153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-5853" y="4090357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-6504" y="181115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11512" y="3499770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4090357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-11512" y="578336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8" r="25123" b="32244"/>
          <a:stretch/>
        </p:blipFill>
        <p:spPr bwMode="auto">
          <a:xfrm>
            <a:off x="1637414" y="1359797"/>
            <a:ext cx="5919445" cy="482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97846" y="2483111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Pratique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3449" y="4769281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Vite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57433" y="2483111"/>
            <a:ext cx="780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Facile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10144" y="476928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Sécure</a:t>
            </a:r>
            <a:endParaRPr lang="en-CA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7645" y="2606632"/>
            <a:ext cx="1093569" cy="307777"/>
          </a:xfrm>
          <a:prstGeom prst="rect">
            <a:avLst/>
          </a:prstGeom>
          <a:solidFill>
            <a:srgbClr val="F9F9F9"/>
          </a:solidFill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343434"/>
                </a:solidFill>
                <a:latin typeface="Century Gothic" panose="020B0502020202020204" pitchFamily="34" charset="0"/>
              </a:rPr>
              <a:t>Votre nom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89692" y="3220576"/>
            <a:ext cx="1454951" cy="276999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sz="1200" b="1" dirty="0">
                <a:solidFill>
                  <a:srgbClr val="343434"/>
                </a:solidFill>
                <a:latin typeface="Century Gothic" panose="020B0502020202020204" pitchFamily="34" charset="0"/>
              </a:rPr>
              <a:t>Nom du client</a:t>
            </a:r>
          </a:p>
        </p:txBody>
      </p:sp>
    </p:spTree>
    <p:extLst>
      <p:ext uri="{BB962C8B-B14F-4D97-AF65-F5344CB8AC3E}">
        <p14:creationId xmlns:p14="http://schemas.microsoft.com/office/powerpoint/2010/main" val="15189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679"/>
    </mc:Choice>
    <mc:Fallback xmlns="">
      <p:transition advTm="3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823632" y="1552113"/>
            <a:ext cx="5617074" cy="4804237"/>
          </a:xfrm>
          <a:prstGeom prst="rect">
            <a:avLst/>
          </a:prstGeom>
          <a:solidFill>
            <a:srgbClr val="4E6C8B"/>
          </a:solidFill>
          <a:ln w="38100">
            <a:solidFill>
              <a:srgbClr val="5FDFD3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207167" y="617093"/>
            <a:ext cx="8299524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Profil d’entreprise de Mon dossier d’entreprise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>
                <a:solidFill>
                  <a:schemeClr val="bg1"/>
                </a:solidFill>
              </a:rPr>
              <a:pPr/>
              <a:t>5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333296" y="5562923"/>
            <a:ext cx="0" cy="473314"/>
          </a:xfrm>
          <a:prstGeom prst="line">
            <a:avLst/>
          </a:prstGeom>
          <a:ln w="76200">
            <a:solidFill>
              <a:srgbClr val="5FDFD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279250" y="6001282"/>
            <a:ext cx="2369860" cy="0"/>
          </a:xfrm>
          <a:prstGeom prst="line">
            <a:avLst/>
          </a:prstGeom>
          <a:ln w="76200">
            <a:solidFill>
              <a:srgbClr val="5FDFD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649110" y="1827684"/>
            <a:ext cx="0" cy="4208553"/>
          </a:xfrm>
          <a:prstGeom prst="line">
            <a:avLst/>
          </a:prstGeom>
          <a:ln w="76200">
            <a:solidFill>
              <a:srgbClr val="5FDFD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612902" y="1815755"/>
            <a:ext cx="2298670" cy="11928"/>
          </a:xfrm>
          <a:prstGeom prst="line">
            <a:avLst/>
          </a:prstGeom>
          <a:ln w="76200">
            <a:solidFill>
              <a:srgbClr val="5FDFD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910" y="2217535"/>
            <a:ext cx="3986101" cy="4482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6" name="Straight Connector 35"/>
          <p:cNvCxnSpPr/>
          <p:nvPr/>
        </p:nvCxnSpPr>
        <p:spPr>
          <a:xfrm>
            <a:off x="6880042" y="1827683"/>
            <a:ext cx="0" cy="389852"/>
          </a:xfrm>
          <a:prstGeom prst="line">
            <a:avLst/>
          </a:prstGeom>
          <a:ln w="76200">
            <a:solidFill>
              <a:srgbClr val="5FDFD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60" y="1528309"/>
            <a:ext cx="4188751" cy="4011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Isosceles Triangle 36"/>
          <p:cNvSpPr/>
          <p:nvPr/>
        </p:nvSpPr>
        <p:spPr>
          <a:xfrm rot="10800000">
            <a:off x="6756213" y="2157661"/>
            <a:ext cx="262758" cy="231233"/>
          </a:xfrm>
          <a:prstGeom prst="triangle">
            <a:avLst/>
          </a:prstGeom>
          <a:solidFill>
            <a:srgbClr val="5FDFD3"/>
          </a:solidFill>
          <a:ln w="19050">
            <a:solidFill>
              <a:srgbClr val="1962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7" name="Group 26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Pentagon 37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9" name="Chevron 38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Chevron 39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Chevron 40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157"/>
    </mc:Choice>
    <mc:Fallback xmlns="">
      <p:transition advTm="3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630220"/>
            <a:ext cx="8171083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Gérer l’indicateur de courrier retourné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-5887" y="1770377"/>
            <a:ext cx="9145496" cy="4048904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5" name="Straight Connector 34"/>
          <p:cNvCxnSpPr/>
          <p:nvPr/>
        </p:nvCxnSpPr>
        <p:spPr>
          <a:xfrm>
            <a:off x="-5887" y="1770377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0" y="5819281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Isosceles Triangle 41"/>
          <p:cNvSpPr/>
          <p:nvPr/>
        </p:nvSpPr>
        <p:spPr>
          <a:xfrm>
            <a:off x="461596" y="2004594"/>
            <a:ext cx="3823021" cy="3546153"/>
          </a:xfrm>
          <a:prstGeom prst="triangle">
            <a:avLst/>
          </a:prstGeom>
          <a:solidFill>
            <a:srgbClr val="FECB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Rounded Rectangle 42"/>
          <p:cNvSpPr/>
          <p:nvPr/>
        </p:nvSpPr>
        <p:spPr>
          <a:xfrm>
            <a:off x="2146178" y="2764643"/>
            <a:ext cx="453856" cy="1841756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/>
          <p:cNvSpPr/>
          <p:nvPr/>
        </p:nvSpPr>
        <p:spPr>
          <a:xfrm>
            <a:off x="2055000" y="4761778"/>
            <a:ext cx="636211" cy="60052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Oval 47"/>
          <p:cNvSpPr/>
          <p:nvPr/>
        </p:nvSpPr>
        <p:spPr>
          <a:xfrm>
            <a:off x="2146178" y="2609264"/>
            <a:ext cx="453856" cy="51314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6" name="Picture 45"/>
          <p:cNvPicPr/>
          <p:nvPr/>
        </p:nvPicPr>
        <p:blipFill>
          <a:blip r:embed="rId5"/>
          <a:stretch>
            <a:fillRect/>
          </a:stretch>
        </p:blipFill>
        <p:spPr>
          <a:xfrm>
            <a:off x="4746213" y="1530286"/>
            <a:ext cx="4193767" cy="4617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Rectangle 39"/>
          <p:cNvSpPr/>
          <p:nvPr/>
        </p:nvSpPr>
        <p:spPr>
          <a:xfrm>
            <a:off x="5922375" y="4521490"/>
            <a:ext cx="1431327" cy="169817"/>
          </a:xfrm>
          <a:prstGeom prst="rect">
            <a:avLst/>
          </a:prstGeom>
          <a:solidFill>
            <a:srgbClr val="FEFEBF"/>
          </a:solidFill>
          <a:ln>
            <a:solidFill>
              <a:srgbClr val="FEFE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40"/>
          <p:cNvSpPr/>
          <p:nvPr/>
        </p:nvSpPr>
        <p:spPr>
          <a:xfrm>
            <a:off x="5922375" y="4959841"/>
            <a:ext cx="1431327" cy="169817"/>
          </a:xfrm>
          <a:prstGeom prst="rect">
            <a:avLst/>
          </a:prstGeom>
          <a:solidFill>
            <a:srgbClr val="FEFEBF"/>
          </a:solidFill>
          <a:ln>
            <a:solidFill>
              <a:srgbClr val="FEFE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7" name="Group 46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Pentagon 52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54" name="Chevron 53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Chevron 54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Chevron 55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51" name="Oval 50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831"/>
    </mc:Choice>
    <mc:Fallback xmlns="">
      <p:transition advTm="4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637918"/>
            <a:ext cx="8164234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rPr>
              <a:t>Produire un choix en matière de TPS/TVH</a:t>
            </a:r>
            <a:endParaRPr lang="en-CA" sz="2800" dirty="0">
              <a:latin typeface="+mn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0" y="1660631"/>
            <a:ext cx="7249171" cy="4324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Pentagon 23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25" name="Chevron 24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Chevron 34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Chevron 35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8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177"/>
    </mc:Choice>
    <mc:Fallback xmlns="">
      <p:transition advTm="97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63383" y="1401174"/>
            <a:ext cx="4398464" cy="5456826"/>
            <a:chOff x="513709" y="2241246"/>
            <a:chExt cx="2613278" cy="2587929"/>
          </a:xfrm>
        </p:grpSpPr>
        <p:sp>
          <p:nvSpPr>
            <p:cNvPr id="3" name="Isosceles Triangle 2"/>
            <p:cNvSpPr/>
            <p:nvPr/>
          </p:nvSpPr>
          <p:spPr>
            <a:xfrm>
              <a:off x="513709" y="2241246"/>
              <a:ext cx="2613278" cy="1186292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31474" y="3469473"/>
              <a:ext cx="2383374" cy="135970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13565" y="4029426"/>
              <a:ext cx="619191" cy="79681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44895" y="4029426"/>
              <a:ext cx="263473" cy="5167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620507" y="4029426"/>
              <a:ext cx="263473" cy="5167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43612" y="4029426"/>
              <a:ext cx="263473" cy="5167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19224" y="4029426"/>
              <a:ext cx="263473" cy="5167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16793" y="2756087"/>
              <a:ext cx="395083" cy="61532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793404" y="2391148"/>
              <a:ext cx="2010796" cy="949770"/>
            </a:xfrm>
            <a:prstGeom prst="triangle">
              <a:avLst>
                <a:gd name="adj" fmla="val 51105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286368" y="508365"/>
            <a:ext cx="8938352" cy="707886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Produire un formulaire TPS189 – Demande générale de remboursement de la TPS/TVH</a:t>
            </a:r>
            <a:endParaRPr lang="en-CA" sz="2000" dirty="0">
              <a:latin typeface="+mj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661846" y="6121685"/>
            <a:ext cx="4480658" cy="741872"/>
            <a:chOff x="3968423" y="4810664"/>
            <a:chExt cx="1390754" cy="741872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8" name="Flowchart: Delay 7"/>
            <p:cNvSpPr/>
            <p:nvPr/>
          </p:nvSpPr>
          <p:spPr>
            <a:xfrm rot="16200000">
              <a:off x="4151389" y="4829175"/>
              <a:ext cx="741871" cy="704850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Flowchart: Delay 53"/>
            <p:cNvSpPr/>
            <p:nvPr/>
          </p:nvSpPr>
          <p:spPr>
            <a:xfrm rot="16200000">
              <a:off x="4707792" y="5014642"/>
              <a:ext cx="370936" cy="7048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5" name="Flowchart: Delay 54"/>
            <p:cNvSpPr/>
            <p:nvPr/>
          </p:nvSpPr>
          <p:spPr>
            <a:xfrm rot="16200000">
              <a:off x="4978271" y="5171629"/>
              <a:ext cx="523336" cy="238477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Flowchart: Delay 55"/>
            <p:cNvSpPr/>
            <p:nvPr/>
          </p:nvSpPr>
          <p:spPr>
            <a:xfrm rot="16200000">
              <a:off x="3927581" y="5222442"/>
              <a:ext cx="370936" cy="2892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3177180" y="5171674"/>
            <a:ext cx="443457" cy="1089588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Rectangle 72"/>
          <p:cNvSpPr/>
          <p:nvPr/>
        </p:nvSpPr>
        <p:spPr>
          <a:xfrm>
            <a:off x="3809380" y="5171674"/>
            <a:ext cx="443457" cy="1089588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4" name="Rectangle 73"/>
          <p:cNvSpPr/>
          <p:nvPr/>
        </p:nvSpPr>
        <p:spPr>
          <a:xfrm>
            <a:off x="650338" y="5171674"/>
            <a:ext cx="443457" cy="1089588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Rectangle 74"/>
          <p:cNvSpPr/>
          <p:nvPr/>
        </p:nvSpPr>
        <p:spPr>
          <a:xfrm>
            <a:off x="1282539" y="5171674"/>
            <a:ext cx="443457" cy="1089588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57" name="Group 56"/>
          <p:cNvGrpSpPr/>
          <p:nvPr/>
        </p:nvGrpSpPr>
        <p:grpSpPr>
          <a:xfrm flipH="1">
            <a:off x="-4488" y="6113259"/>
            <a:ext cx="1144199" cy="741872"/>
            <a:chOff x="3968423" y="4810664"/>
            <a:chExt cx="1390754" cy="741872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58" name="Flowchart: Delay 57"/>
            <p:cNvSpPr/>
            <p:nvPr/>
          </p:nvSpPr>
          <p:spPr>
            <a:xfrm rot="16200000">
              <a:off x="4151389" y="4829175"/>
              <a:ext cx="741871" cy="704850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Flowchart: Delay 58"/>
            <p:cNvSpPr/>
            <p:nvPr/>
          </p:nvSpPr>
          <p:spPr>
            <a:xfrm rot="16200000">
              <a:off x="4707792" y="5014642"/>
              <a:ext cx="370936" cy="7048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Flowchart: Delay 59"/>
            <p:cNvSpPr/>
            <p:nvPr/>
          </p:nvSpPr>
          <p:spPr>
            <a:xfrm rot="16200000">
              <a:off x="4978271" y="5171629"/>
              <a:ext cx="523336" cy="238477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1" name="Flowchart: Delay 60"/>
            <p:cNvSpPr/>
            <p:nvPr/>
          </p:nvSpPr>
          <p:spPr>
            <a:xfrm rot="16200000">
              <a:off x="3927581" y="5222442"/>
              <a:ext cx="370936" cy="2892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45461" y="6115919"/>
            <a:ext cx="1277263" cy="741872"/>
            <a:chOff x="3968423" y="4810664"/>
            <a:chExt cx="1390754" cy="741872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63" name="Flowchart: Delay 62"/>
            <p:cNvSpPr/>
            <p:nvPr/>
          </p:nvSpPr>
          <p:spPr>
            <a:xfrm rot="16200000">
              <a:off x="4151389" y="4829175"/>
              <a:ext cx="741871" cy="704850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4" name="Flowchart: Delay 63"/>
            <p:cNvSpPr/>
            <p:nvPr/>
          </p:nvSpPr>
          <p:spPr>
            <a:xfrm rot="16200000">
              <a:off x="4707792" y="5014642"/>
              <a:ext cx="370936" cy="7048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5" name="Flowchart: Delay 64"/>
            <p:cNvSpPr/>
            <p:nvPr/>
          </p:nvSpPr>
          <p:spPr>
            <a:xfrm rot="16200000">
              <a:off x="4978271" y="5171629"/>
              <a:ext cx="523336" cy="238477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6" name="Flowchart: Delay 65"/>
            <p:cNvSpPr/>
            <p:nvPr/>
          </p:nvSpPr>
          <p:spPr>
            <a:xfrm rot="16200000">
              <a:off x="3927581" y="5222442"/>
              <a:ext cx="370936" cy="2892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6" name="Rectangle 75"/>
          <p:cNvSpPr/>
          <p:nvPr/>
        </p:nvSpPr>
        <p:spPr>
          <a:xfrm>
            <a:off x="2042717" y="5248028"/>
            <a:ext cx="856577" cy="7760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+mj-lt"/>
            </a:endParaRPr>
          </a:p>
        </p:txBody>
      </p:sp>
      <p:sp>
        <p:nvSpPr>
          <p:cNvPr id="19" name="Right Triangle 18"/>
          <p:cNvSpPr/>
          <p:nvPr/>
        </p:nvSpPr>
        <p:spPr>
          <a:xfrm>
            <a:off x="2454226" y="1712948"/>
            <a:ext cx="1664331" cy="200696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+mj-lt"/>
            </a:endParaRPr>
          </a:p>
        </p:txBody>
      </p:sp>
      <p:sp>
        <p:nvSpPr>
          <p:cNvPr id="20" name="Explosion 1 19"/>
          <p:cNvSpPr/>
          <p:nvPr/>
        </p:nvSpPr>
        <p:spPr>
          <a:xfrm rot="19719815">
            <a:off x="307508" y="2667272"/>
            <a:ext cx="2533649" cy="2344828"/>
          </a:xfrm>
          <a:prstGeom prst="irregularSeal1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 rot="20096248">
            <a:off x="577570" y="3661530"/>
            <a:ext cx="1853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latin typeface="+mj-lt"/>
                <a:ea typeface="Segoe UI Black" panose="020B0A02040204020203" pitchFamily="34" charset="0"/>
              </a:rPr>
              <a:t>Remboursement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80" name="Straight Connector 79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Pentagon 83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85" name="Chevron 84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Chevron 90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Chevron 91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82" name="Oval 81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68" name="Picture 6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8" r="25123" b="32714"/>
          <a:stretch/>
        </p:blipFill>
        <p:spPr bwMode="auto">
          <a:xfrm>
            <a:off x="3489141" y="1391850"/>
            <a:ext cx="4118032" cy="3342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156" y="2587313"/>
            <a:ext cx="3391940" cy="3307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9" name="Right Arrow 68"/>
          <p:cNvSpPr/>
          <p:nvPr/>
        </p:nvSpPr>
        <p:spPr>
          <a:xfrm rot="2450491">
            <a:off x="7137936" y="5216628"/>
            <a:ext cx="733647" cy="169108"/>
          </a:xfrm>
          <a:prstGeom prst="rightArrow">
            <a:avLst>
              <a:gd name="adj1" fmla="val 50000"/>
              <a:gd name="adj2" fmla="val 86048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Right Arrow 69"/>
          <p:cNvSpPr/>
          <p:nvPr/>
        </p:nvSpPr>
        <p:spPr>
          <a:xfrm rot="2499296">
            <a:off x="4093946" y="3345457"/>
            <a:ext cx="733647" cy="169108"/>
          </a:xfrm>
          <a:prstGeom prst="rightArrow">
            <a:avLst>
              <a:gd name="adj1" fmla="val 50000"/>
              <a:gd name="adj2" fmla="val 86048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5178586" y="2220041"/>
            <a:ext cx="867545" cy="253916"/>
          </a:xfrm>
          <a:prstGeom prst="rect">
            <a:avLst/>
          </a:prstGeom>
          <a:solidFill>
            <a:srgbClr val="F9F9F9"/>
          </a:solidFill>
        </p:spPr>
        <p:txBody>
          <a:bodyPr wrap="none" rtlCol="0" anchor="b">
            <a:spAutoFit/>
          </a:bodyPr>
          <a:lstStyle/>
          <a:p>
            <a:r>
              <a:rPr lang="en-CA" sz="1050" b="1" dirty="0">
                <a:solidFill>
                  <a:srgbClr val="343434"/>
                </a:solidFill>
                <a:latin typeface="Century Gothic" panose="020B0502020202020204" pitchFamily="34" charset="0"/>
              </a:rPr>
              <a:t>Votre nom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11203" y="2681978"/>
            <a:ext cx="922725" cy="215444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sz="800" b="1" dirty="0">
                <a:solidFill>
                  <a:srgbClr val="343434"/>
                </a:solidFill>
                <a:latin typeface="Century Gothic" panose="020B0502020202020204" pitchFamily="34" charset="0"/>
              </a:rPr>
              <a:t>Nom du client</a:t>
            </a:r>
          </a:p>
        </p:txBody>
      </p:sp>
    </p:spTree>
    <p:extLst>
      <p:ext uri="{BB962C8B-B14F-4D97-AF65-F5344CB8AC3E}">
        <p14:creationId xmlns:p14="http://schemas.microsoft.com/office/powerpoint/2010/main" val="366795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35"/>
    </mc:Choice>
    <mc:Fallback xmlns="">
      <p:transition advTm="2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71788" y="4565550"/>
            <a:ext cx="3202980" cy="354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917" y="1449567"/>
            <a:ext cx="4340917" cy="5271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295" y="3217545"/>
            <a:ext cx="3090340" cy="194242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4865934" y="2981015"/>
            <a:ext cx="733647" cy="29682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42" y="1999126"/>
            <a:ext cx="4306905" cy="3326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591" y="3785455"/>
            <a:ext cx="4222733" cy="139386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71093" y="3527938"/>
            <a:ext cx="3719481" cy="307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93" y="3563389"/>
            <a:ext cx="3063941" cy="209192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 rot="10800000">
            <a:off x="3313500" y="3470688"/>
            <a:ext cx="737188" cy="28508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/>
          <p:cNvSpPr/>
          <p:nvPr/>
        </p:nvSpPr>
        <p:spPr>
          <a:xfrm>
            <a:off x="143335" y="5462050"/>
            <a:ext cx="4348248" cy="830460"/>
          </a:xfrm>
          <a:prstGeom prst="rect">
            <a:avLst/>
          </a:prstGeom>
          <a:solidFill>
            <a:srgbClr val="4E6C8B"/>
          </a:solidFill>
          <a:ln w="28575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TextBox 38"/>
          <p:cNvSpPr txBox="1"/>
          <p:nvPr/>
        </p:nvSpPr>
        <p:spPr>
          <a:xfrm>
            <a:off x="659945" y="5649813"/>
            <a:ext cx="364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Mon dossier d'entreprise </a:t>
            </a:r>
          </a:p>
        </p:txBody>
      </p:sp>
      <p:sp>
        <p:nvSpPr>
          <p:cNvPr id="40" name="Left Arrow 39"/>
          <p:cNvSpPr/>
          <p:nvPr/>
        </p:nvSpPr>
        <p:spPr>
          <a:xfrm rot="10800000">
            <a:off x="398287" y="5541786"/>
            <a:ext cx="3821290" cy="154726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Left Arrow 40"/>
          <p:cNvSpPr/>
          <p:nvPr/>
        </p:nvSpPr>
        <p:spPr>
          <a:xfrm rot="10800000">
            <a:off x="406814" y="6079508"/>
            <a:ext cx="3821290" cy="154726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2" name="Group 41"/>
          <p:cNvGrpSpPr/>
          <p:nvPr/>
        </p:nvGrpSpPr>
        <p:grpSpPr>
          <a:xfrm>
            <a:off x="202308" y="1417429"/>
            <a:ext cx="5004007" cy="484213"/>
            <a:chOff x="202308" y="1416591"/>
            <a:chExt cx="5100556" cy="677870"/>
          </a:xfrm>
        </p:grpSpPr>
        <p:sp>
          <p:nvSpPr>
            <p:cNvPr id="43" name="Rectangle 42"/>
            <p:cNvSpPr/>
            <p:nvPr/>
          </p:nvSpPr>
          <p:spPr>
            <a:xfrm>
              <a:off x="202308" y="1419524"/>
              <a:ext cx="4348248" cy="674937"/>
            </a:xfrm>
            <a:prstGeom prst="rect">
              <a:avLst/>
            </a:prstGeom>
            <a:solidFill>
              <a:srgbClr val="4E6C8B"/>
            </a:solidFill>
            <a:ln w="28575">
              <a:solidFill>
                <a:srgbClr val="5FDFD3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63741" y="1416591"/>
              <a:ext cx="3839123" cy="646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Mon dossier </a:t>
              </a:r>
            </a:p>
          </p:txBody>
        </p:sp>
        <p:sp>
          <p:nvSpPr>
            <p:cNvPr id="45" name="Left Arrow 44"/>
            <p:cNvSpPr/>
            <p:nvPr/>
          </p:nvSpPr>
          <p:spPr>
            <a:xfrm rot="16200000">
              <a:off x="213913" y="1695030"/>
              <a:ext cx="486573" cy="154727"/>
            </a:xfrm>
            <a:prstGeom prst="leftArrow">
              <a:avLst/>
            </a:prstGeom>
            <a:solidFill>
              <a:srgbClr val="5FDF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Left Arrow 46"/>
            <p:cNvSpPr/>
            <p:nvPr/>
          </p:nvSpPr>
          <p:spPr>
            <a:xfrm rot="16200000">
              <a:off x="4054041" y="1707113"/>
              <a:ext cx="486573" cy="154727"/>
            </a:xfrm>
            <a:prstGeom prst="leftArrow">
              <a:avLst/>
            </a:prstGeom>
            <a:solidFill>
              <a:srgbClr val="5FDF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95506" y="-8621"/>
            <a:ext cx="8209933" cy="614066"/>
            <a:chOff x="1074240" y="-8621"/>
            <a:chExt cx="8209933" cy="614066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1169116" y="236197"/>
              <a:ext cx="7960947" cy="17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 flipH="1">
              <a:off x="4784650" y="-8621"/>
              <a:ext cx="4499523" cy="614066"/>
              <a:chOff x="461596" y="3429000"/>
              <a:chExt cx="7407630" cy="1333783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Pentagon 45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58" name="Chevron 57"/>
              <p:cNvSpPr/>
              <p:nvPr/>
            </p:nvSpPr>
            <p:spPr>
              <a:xfrm>
                <a:off x="5242083" y="3454491"/>
                <a:ext cx="1017062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Chevron 58"/>
              <p:cNvSpPr/>
              <p:nvPr/>
            </p:nvSpPr>
            <p:spPr>
              <a:xfrm>
                <a:off x="6050154" y="3454491"/>
                <a:ext cx="1011000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Chevron 59"/>
              <p:cNvSpPr/>
              <p:nvPr/>
            </p:nvSpPr>
            <p:spPr>
              <a:xfrm>
                <a:off x="6853960" y="3456359"/>
                <a:ext cx="1015266" cy="1034837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493116" y="3557470"/>
                <a:ext cx="2982651" cy="80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  <a:ea typeface="Segoe UI Black" panose="020B0A02040204020203" pitchFamily="34" charset="0"/>
                  </a:rPr>
                  <a:t>Automne 2019</a:t>
                </a:r>
              </a:p>
            </p:txBody>
          </p:sp>
        </p:grpSp>
        <p:sp>
          <p:nvSpPr>
            <p:cNvPr id="37" name="Oval 36"/>
            <p:cNvSpPr/>
            <p:nvPr/>
          </p:nvSpPr>
          <p:spPr>
            <a:xfrm>
              <a:off x="1074240" y="187534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86368" y="508365"/>
            <a:ext cx="8938352" cy="707886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Produire un formulaire TPS189 – Demande générale de remboursement de la TPS/TVH</a:t>
            </a:r>
            <a:endParaRPr lang="en-CA" sz="2000" dirty="0">
              <a:latin typeface="+mj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322"/>
    </mc:Choice>
    <mc:Fallback xmlns="">
      <p:transition advTm="52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017212|-1237980|-7240861|-12684655|-10856873|CRA&quot;,&quot;Id&quot;:&quot;58a1d4e53143433a6cea87be&quot;,&quot;SmartGridHorizontal&quot;:0,&quot;LinkedExcelSources&quot;:{},&quot;LinkedProjectSources&quot;:{},&quot;FlowConfig&quot;:{&quot;Canvas&quot;:{&quot;Slide&quot;:-1,&quot;Width&quot;:0,&quot;Height&quot;:0},&quot;Timeline&quot;:{&quot;Actions&quot;:[]}}}"/>
</p:tagLst>
</file>

<file path=ppt/theme/theme1.xml><?xml version="1.0" encoding="utf-8"?>
<a:theme xmlns:a="http://schemas.openxmlformats.org/drawingml/2006/main" name="Office Theme">
  <a:themeElements>
    <a:clrScheme name="Custom 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2D2"/>
      </a:accent1>
      <a:accent2>
        <a:srgbClr val="16629B"/>
      </a:accent2>
      <a:accent3>
        <a:srgbClr val="73B632"/>
      </a:accent3>
      <a:accent4>
        <a:srgbClr val="991324"/>
      </a:accent4>
      <a:accent5>
        <a:srgbClr val="441A66"/>
      </a:accent5>
      <a:accent6>
        <a:srgbClr val="E47623"/>
      </a:accent6>
      <a:hlink>
        <a:srgbClr val="0000FF"/>
      </a:hlink>
      <a:folHlink>
        <a:srgbClr val="800080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21095</TotalTime>
  <Words>1277</Words>
  <Application>Microsoft Office PowerPoint</Application>
  <PresentationFormat>Affichage à l'écran (4:3)</PresentationFormat>
  <Paragraphs>288</Paragraphs>
  <Slides>30</Slides>
  <Notes>30</Notes>
  <HiddenSlides>0</HiddenSlides>
  <MMClips>30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1" baseType="lpstr">
      <vt:lpstr>Arial</vt:lpstr>
      <vt:lpstr>Arial Black</vt:lpstr>
      <vt:lpstr>Arial Narrow</vt:lpstr>
      <vt:lpstr>Calibri</vt:lpstr>
      <vt:lpstr>Century Gothic</vt:lpstr>
      <vt:lpstr>Courier New</vt:lpstr>
      <vt:lpstr>Gill Sans Light</vt:lpstr>
      <vt:lpstr>Segoe UI Black</vt:lpstr>
      <vt:lpstr>Segoe UI Semibold</vt:lpstr>
      <vt:lpstr>Segoe UI Semilight</vt:lpstr>
      <vt:lpstr>Office Theme</vt:lpstr>
      <vt:lpstr>Services numériques à l'ARC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Fin</vt:lpstr>
    </vt:vector>
  </TitlesOfParts>
  <Company>BSL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Mulder</dc:creator>
  <cp:lastModifiedBy>Emmanuel Carré</cp:lastModifiedBy>
  <cp:revision>1018</cp:revision>
  <cp:lastPrinted>2019-10-09T16:20:18Z</cp:lastPrinted>
  <dcterms:created xsi:type="dcterms:W3CDTF">2015-04-10T18:49:27Z</dcterms:created>
  <dcterms:modified xsi:type="dcterms:W3CDTF">2020-01-13T18:32:33Z</dcterms:modified>
</cp:coreProperties>
</file>