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2" r:id="rId3"/>
    <p:sldId id="266" r:id="rId4"/>
    <p:sldId id="268" r:id="rId5"/>
    <p:sldId id="272" r:id="rId6"/>
    <p:sldId id="275" r:id="rId7"/>
    <p:sldId id="291" r:id="rId8"/>
    <p:sldId id="292" r:id="rId9"/>
    <p:sldId id="276" r:id="rId10"/>
    <p:sldId id="277" r:id="rId11"/>
    <p:sldId id="278" r:id="rId12"/>
    <p:sldId id="279" r:id="rId13"/>
    <p:sldId id="281" r:id="rId14"/>
    <p:sldId id="280" r:id="rId15"/>
    <p:sldId id="285" r:id="rId16"/>
    <p:sldId id="293" r:id="rId17"/>
    <p:sldId id="289" r:id="rId18"/>
    <p:sldId id="287" r:id="rId19"/>
    <p:sldId id="288" r:id="rId20"/>
  </p:sldIdLst>
  <p:sldSz cx="9144000" cy="5143500" type="screen16x9"/>
  <p:notesSz cx="7010400" cy="9296400"/>
  <p:custDataLst>
    <p:tags r:id="rId2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C8C15"/>
    <a:srgbClr val="808080"/>
    <a:srgbClr val="ECECEC"/>
    <a:srgbClr val="BA2E34"/>
    <a:srgbClr val="870F1F"/>
    <a:srgbClr val="3B1659"/>
    <a:srgbClr val="84B3DD"/>
    <a:srgbClr val="008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7" autoAdjust="0"/>
    <p:restoredTop sz="84952" autoAdjust="0"/>
  </p:normalViewPr>
  <p:slideViewPr>
    <p:cSldViewPr snapToGrid="0" snapToObjects="1">
      <p:cViewPr varScale="1">
        <p:scale>
          <a:sx n="95" d="100"/>
          <a:sy n="95" d="100"/>
        </p:scale>
        <p:origin x="504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57" y="5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BD2CA-64E4-479B-A51E-F31561EB516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46BEAE2-EE39-40C3-BCAA-4C3115F56E04}">
      <dgm:prSet phldrT="[Text]"/>
      <dgm:spPr/>
      <dgm:t>
        <a:bodyPr/>
        <a:lstStyle/>
        <a:p>
          <a:r>
            <a:rPr lang="fr-CA" dirty="0" smtClean="0">
              <a:latin typeface="Century Gothic Regular"/>
            </a:rPr>
            <a:t>Nom, date de naissance et dernière adresse connue</a:t>
          </a:r>
          <a:endParaRPr lang="en-CA" dirty="0">
            <a:latin typeface="Century Gothic Regular"/>
          </a:endParaRPr>
        </a:p>
      </dgm:t>
    </dgm:pt>
    <dgm:pt modelId="{92CE1BA8-D8AD-47A2-ADF9-0EDF11C1E015}" type="parTrans" cxnId="{6D6A6935-6C3E-41C0-A926-5A62704B1D88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52464697-0B5D-495A-AB8B-B62757E4B83A}" type="sibTrans" cxnId="{6D6A6935-6C3E-41C0-A926-5A62704B1D88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B282489D-61DC-4DA8-B0DA-CB11F9BB6B75}">
      <dgm:prSet phldrT="[Text]"/>
      <dgm:spPr/>
      <dgm:t>
        <a:bodyPr/>
        <a:lstStyle/>
        <a:p>
          <a:r>
            <a:rPr lang="fr-CA" noProof="0" dirty="0" smtClean="0">
              <a:latin typeface="Century Gothic Regular"/>
            </a:rPr>
            <a:t>Juridiction à des fins fiscales</a:t>
          </a:r>
          <a:endParaRPr lang="fr-CA" noProof="0" dirty="0">
            <a:latin typeface="Century Gothic Regular"/>
          </a:endParaRPr>
        </a:p>
      </dgm:t>
    </dgm:pt>
    <dgm:pt modelId="{AF3E5CC8-AE51-4B2A-8C07-5CC069A6CE1C}" type="parTrans" cxnId="{D03FE2CE-6966-4106-8590-5B85C61E0CF4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C6BC3D02-0848-433E-90DB-3DED18A83B01}" type="sibTrans" cxnId="{D03FE2CE-6966-4106-8590-5B85C61E0CF4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4964D760-931D-4ABF-B876-7C71819314D0}">
      <dgm:prSet phldrT="[Text]"/>
      <dgm:spPr/>
      <dgm:t>
        <a:bodyPr/>
        <a:lstStyle/>
        <a:p>
          <a:r>
            <a:rPr lang="fr-CA" noProof="0" dirty="0" smtClean="0">
              <a:latin typeface="Century Gothic Regular"/>
            </a:rPr>
            <a:t>Date à laquelle la personne est devenue un PCI et celle où elle a cessé de l’être</a:t>
          </a:r>
          <a:endParaRPr lang="fr-CA" noProof="0" dirty="0">
            <a:latin typeface="Century Gothic Regular"/>
          </a:endParaRPr>
        </a:p>
      </dgm:t>
    </dgm:pt>
    <dgm:pt modelId="{82A34B77-A981-4F5A-83B5-2D2CC0431B75}" type="parTrans" cxnId="{0D7AE3B6-C139-476C-98F0-D7D3F2670EF6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157DA90E-6EAC-43D6-A9EF-4E0A22367579}" type="sibTrans" cxnId="{0D7AE3B6-C139-476C-98F0-D7D3F2670EF6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3A054DE0-A04D-451F-B89E-337EECBF5F42}">
      <dgm:prSet phldrT="[Text]"/>
      <dgm:spPr/>
      <dgm:t>
        <a:bodyPr/>
        <a:lstStyle/>
        <a:p>
          <a:r>
            <a:rPr lang="fr-CA" noProof="0" dirty="0" smtClean="0">
              <a:latin typeface="Century Gothic Regular"/>
            </a:rPr>
            <a:t>Description de la manière dont la personne répond à la définition de contrôle important</a:t>
          </a:r>
          <a:endParaRPr lang="fr-CA" noProof="0" dirty="0">
            <a:latin typeface="Century Gothic Regular"/>
          </a:endParaRPr>
        </a:p>
      </dgm:t>
    </dgm:pt>
    <dgm:pt modelId="{4489B0D0-AFA5-4A34-9ABE-F0C0C991BFE1}" type="parTrans" cxnId="{81DE4317-CCA7-4488-9963-2967704C02B4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06E45966-0C35-4D1F-B5E6-F58D9CECB219}" type="sibTrans" cxnId="{81DE4317-CCA7-4488-9963-2967704C02B4}">
      <dgm:prSet/>
      <dgm:spPr/>
      <dgm:t>
        <a:bodyPr/>
        <a:lstStyle/>
        <a:p>
          <a:endParaRPr lang="en-CA">
            <a:latin typeface="Century Gothic Regular"/>
          </a:endParaRPr>
        </a:p>
      </dgm:t>
    </dgm:pt>
    <dgm:pt modelId="{26361D71-A796-4074-AA6E-C106E8BF97D8}" type="pres">
      <dgm:prSet presAssocID="{67DBD2CA-64E4-479B-A51E-F31561EB5162}" presName="linearFlow" presStyleCnt="0">
        <dgm:presLayoutVars>
          <dgm:dir/>
          <dgm:resizeHandles val="exact"/>
        </dgm:presLayoutVars>
      </dgm:prSet>
      <dgm:spPr/>
    </dgm:pt>
    <dgm:pt modelId="{B1F54168-3DEC-4EF9-A711-DD817ACCB1E6}" type="pres">
      <dgm:prSet presAssocID="{C46BEAE2-EE39-40C3-BCAA-4C3115F56E04}" presName="composite" presStyleCnt="0"/>
      <dgm:spPr/>
    </dgm:pt>
    <dgm:pt modelId="{5E615247-49C0-4F6B-AD3D-CBD8A7C0C80B}" type="pres">
      <dgm:prSet presAssocID="{C46BEAE2-EE39-40C3-BCAA-4C3115F56E04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8E68EBD-AFAF-4A74-B9C2-6CAB9E9AC065}" type="pres">
      <dgm:prSet presAssocID="{C46BEAE2-EE39-40C3-BCAA-4C3115F56E0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DDB5E-1FED-4408-8C27-4FC93FC85967}" type="pres">
      <dgm:prSet presAssocID="{52464697-0B5D-495A-AB8B-B62757E4B83A}" presName="spacing" presStyleCnt="0"/>
      <dgm:spPr/>
    </dgm:pt>
    <dgm:pt modelId="{75DCE14A-F66F-49E3-825A-0EBBBF90C803}" type="pres">
      <dgm:prSet presAssocID="{B282489D-61DC-4DA8-B0DA-CB11F9BB6B75}" presName="composite" presStyleCnt="0"/>
      <dgm:spPr/>
    </dgm:pt>
    <dgm:pt modelId="{FCC8D87B-B5E8-450F-9DF2-8CDD06AF4107}" type="pres">
      <dgm:prSet presAssocID="{B282489D-61DC-4DA8-B0DA-CB11F9BB6B75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B6766E-EB9A-4264-A009-58E408215ADE}" type="pres">
      <dgm:prSet presAssocID="{B282489D-61DC-4DA8-B0DA-CB11F9BB6B7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20211-B042-4B89-A5B1-291BFFF71BE9}" type="pres">
      <dgm:prSet presAssocID="{C6BC3D02-0848-433E-90DB-3DED18A83B01}" presName="spacing" presStyleCnt="0"/>
      <dgm:spPr/>
    </dgm:pt>
    <dgm:pt modelId="{A16BA873-7911-4536-B6D9-895EFDA73555}" type="pres">
      <dgm:prSet presAssocID="{4964D760-931D-4ABF-B876-7C71819314D0}" presName="composite" presStyleCnt="0"/>
      <dgm:spPr/>
    </dgm:pt>
    <dgm:pt modelId="{A3DA3381-E74E-4934-A709-2470763729C1}" type="pres">
      <dgm:prSet presAssocID="{4964D760-931D-4ABF-B876-7C71819314D0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2D1A34F-DCA5-4F5B-8189-4DA90F8861FE}" type="pres">
      <dgm:prSet presAssocID="{4964D760-931D-4ABF-B876-7C71819314D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0366AF-218B-4087-B86C-2205224AA610}" type="pres">
      <dgm:prSet presAssocID="{157DA90E-6EAC-43D6-A9EF-4E0A22367579}" presName="spacing" presStyleCnt="0"/>
      <dgm:spPr/>
    </dgm:pt>
    <dgm:pt modelId="{2FB43DBB-8401-487A-8098-35515B05AF55}" type="pres">
      <dgm:prSet presAssocID="{3A054DE0-A04D-451F-B89E-337EECBF5F42}" presName="composite" presStyleCnt="0"/>
      <dgm:spPr/>
    </dgm:pt>
    <dgm:pt modelId="{D371F506-6431-48B5-9B55-5855FE4ACE8B}" type="pres">
      <dgm:prSet presAssocID="{3A054DE0-A04D-451F-B89E-337EECBF5F42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58AB568-0730-4803-969E-F10A66994E41}" type="pres">
      <dgm:prSet presAssocID="{3A054DE0-A04D-451F-B89E-337EECBF5F42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482E030E-44A7-49C0-A831-0892B90815C2}" type="presOf" srcId="{B282489D-61DC-4DA8-B0DA-CB11F9BB6B75}" destId="{18B6766E-EB9A-4264-A009-58E408215ADE}" srcOrd="0" destOrd="0" presId="urn:microsoft.com/office/officeart/2005/8/layout/vList3"/>
    <dgm:cxn modelId="{81DE4317-CCA7-4488-9963-2967704C02B4}" srcId="{67DBD2CA-64E4-479B-A51E-F31561EB5162}" destId="{3A054DE0-A04D-451F-B89E-337EECBF5F42}" srcOrd="3" destOrd="0" parTransId="{4489B0D0-AFA5-4A34-9ABE-F0C0C991BFE1}" sibTransId="{06E45966-0C35-4D1F-B5E6-F58D9CECB219}"/>
    <dgm:cxn modelId="{21CAF34A-5712-4FC5-82CB-8E54CDFFD2FE}" type="presOf" srcId="{67DBD2CA-64E4-479B-A51E-F31561EB5162}" destId="{26361D71-A796-4074-AA6E-C106E8BF97D8}" srcOrd="0" destOrd="0" presId="urn:microsoft.com/office/officeart/2005/8/layout/vList3"/>
    <dgm:cxn modelId="{794C12BE-A3F1-4808-936A-ECEB146BFA3D}" type="presOf" srcId="{4964D760-931D-4ABF-B876-7C71819314D0}" destId="{02D1A34F-DCA5-4F5B-8189-4DA90F8861FE}" srcOrd="0" destOrd="0" presId="urn:microsoft.com/office/officeart/2005/8/layout/vList3"/>
    <dgm:cxn modelId="{D03FE2CE-6966-4106-8590-5B85C61E0CF4}" srcId="{67DBD2CA-64E4-479B-A51E-F31561EB5162}" destId="{B282489D-61DC-4DA8-B0DA-CB11F9BB6B75}" srcOrd="1" destOrd="0" parTransId="{AF3E5CC8-AE51-4B2A-8C07-5CC069A6CE1C}" sibTransId="{C6BC3D02-0848-433E-90DB-3DED18A83B01}"/>
    <dgm:cxn modelId="{4A45DF38-2B41-438A-8006-B006C7B6928A}" type="presOf" srcId="{3A054DE0-A04D-451F-B89E-337EECBF5F42}" destId="{758AB568-0730-4803-969E-F10A66994E41}" srcOrd="0" destOrd="0" presId="urn:microsoft.com/office/officeart/2005/8/layout/vList3"/>
    <dgm:cxn modelId="{0D7AE3B6-C139-476C-98F0-D7D3F2670EF6}" srcId="{67DBD2CA-64E4-479B-A51E-F31561EB5162}" destId="{4964D760-931D-4ABF-B876-7C71819314D0}" srcOrd="2" destOrd="0" parTransId="{82A34B77-A981-4F5A-83B5-2D2CC0431B75}" sibTransId="{157DA90E-6EAC-43D6-A9EF-4E0A22367579}"/>
    <dgm:cxn modelId="{6D6A6935-6C3E-41C0-A926-5A62704B1D88}" srcId="{67DBD2CA-64E4-479B-A51E-F31561EB5162}" destId="{C46BEAE2-EE39-40C3-BCAA-4C3115F56E04}" srcOrd="0" destOrd="0" parTransId="{92CE1BA8-D8AD-47A2-ADF9-0EDF11C1E015}" sibTransId="{52464697-0B5D-495A-AB8B-B62757E4B83A}"/>
    <dgm:cxn modelId="{712559CA-43B1-4B8F-816B-44FA3C8B5B45}" type="presOf" srcId="{C46BEAE2-EE39-40C3-BCAA-4C3115F56E04}" destId="{58E68EBD-AFAF-4A74-B9C2-6CAB9E9AC065}" srcOrd="0" destOrd="0" presId="urn:microsoft.com/office/officeart/2005/8/layout/vList3"/>
    <dgm:cxn modelId="{09FFAC6F-C5D5-4CEF-98AE-D7D103A1B8B9}" type="presParOf" srcId="{26361D71-A796-4074-AA6E-C106E8BF97D8}" destId="{B1F54168-3DEC-4EF9-A711-DD817ACCB1E6}" srcOrd="0" destOrd="0" presId="urn:microsoft.com/office/officeart/2005/8/layout/vList3"/>
    <dgm:cxn modelId="{DBBF5A8D-7DE9-4E8D-ADF7-4148BA824F3A}" type="presParOf" srcId="{B1F54168-3DEC-4EF9-A711-DD817ACCB1E6}" destId="{5E615247-49C0-4F6B-AD3D-CBD8A7C0C80B}" srcOrd="0" destOrd="0" presId="urn:microsoft.com/office/officeart/2005/8/layout/vList3"/>
    <dgm:cxn modelId="{F56C253A-0B61-41AF-B67E-8876AA800E68}" type="presParOf" srcId="{B1F54168-3DEC-4EF9-A711-DD817ACCB1E6}" destId="{58E68EBD-AFAF-4A74-B9C2-6CAB9E9AC065}" srcOrd="1" destOrd="0" presId="urn:microsoft.com/office/officeart/2005/8/layout/vList3"/>
    <dgm:cxn modelId="{D6F2C977-229C-4875-AE46-3AB4FEB6F6CB}" type="presParOf" srcId="{26361D71-A796-4074-AA6E-C106E8BF97D8}" destId="{804DDB5E-1FED-4408-8C27-4FC93FC85967}" srcOrd="1" destOrd="0" presId="urn:microsoft.com/office/officeart/2005/8/layout/vList3"/>
    <dgm:cxn modelId="{0D5E363B-E93C-4B3C-AF86-76D9C1E44C7B}" type="presParOf" srcId="{26361D71-A796-4074-AA6E-C106E8BF97D8}" destId="{75DCE14A-F66F-49E3-825A-0EBBBF90C803}" srcOrd="2" destOrd="0" presId="urn:microsoft.com/office/officeart/2005/8/layout/vList3"/>
    <dgm:cxn modelId="{F3EA0EDE-2DFC-4A4F-96DD-535B64EBC7E8}" type="presParOf" srcId="{75DCE14A-F66F-49E3-825A-0EBBBF90C803}" destId="{FCC8D87B-B5E8-450F-9DF2-8CDD06AF4107}" srcOrd="0" destOrd="0" presId="urn:microsoft.com/office/officeart/2005/8/layout/vList3"/>
    <dgm:cxn modelId="{E9336C33-1329-453F-AB45-8C16F9D76800}" type="presParOf" srcId="{75DCE14A-F66F-49E3-825A-0EBBBF90C803}" destId="{18B6766E-EB9A-4264-A009-58E408215ADE}" srcOrd="1" destOrd="0" presId="urn:microsoft.com/office/officeart/2005/8/layout/vList3"/>
    <dgm:cxn modelId="{E10759E7-3E54-42D6-B605-ED3D4AAD2C3D}" type="presParOf" srcId="{26361D71-A796-4074-AA6E-C106E8BF97D8}" destId="{F3220211-B042-4B89-A5B1-291BFFF71BE9}" srcOrd="3" destOrd="0" presId="urn:microsoft.com/office/officeart/2005/8/layout/vList3"/>
    <dgm:cxn modelId="{4B4A9BCF-2220-4592-A841-FEF43CDDFBA1}" type="presParOf" srcId="{26361D71-A796-4074-AA6E-C106E8BF97D8}" destId="{A16BA873-7911-4536-B6D9-895EFDA73555}" srcOrd="4" destOrd="0" presId="urn:microsoft.com/office/officeart/2005/8/layout/vList3"/>
    <dgm:cxn modelId="{000B5909-DD7C-4E23-AF92-402F3026043C}" type="presParOf" srcId="{A16BA873-7911-4536-B6D9-895EFDA73555}" destId="{A3DA3381-E74E-4934-A709-2470763729C1}" srcOrd="0" destOrd="0" presId="urn:microsoft.com/office/officeart/2005/8/layout/vList3"/>
    <dgm:cxn modelId="{C27D4A49-5E90-472D-B5CF-EC98D1CA2FCD}" type="presParOf" srcId="{A16BA873-7911-4536-B6D9-895EFDA73555}" destId="{02D1A34F-DCA5-4F5B-8189-4DA90F8861FE}" srcOrd="1" destOrd="0" presId="urn:microsoft.com/office/officeart/2005/8/layout/vList3"/>
    <dgm:cxn modelId="{46102AFC-47BD-4538-869B-76607E7AA653}" type="presParOf" srcId="{26361D71-A796-4074-AA6E-C106E8BF97D8}" destId="{310366AF-218B-4087-B86C-2205224AA610}" srcOrd="5" destOrd="0" presId="urn:microsoft.com/office/officeart/2005/8/layout/vList3"/>
    <dgm:cxn modelId="{5D65C7C6-DAB8-4FDE-9577-ED849478594E}" type="presParOf" srcId="{26361D71-A796-4074-AA6E-C106E8BF97D8}" destId="{2FB43DBB-8401-487A-8098-35515B05AF55}" srcOrd="6" destOrd="0" presId="urn:microsoft.com/office/officeart/2005/8/layout/vList3"/>
    <dgm:cxn modelId="{2180778C-3A35-4207-BD8F-C19C02C433E9}" type="presParOf" srcId="{2FB43DBB-8401-487A-8098-35515B05AF55}" destId="{D371F506-6431-48B5-9B55-5855FE4ACE8B}" srcOrd="0" destOrd="0" presId="urn:microsoft.com/office/officeart/2005/8/layout/vList3"/>
    <dgm:cxn modelId="{09339DE0-DD4C-430C-9062-581A806447F4}" type="presParOf" srcId="{2FB43DBB-8401-487A-8098-35515B05AF55}" destId="{758AB568-0730-4803-969E-F10A66994E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00C508-DBAA-42F7-BD2E-7B920699B2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28B4D8E-F3FB-4EAD-AF10-3CCFBBBBB4B2}">
      <dgm:prSet phldrT="[Text]" custT="1"/>
      <dgm:spPr/>
      <dgm:t>
        <a:bodyPr/>
        <a:lstStyle/>
        <a:p>
          <a:r>
            <a:rPr lang="fr-CA" sz="1600" noProof="0" dirty="0" smtClean="0">
              <a:solidFill>
                <a:schemeClr val="bg1"/>
              </a:solidFill>
              <a:latin typeface="Century Gothic Regular"/>
              <a:sym typeface="Wingdings"/>
            </a:rPr>
            <a:t></a:t>
          </a:r>
          <a:r>
            <a:rPr lang="fr-CA" sz="2000" noProof="0" dirty="0" smtClean="0">
              <a:solidFill>
                <a:schemeClr val="bg1"/>
              </a:solidFill>
              <a:latin typeface="Century Gothic Regular"/>
              <a:sym typeface="Wingdings"/>
            </a:rPr>
            <a:t> </a:t>
          </a:r>
          <a:r>
            <a:rPr lang="fr-CA" sz="1600" noProof="0" dirty="0" smtClean="0">
              <a:solidFill>
                <a:schemeClr val="bg1"/>
              </a:solidFill>
              <a:latin typeface="Century Gothic Regular"/>
            </a:rPr>
            <a:t>Communiquer avec les PCI et leur demander si leurs renseignements ont changé</a:t>
          </a:r>
          <a:endParaRPr lang="fr-CA" sz="1600" noProof="0" dirty="0">
            <a:solidFill>
              <a:schemeClr val="bg1"/>
            </a:solidFill>
            <a:latin typeface="Century Gothic Regular"/>
          </a:endParaRPr>
        </a:p>
      </dgm:t>
    </dgm:pt>
    <dgm:pt modelId="{EAF11E65-2F4D-409A-ABAF-7B3BA1E3EAB2}" type="parTrans" cxnId="{525AE250-E8DB-4329-B57D-634C86004255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D211B295-D53C-46B3-BEBC-F31E9FF34866}" type="sibTrans" cxnId="{525AE250-E8DB-4329-B57D-634C86004255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51F3F80C-655B-4D6B-B5A7-C3B6C9B45A96}">
      <dgm:prSet phldrT="[Text]" custT="1"/>
      <dgm:spPr/>
      <dgm:t>
        <a:bodyPr/>
        <a:lstStyle/>
        <a:p>
          <a:r>
            <a:rPr lang="en-CA" sz="1600" dirty="0" smtClean="0">
              <a:solidFill>
                <a:schemeClr val="bg1"/>
              </a:solidFill>
              <a:latin typeface="Century Gothic Regular"/>
              <a:sym typeface="Wingdings"/>
            </a:rPr>
            <a:t> </a:t>
          </a:r>
          <a:r>
            <a:rPr lang="en-CA" sz="1600" dirty="0" smtClean="0">
              <a:solidFill>
                <a:schemeClr val="bg1"/>
              </a:solidFill>
              <a:latin typeface="Century Gothic Regular"/>
            </a:rPr>
            <a:t>Co</a:t>
          </a:r>
          <a:r>
            <a:rPr lang="fr-CA" sz="1600" dirty="0" err="1" smtClean="0">
              <a:solidFill>
                <a:schemeClr val="bg1"/>
              </a:solidFill>
              <a:latin typeface="Century Gothic Regular"/>
            </a:rPr>
            <a:t>mmuniquer</a:t>
          </a:r>
          <a:r>
            <a:rPr lang="fr-CA" sz="1600" dirty="0" smtClean="0">
              <a:solidFill>
                <a:schemeClr val="bg1"/>
              </a:solidFill>
              <a:latin typeface="Century Gothic Regular"/>
            </a:rPr>
            <a:t> avec les actionnaires inscrits qui ne sont pas des PCI et leur demander des renseignements afin qu’elle puisse déterminer qui est un PCI</a:t>
          </a:r>
          <a:endParaRPr lang="en-CA" sz="1600" dirty="0">
            <a:solidFill>
              <a:schemeClr val="bg1"/>
            </a:solidFill>
            <a:latin typeface="Century Gothic Regular"/>
          </a:endParaRPr>
        </a:p>
      </dgm:t>
    </dgm:pt>
    <dgm:pt modelId="{E928FDAE-EF64-420B-81BF-465F01C68A3C}" type="parTrans" cxnId="{E57C2F9F-5BB3-44C5-AF70-B2F96AF1028A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C020DC9A-7548-4AAC-ABF7-641717789681}" type="sibTrans" cxnId="{E57C2F9F-5BB3-44C5-AF70-B2F96AF1028A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82B87751-2934-4386-92F1-6E0D33135EBB}">
      <dgm:prSet phldrT="[Text]" custT="1"/>
      <dgm:spPr/>
      <dgm:t>
        <a:bodyPr/>
        <a:lstStyle/>
        <a:p>
          <a:r>
            <a:rPr lang="en-CA" sz="1600" dirty="0" smtClean="0">
              <a:solidFill>
                <a:schemeClr val="bg1"/>
              </a:solidFill>
              <a:latin typeface="Century Gothic Regular"/>
              <a:sym typeface="Wingdings"/>
            </a:rPr>
            <a:t> </a:t>
          </a:r>
          <a:r>
            <a:rPr lang="en-CA" sz="1600" dirty="0" err="1" smtClean="0">
              <a:solidFill>
                <a:schemeClr val="bg1"/>
              </a:solidFill>
              <a:latin typeface="Century Gothic Regular"/>
            </a:rPr>
            <a:t>Ap</a:t>
          </a:r>
          <a:r>
            <a:rPr lang="fr-CA" sz="1600" dirty="0" err="1" smtClean="0">
              <a:solidFill>
                <a:schemeClr val="bg1"/>
              </a:solidFill>
              <a:latin typeface="Century Gothic Regular"/>
            </a:rPr>
            <a:t>rès</a:t>
          </a:r>
          <a:r>
            <a:rPr lang="fr-CA" sz="1600" dirty="0" smtClean="0">
              <a:solidFill>
                <a:schemeClr val="bg1"/>
              </a:solidFill>
              <a:latin typeface="Century Gothic Regular"/>
            </a:rPr>
            <a:t> avoir déterminé s’il y a de nouveaux PCI ou s’il y a un changement dans les renseignements inscrits au registre, la société consigne ces renseignements</a:t>
          </a:r>
          <a:r>
            <a:rPr lang="en-CA" sz="1600" dirty="0" smtClean="0">
              <a:solidFill>
                <a:schemeClr val="bg1"/>
              </a:solidFill>
              <a:latin typeface="Century Gothic Regular"/>
            </a:rPr>
            <a:t> </a:t>
          </a:r>
          <a:endParaRPr lang="en-CA" sz="1600" dirty="0">
            <a:solidFill>
              <a:schemeClr val="bg1"/>
            </a:solidFill>
            <a:latin typeface="Century Gothic Regular"/>
          </a:endParaRPr>
        </a:p>
      </dgm:t>
    </dgm:pt>
    <dgm:pt modelId="{4EB1DC70-EA44-443D-891E-672B0462F611}" type="parTrans" cxnId="{A73689D3-CF83-4D4C-8260-9CCBF9569BD0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9190638F-C799-4242-9D66-AB2B1C60EC83}" type="sibTrans" cxnId="{A73689D3-CF83-4D4C-8260-9CCBF9569BD0}">
      <dgm:prSet/>
      <dgm:spPr/>
      <dgm:t>
        <a:bodyPr/>
        <a:lstStyle/>
        <a:p>
          <a:endParaRPr lang="en-CA">
            <a:solidFill>
              <a:schemeClr val="bg1"/>
            </a:solidFill>
            <a:latin typeface="Century Gothic Regular"/>
          </a:endParaRPr>
        </a:p>
      </dgm:t>
    </dgm:pt>
    <dgm:pt modelId="{658DA018-2331-4FCB-9539-21BE56D0EC58}" type="pres">
      <dgm:prSet presAssocID="{6300C508-DBAA-42F7-BD2E-7B920699B2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EB2859-F5D4-4F32-B221-CE3340CFCB6A}" type="pres">
      <dgm:prSet presAssocID="{6300C508-DBAA-42F7-BD2E-7B920699B2B9}" presName="Name1" presStyleCnt="0"/>
      <dgm:spPr/>
    </dgm:pt>
    <dgm:pt modelId="{A428836F-3427-4A88-AE9A-F329AB0C9CB4}" type="pres">
      <dgm:prSet presAssocID="{6300C508-DBAA-42F7-BD2E-7B920699B2B9}" presName="cycle" presStyleCnt="0"/>
      <dgm:spPr/>
    </dgm:pt>
    <dgm:pt modelId="{A6FFCCB2-613E-456C-A7B9-30DBB159E2C8}" type="pres">
      <dgm:prSet presAssocID="{6300C508-DBAA-42F7-BD2E-7B920699B2B9}" presName="srcNode" presStyleLbl="node1" presStyleIdx="0" presStyleCnt="3"/>
      <dgm:spPr/>
    </dgm:pt>
    <dgm:pt modelId="{A6E93226-42CF-4DBB-9EF3-7B6F5F0C8A55}" type="pres">
      <dgm:prSet presAssocID="{6300C508-DBAA-42F7-BD2E-7B920699B2B9}" presName="conn" presStyleLbl="parChTrans1D2" presStyleIdx="0" presStyleCnt="1"/>
      <dgm:spPr/>
      <dgm:t>
        <a:bodyPr/>
        <a:lstStyle/>
        <a:p>
          <a:endParaRPr lang="en-US"/>
        </a:p>
      </dgm:t>
    </dgm:pt>
    <dgm:pt modelId="{5D4FEBA6-5691-4569-B7E6-E63DA73296A5}" type="pres">
      <dgm:prSet presAssocID="{6300C508-DBAA-42F7-BD2E-7B920699B2B9}" presName="extraNode" presStyleLbl="node1" presStyleIdx="0" presStyleCnt="3"/>
      <dgm:spPr/>
    </dgm:pt>
    <dgm:pt modelId="{66117032-5FA3-4B98-A0EF-719D14082A77}" type="pres">
      <dgm:prSet presAssocID="{6300C508-DBAA-42F7-BD2E-7B920699B2B9}" presName="dstNode" presStyleLbl="node1" presStyleIdx="0" presStyleCnt="3"/>
      <dgm:spPr/>
    </dgm:pt>
    <dgm:pt modelId="{98FBDA40-2146-4F03-A6E9-C9E561321019}" type="pres">
      <dgm:prSet presAssocID="{428B4D8E-F3FB-4EAD-AF10-3CCFBBBBB4B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399E2A-8884-47B3-9FB4-E7407CCADBB5}" type="pres">
      <dgm:prSet presAssocID="{428B4D8E-F3FB-4EAD-AF10-3CCFBBBBB4B2}" presName="accent_1" presStyleCnt="0"/>
      <dgm:spPr/>
    </dgm:pt>
    <dgm:pt modelId="{D2BF3165-10CB-4D67-AAD6-9ADBB026A7FF}" type="pres">
      <dgm:prSet presAssocID="{428B4D8E-F3FB-4EAD-AF10-3CCFBBBBB4B2}" presName="accentRepeatNode" presStyleLbl="solidFgAcc1" presStyleIdx="0" presStyleCnt="3"/>
      <dgm:spPr/>
    </dgm:pt>
    <dgm:pt modelId="{CA66A6E3-984B-4B95-89CC-B1F4CF7A10C0}" type="pres">
      <dgm:prSet presAssocID="{51F3F80C-655B-4D6B-B5A7-C3B6C9B45A96}" presName="text_2" presStyleLbl="node1" presStyleIdx="1" presStyleCnt="3" custScaleY="108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E4CA5-5A55-4DD7-BE27-1C177CDB0A96}" type="pres">
      <dgm:prSet presAssocID="{51F3F80C-655B-4D6B-B5A7-C3B6C9B45A96}" presName="accent_2" presStyleCnt="0"/>
      <dgm:spPr/>
    </dgm:pt>
    <dgm:pt modelId="{F6E413CF-530A-42A0-B9FF-B011AC938C13}" type="pres">
      <dgm:prSet presAssocID="{51F3F80C-655B-4D6B-B5A7-C3B6C9B45A96}" presName="accentRepeatNode" presStyleLbl="solidFgAcc1" presStyleIdx="1" presStyleCnt="3"/>
      <dgm:spPr/>
    </dgm:pt>
    <dgm:pt modelId="{890F666C-C97C-488C-B2D1-6050B3AB7632}" type="pres">
      <dgm:prSet presAssocID="{82B87751-2934-4386-92F1-6E0D33135EBB}" presName="text_3" presStyleLbl="node1" presStyleIdx="2" presStyleCnt="3" custScaleY="133976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8335B-94FA-4976-85EE-9333F28A1D83}" type="pres">
      <dgm:prSet presAssocID="{82B87751-2934-4386-92F1-6E0D33135EBB}" presName="accent_3" presStyleCnt="0"/>
      <dgm:spPr/>
    </dgm:pt>
    <dgm:pt modelId="{EECA1391-013E-4B0B-B59E-7EC4E09CCF96}" type="pres">
      <dgm:prSet presAssocID="{82B87751-2934-4386-92F1-6E0D33135EBB}" presName="accentRepeatNode" presStyleLbl="solidFgAcc1" presStyleIdx="2" presStyleCnt="3"/>
      <dgm:spPr/>
    </dgm:pt>
  </dgm:ptLst>
  <dgm:cxnLst>
    <dgm:cxn modelId="{6C220515-180E-4D5E-9297-020D28E79CD6}" type="presOf" srcId="{51F3F80C-655B-4D6B-B5A7-C3B6C9B45A96}" destId="{CA66A6E3-984B-4B95-89CC-B1F4CF7A10C0}" srcOrd="0" destOrd="0" presId="urn:microsoft.com/office/officeart/2008/layout/VerticalCurvedList"/>
    <dgm:cxn modelId="{BC9FDD50-6E0E-4DD2-90E7-2A9BBB27DC8C}" type="presOf" srcId="{D211B295-D53C-46B3-BEBC-F31E9FF34866}" destId="{A6E93226-42CF-4DBB-9EF3-7B6F5F0C8A55}" srcOrd="0" destOrd="0" presId="urn:microsoft.com/office/officeart/2008/layout/VerticalCurvedList"/>
    <dgm:cxn modelId="{384F8C17-84EF-437C-BE12-56B8064E47A7}" type="presOf" srcId="{82B87751-2934-4386-92F1-6E0D33135EBB}" destId="{890F666C-C97C-488C-B2D1-6050B3AB7632}" srcOrd="0" destOrd="0" presId="urn:microsoft.com/office/officeart/2008/layout/VerticalCurvedList"/>
    <dgm:cxn modelId="{A73689D3-CF83-4D4C-8260-9CCBF9569BD0}" srcId="{6300C508-DBAA-42F7-BD2E-7B920699B2B9}" destId="{82B87751-2934-4386-92F1-6E0D33135EBB}" srcOrd="2" destOrd="0" parTransId="{4EB1DC70-EA44-443D-891E-672B0462F611}" sibTransId="{9190638F-C799-4242-9D66-AB2B1C60EC83}"/>
    <dgm:cxn modelId="{CBF6FF2A-F3EA-4B81-BF89-34A071F54FCC}" type="presOf" srcId="{428B4D8E-F3FB-4EAD-AF10-3CCFBBBBB4B2}" destId="{98FBDA40-2146-4F03-A6E9-C9E561321019}" srcOrd="0" destOrd="0" presId="urn:microsoft.com/office/officeart/2008/layout/VerticalCurvedList"/>
    <dgm:cxn modelId="{8E947551-AA39-4D4B-91CE-56E7DB9703FF}" type="presOf" srcId="{6300C508-DBAA-42F7-BD2E-7B920699B2B9}" destId="{658DA018-2331-4FCB-9539-21BE56D0EC58}" srcOrd="0" destOrd="0" presId="urn:microsoft.com/office/officeart/2008/layout/VerticalCurvedList"/>
    <dgm:cxn modelId="{E57C2F9F-5BB3-44C5-AF70-B2F96AF1028A}" srcId="{6300C508-DBAA-42F7-BD2E-7B920699B2B9}" destId="{51F3F80C-655B-4D6B-B5A7-C3B6C9B45A96}" srcOrd="1" destOrd="0" parTransId="{E928FDAE-EF64-420B-81BF-465F01C68A3C}" sibTransId="{C020DC9A-7548-4AAC-ABF7-641717789681}"/>
    <dgm:cxn modelId="{525AE250-E8DB-4329-B57D-634C86004255}" srcId="{6300C508-DBAA-42F7-BD2E-7B920699B2B9}" destId="{428B4D8E-F3FB-4EAD-AF10-3CCFBBBBB4B2}" srcOrd="0" destOrd="0" parTransId="{EAF11E65-2F4D-409A-ABAF-7B3BA1E3EAB2}" sibTransId="{D211B295-D53C-46B3-BEBC-F31E9FF34866}"/>
    <dgm:cxn modelId="{283D38CC-5F41-4F02-BFB9-5C4E40081131}" type="presParOf" srcId="{658DA018-2331-4FCB-9539-21BE56D0EC58}" destId="{B7EB2859-F5D4-4F32-B221-CE3340CFCB6A}" srcOrd="0" destOrd="0" presId="urn:microsoft.com/office/officeart/2008/layout/VerticalCurvedList"/>
    <dgm:cxn modelId="{E27645BC-7421-4E86-9EA1-282E9394B6BC}" type="presParOf" srcId="{B7EB2859-F5D4-4F32-B221-CE3340CFCB6A}" destId="{A428836F-3427-4A88-AE9A-F329AB0C9CB4}" srcOrd="0" destOrd="0" presId="urn:microsoft.com/office/officeart/2008/layout/VerticalCurvedList"/>
    <dgm:cxn modelId="{700AC38B-12D1-4AC0-8DCC-6999DBD64A13}" type="presParOf" srcId="{A428836F-3427-4A88-AE9A-F329AB0C9CB4}" destId="{A6FFCCB2-613E-456C-A7B9-30DBB159E2C8}" srcOrd="0" destOrd="0" presId="urn:microsoft.com/office/officeart/2008/layout/VerticalCurvedList"/>
    <dgm:cxn modelId="{17D37C58-9081-447C-A4BA-0EA53D01E9B7}" type="presParOf" srcId="{A428836F-3427-4A88-AE9A-F329AB0C9CB4}" destId="{A6E93226-42CF-4DBB-9EF3-7B6F5F0C8A55}" srcOrd="1" destOrd="0" presId="urn:microsoft.com/office/officeart/2008/layout/VerticalCurvedList"/>
    <dgm:cxn modelId="{E632EFDD-BF9A-4D6D-9CB0-13F169F4D0D1}" type="presParOf" srcId="{A428836F-3427-4A88-AE9A-F329AB0C9CB4}" destId="{5D4FEBA6-5691-4569-B7E6-E63DA73296A5}" srcOrd="2" destOrd="0" presId="urn:microsoft.com/office/officeart/2008/layout/VerticalCurvedList"/>
    <dgm:cxn modelId="{7F523AEC-4848-489A-84AA-C948A7E58F62}" type="presParOf" srcId="{A428836F-3427-4A88-AE9A-F329AB0C9CB4}" destId="{66117032-5FA3-4B98-A0EF-719D14082A77}" srcOrd="3" destOrd="0" presId="urn:microsoft.com/office/officeart/2008/layout/VerticalCurvedList"/>
    <dgm:cxn modelId="{F159793F-AB26-4CEE-8F70-EF0ACE574490}" type="presParOf" srcId="{B7EB2859-F5D4-4F32-B221-CE3340CFCB6A}" destId="{98FBDA40-2146-4F03-A6E9-C9E561321019}" srcOrd="1" destOrd="0" presId="urn:microsoft.com/office/officeart/2008/layout/VerticalCurvedList"/>
    <dgm:cxn modelId="{52009937-99C4-4D38-8703-C5BE0EC5F48C}" type="presParOf" srcId="{B7EB2859-F5D4-4F32-B221-CE3340CFCB6A}" destId="{B5399E2A-8884-47B3-9FB4-E7407CCADBB5}" srcOrd="2" destOrd="0" presId="urn:microsoft.com/office/officeart/2008/layout/VerticalCurvedList"/>
    <dgm:cxn modelId="{DF47FA01-4C1D-4986-9D0F-47E4513A4696}" type="presParOf" srcId="{B5399E2A-8884-47B3-9FB4-E7407CCADBB5}" destId="{D2BF3165-10CB-4D67-AAD6-9ADBB026A7FF}" srcOrd="0" destOrd="0" presId="urn:microsoft.com/office/officeart/2008/layout/VerticalCurvedList"/>
    <dgm:cxn modelId="{D58ADB73-DC51-447A-931E-FCBED050000B}" type="presParOf" srcId="{B7EB2859-F5D4-4F32-B221-CE3340CFCB6A}" destId="{CA66A6E3-984B-4B95-89CC-B1F4CF7A10C0}" srcOrd="3" destOrd="0" presId="urn:microsoft.com/office/officeart/2008/layout/VerticalCurvedList"/>
    <dgm:cxn modelId="{A7E3A2E4-FBB3-4F66-B5AD-38D71586751F}" type="presParOf" srcId="{B7EB2859-F5D4-4F32-B221-CE3340CFCB6A}" destId="{AEAE4CA5-5A55-4DD7-BE27-1C177CDB0A96}" srcOrd="4" destOrd="0" presId="urn:microsoft.com/office/officeart/2008/layout/VerticalCurvedList"/>
    <dgm:cxn modelId="{220766E6-3234-4D18-95F1-0875751761AD}" type="presParOf" srcId="{AEAE4CA5-5A55-4DD7-BE27-1C177CDB0A96}" destId="{F6E413CF-530A-42A0-B9FF-B011AC938C13}" srcOrd="0" destOrd="0" presId="urn:microsoft.com/office/officeart/2008/layout/VerticalCurvedList"/>
    <dgm:cxn modelId="{D707743B-6BCE-4EDF-A0F5-0F733F94DB97}" type="presParOf" srcId="{B7EB2859-F5D4-4F32-B221-CE3340CFCB6A}" destId="{890F666C-C97C-488C-B2D1-6050B3AB7632}" srcOrd="5" destOrd="0" presId="urn:microsoft.com/office/officeart/2008/layout/VerticalCurvedList"/>
    <dgm:cxn modelId="{787768A6-02AE-4349-BACC-CBCC3A7D09C4}" type="presParOf" srcId="{B7EB2859-F5D4-4F32-B221-CE3340CFCB6A}" destId="{9718335B-94FA-4976-85EE-9333F28A1D83}" srcOrd="6" destOrd="0" presId="urn:microsoft.com/office/officeart/2008/layout/VerticalCurvedList"/>
    <dgm:cxn modelId="{DA71BCD7-9E6F-4AFA-9DAC-4000AD6E5179}" type="presParOf" srcId="{9718335B-94FA-4976-85EE-9333F28A1D83}" destId="{EECA1391-013E-4B0B-B59E-7EC4E09CCF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68EBD-AFAF-4A74-B9C2-6CAB9E9AC065}">
      <dsp:nvSpPr>
        <dsp:cNvPr id="0" name=""/>
        <dsp:cNvSpPr/>
      </dsp:nvSpPr>
      <dsp:spPr>
        <a:xfrm rot="10800000">
          <a:off x="1127617" y="761"/>
          <a:ext cx="4001531" cy="47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1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smtClean="0">
              <a:latin typeface="Century Gothic Regular"/>
            </a:rPr>
            <a:t>Nom, date de naissance et dernière adresse connue</a:t>
          </a:r>
          <a:endParaRPr lang="en-CA" sz="1400" kern="1200" dirty="0">
            <a:latin typeface="Century Gothic Regular"/>
          </a:endParaRPr>
        </a:p>
      </dsp:txBody>
      <dsp:txXfrm rot="10800000">
        <a:off x="1247330" y="761"/>
        <a:ext cx="3881818" cy="478853"/>
      </dsp:txXfrm>
    </dsp:sp>
    <dsp:sp modelId="{5E615247-49C0-4F6B-AD3D-CBD8A7C0C80B}">
      <dsp:nvSpPr>
        <dsp:cNvPr id="0" name=""/>
        <dsp:cNvSpPr/>
      </dsp:nvSpPr>
      <dsp:spPr>
        <a:xfrm>
          <a:off x="888191" y="761"/>
          <a:ext cx="478853" cy="47885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6766E-EB9A-4264-A009-58E408215ADE}">
      <dsp:nvSpPr>
        <dsp:cNvPr id="0" name=""/>
        <dsp:cNvSpPr/>
      </dsp:nvSpPr>
      <dsp:spPr>
        <a:xfrm rot="10800000">
          <a:off x="1127617" y="618135"/>
          <a:ext cx="4001531" cy="47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1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noProof="0" dirty="0" smtClean="0">
              <a:latin typeface="Century Gothic Regular"/>
            </a:rPr>
            <a:t>Juridiction à des fins fiscales</a:t>
          </a:r>
          <a:endParaRPr lang="fr-CA" sz="1400" kern="1200" noProof="0" dirty="0">
            <a:latin typeface="Century Gothic Regular"/>
          </a:endParaRPr>
        </a:p>
      </dsp:txBody>
      <dsp:txXfrm rot="10800000">
        <a:off x="1247330" y="618135"/>
        <a:ext cx="3881818" cy="478853"/>
      </dsp:txXfrm>
    </dsp:sp>
    <dsp:sp modelId="{FCC8D87B-B5E8-450F-9DF2-8CDD06AF4107}">
      <dsp:nvSpPr>
        <dsp:cNvPr id="0" name=""/>
        <dsp:cNvSpPr/>
      </dsp:nvSpPr>
      <dsp:spPr>
        <a:xfrm>
          <a:off x="888191" y="618135"/>
          <a:ext cx="478853" cy="4788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1A34F-DCA5-4F5B-8189-4DA90F8861FE}">
      <dsp:nvSpPr>
        <dsp:cNvPr id="0" name=""/>
        <dsp:cNvSpPr/>
      </dsp:nvSpPr>
      <dsp:spPr>
        <a:xfrm rot="10800000">
          <a:off x="1127617" y="1235509"/>
          <a:ext cx="4001531" cy="47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1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noProof="0" dirty="0" smtClean="0">
              <a:latin typeface="Century Gothic Regular"/>
            </a:rPr>
            <a:t>Date à laquelle la personne est devenue un PCI et celle où elle a cessé de l’être</a:t>
          </a:r>
          <a:endParaRPr lang="fr-CA" sz="1400" kern="1200" noProof="0" dirty="0">
            <a:latin typeface="Century Gothic Regular"/>
          </a:endParaRPr>
        </a:p>
      </dsp:txBody>
      <dsp:txXfrm rot="10800000">
        <a:off x="1247330" y="1235509"/>
        <a:ext cx="3881818" cy="478853"/>
      </dsp:txXfrm>
    </dsp:sp>
    <dsp:sp modelId="{A3DA3381-E74E-4934-A709-2470763729C1}">
      <dsp:nvSpPr>
        <dsp:cNvPr id="0" name=""/>
        <dsp:cNvSpPr/>
      </dsp:nvSpPr>
      <dsp:spPr>
        <a:xfrm>
          <a:off x="888191" y="1235509"/>
          <a:ext cx="478853" cy="47885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AB568-0730-4803-969E-F10A66994E41}">
      <dsp:nvSpPr>
        <dsp:cNvPr id="0" name=""/>
        <dsp:cNvSpPr/>
      </dsp:nvSpPr>
      <dsp:spPr>
        <a:xfrm rot="10800000">
          <a:off x="1127617" y="1852882"/>
          <a:ext cx="4001531" cy="4788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1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noProof="0" dirty="0" smtClean="0">
              <a:latin typeface="Century Gothic Regular"/>
            </a:rPr>
            <a:t>Description de la manière dont la personne répond à la définition de contrôle important</a:t>
          </a:r>
          <a:endParaRPr lang="fr-CA" sz="1400" kern="1200" noProof="0" dirty="0">
            <a:latin typeface="Century Gothic Regular"/>
          </a:endParaRPr>
        </a:p>
      </dsp:txBody>
      <dsp:txXfrm rot="10800000">
        <a:off x="1247330" y="1852882"/>
        <a:ext cx="3881818" cy="478853"/>
      </dsp:txXfrm>
    </dsp:sp>
    <dsp:sp modelId="{D371F506-6431-48B5-9B55-5855FE4ACE8B}">
      <dsp:nvSpPr>
        <dsp:cNvPr id="0" name=""/>
        <dsp:cNvSpPr/>
      </dsp:nvSpPr>
      <dsp:spPr>
        <a:xfrm>
          <a:off x="888191" y="1852882"/>
          <a:ext cx="478853" cy="47885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93226-42CF-4DBB-9EF3-7B6F5F0C8A55}">
      <dsp:nvSpPr>
        <dsp:cNvPr id="0" name=""/>
        <dsp:cNvSpPr/>
      </dsp:nvSpPr>
      <dsp:spPr>
        <a:xfrm>
          <a:off x="-3354294" y="-515888"/>
          <a:ext cx="3999736" cy="3999736"/>
        </a:xfrm>
        <a:prstGeom prst="blockArc">
          <a:avLst>
            <a:gd name="adj1" fmla="val 18900000"/>
            <a:gd name="adj2" fmla="val 2700000"/>
            <a:gd name="adj3" fmla="val 54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BDA40-2146-4F03-A6E9-C9E561321019}">
      <dsp:nvSpPr>
        <dsp:cNvPr id="0" name=""/>
        <dsp:cNvSpPr/>
      </dsp:nvSpPr>
      <dsp:spPr>
        <a:xfrm>
          <a:off x="415034" y="296795"/>
          <a:ext cx="7211334" cy="593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116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noProof="0" dirty="0" smtClean="0">
              <a:solidFill>
                <a:schemeClr val="bg1"/>
              </a:solidFill>
              <a:latin typeface="Century Gothic Regular"/>
              <a:sym typeface="Wingdings"/>
            </a:rPr>
            <a:t></a:t>
          </a:r>
          <a:r>
            <a:rPr lang="fr-CA" sz="2000" kern="1200" noProof="0" dirty="0" smtClean="0">
              <a:solidFill>
                <a:schemeClr val="bg1"/>
              </a:solidFill>
              <a:latin typeface="Century Gothic Regular"/>
              <a:sym typeface="Wingdings"/>
            </a:rPr>
            <a:t> </a:t>
          </a:r>
          <a:r>
            <a:rPr lang="fr-CA" sz="1600" kern="1200" noProof="0" dirty="0" smtClean="0">
              <a:solidFill>
                <a:schemeClr val="bg1"/>
              </a:solidFill>
              <a:latin typeface="Century Gothic Regular"/>
            </a:rPr>
            <a:t>Communiquer avec les PCI et leur demander si leurs renseignements ont changé</a:t>
          </a:r>
          <a:endParaRPr lang="fr-CA" sz="1600" kern="1200" noProof="0" dirty="0">
            <a:solidFill>
              <a:schemeClr val="bg1"/>
            </a:solidFill>
            <a:latin typeface="Century Gothic Regular"/>
          </a:endParaRPr>
        </a:p>
      </dsp:txBody>
      <dsp:txXfrm>
        <a:off x="415034" y="296795"/>
        <a:ext cx="7211334" cy="593591"/>
      </dsp:txXfrm>
    </dsp:sp>
    <dsp:sp modelId="{D2BF3165-10CB-4D67-AAD6-9ADBB026A7FF}">
      <dsp:nvSpPr>
        <dsp:cNvPr id="0" name=""/>
        <dsp:cNvSpPr/>
      </dsp:nvSpPr>
      <dsp:spPr>
        <a:xfrm>
          <a:off x="44039" y="222596"/>
          <a:ext cx="741989" cy="7419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6A6E3-984B-4B95-89CC-B1F4CF7A10C0}">
      <dsp:nvSpPr>
        <dsp:cNvPr id="0" name=""/>
        <dsp:cNvSpPr/>
      </dsp:nvSpPr>
      <dsp:spPr>
        <a:xfrm>
          <a:off x="630805" y="1160759"/>
          <a:ext cx="6995563" cy="646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116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solidFill>
                <a:schemeClr val="bg1"/>
              </a:solidFill>
              <a:latin typeface="Century Gothic Regular"/>
              <a:sym typeface="Wingdings"/>
            </a:rPr>
            <a:t> </a:t>
          </a:r>
          <a:r>
            <a:rPr lang="en-CA" sz="1600" kern="1200" dirty="0" smtClean="0">
              <a:solidFill>
                <a:schemeClr val="bg1"/>
              </a:solidFill>
              <a:latin typeface="Century Gothic Regular"/>
            </a:rPr>
            <a:t>Co</a:t>
          </a:r>
          <a:r>
            <a:rPr lang="fr-CA" sz="1600" kern="1200" dirty="0" err="1" smtClean="0">
              <a:solidFill>
                <a:schemeClr val="bg1"/>
              </a:solidFill>
              <a:latin typeface="Century Gothic Regular"/>
            </a:rPr>
            <a:t>mmuniquer</a:t>
          </a:r>
          <a:r>
            <a:rPr lang="fr-CA" sz="1600" kern="1200" dirty="0" smtClean="0">
              <a:solidFill>
                <a:schemeClr val="bg1"/>
              </a:solidFill>
              <a:latin typeface="Century Gothic Regular"/>
            </a:rPr>
            <a:t> avec les actionnaires inscrits qui ne sont pas des PCI et leur demander des renseignements afin qu’elle puisse déterminer qui est un PCI</a:t>
          </a:r>
          <a:endParaRPr lang="en-CA" sz="1600" kern="1200" dirty="0">
            <a:solidFill>
              <a:schemeClr val="bg1"/>
            </a:solidFill>
            <a:latin typeface="Century Gothic Regular"/>
          </a:endParaRPr>
        </a:p>
      </dsp:txBody>
      <dsp:txXfrm>
        <a:off x="630805" y="1160759"/>
        <a:ext cx="6995563" cy="646439"/>
      </dsp:txXfrm>
    </dsp:sp>
    <dsp:sp modelId="{F6E413CF-530A-42A0-B9FF-B011AC938C13}">
      <dsp:nvSpPr>
        <dsp:cNvPr id="0" name=""/>
        <dsp:cNvSpPr/>
      </dsp:nvSpPr>
      <dsp:spPr>
        <a:xfrm>
          <a:off x="259810" y="1112984"/>
          <a:ext cx="741989" cy="7419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F666C-C97C-488C-B2D1-6050B3AB7632}">
      <dsp:nvSpPr>
        <dsp:cNvPr id="0" name=""/>
        <dsp:cNvSpPr/>
      </dsp:nvSpPr>
      <dsp:spPr>
        <a:xfrm>
          <a:off x="415034" y="1976731"/>
          <a:ext cx="7211334" cy="7952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116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solidFill>
                <a:schemeClr val="bg1"/>
              </a:solidFill>
              <a:latin typeface="Century Gothic Regular"/>
              <a:sym typeface="Wingdings"/>
            </a:rPr>
            <a:t> </a:t>
          </a:r>
          <a:r>
            <a:rPr lang="en-CA" sz="1600" kern="1200" dirty="0" err="1" smtClean="0">
              <a:solidFill>
                <a:schemeClr val="bg1"/>
              </a:solidFill>
              <a:latin typeface="Century Gothic Regular"/>
            </a:rPr>
            <a:t>Ap</a:t>
          </a:r>
          <a:r>
            <a:rPr lang="fr-CA" sz="1600" kern="1200" dirty="0" err="1" smtClean="0">
              <a:solidFill>
                <a:schemeClr val="bg1"/>
              </a:solidFill>
              <a:latin typeface="Century Gothic Regular"/>
            </a:rPr>
            <a:t>rès</a:t>
          </a:r>
          <a:r>
            <a:rPr lang="fr-CA" sz="1600" kern="1200" dirty="0" smtClean="0">
              <a:solidFill>
                <a:schemeClr val="bg1"/>
              </a:solidFill>
              <a:latin typeface="Century Gothic Regular"/>
            </a:rPr>
            <a:t> avoir déterminé s’il y a de nouveaux PCI ou s’il y a un changement dans les renseignements inscrits au registre, la société consigne ces renseignements</a:t>
          </a:r>
          <a:r>
            <a:rPr lang="en-CA" sz="1600" kern="1200" dirty="0" smtClean="0">
              <a:solidFill>
                <a:schemeClr val="bg1"/>
              </a:solidFill>
              <a:latin typeface="Century Gothic Regular"/>
            </a:rPr>
            <a:t> </a:t>
          </a:r>
          <a:endParaRPr lang="en-CA" sz="1600" kern="1200" dirty="0">
            <a:solidFill>
              <a:schemeClr val="bg1"/>
            </a:solidFill>
            <a:latin typeface="Century Gothic Regular"/>
          </a:endParaRPr>
        </a:p>
      </dsp:txBody>
      <dsp:txXfrm>
        <a:off x="415034" y="1976731"/>
        <a:ext cx="7211334" cy="795270"/>
      </dsp:txXfrm>
    </dsp:sp>
    <dsp:sp modelId="{EECA1391-013E-4B0B-B59E-7EC4E09CCF96}">
      <dsp:nvSpPr>
        <dsp:cNvPr id="0" name=""/>
        <dsp:cNvSpPr/>
      </dsp:nvSpPr>
      <dsp:spPr>
        <a:xfrm>
          <a:off x="44039" y="2003372"/>
          <a:ext cx="741989" cy="7419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4D6973-754B-47CD-95F4-E4177A42261F}" type="datetimeFigureOut">
              <a:rPr lang="en-US" altLang="en-US"/>
              <a:pPr/>
              <a:t>5/6/2019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D216E-3286-4007-A09A-41655211A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104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979507-E6EB-4E09-9330-8A6222761008}" type="datetimeFigureOut">
              <a:rPr lang="en-US" altLang="en-US"/>
              <a:pPr/>
              <a:t>5/6/2019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B6414A-BA14-4DDA-AFF4-139240F358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839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45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1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6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912C1-F5F4-9345-ACFB-590239686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0921" y="1979497"/>
            <a:ext cx="7043349" cy="1747259"/>
          </a:xfrm>
        </p:spPr>
        <p:txBody>
          <a:bodyPr>
            <a:normAutofit/>
          </a:bodyPr>
          <a:lstStyle>
            <a:lvl1pPr algn="l">
              <a:lnSpc>
                <a:spcPts val="5000"/>
              </a:lnSpc>
              <a:defRPr sz="4600" b="1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919" y="3726756"/>
            <a:ext cx="7043351" cy="58163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4508662"/>
            <a:ext cx="98266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1C3F4-7627-499B-A387-D46B6B71D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58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97C5C-561C-1041-B7CE-18A14CBF7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42"/>
            <a:ext cx="9128917" cy="513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 i="0">
                <a:solidFill>
                  <a:schemeClr val="accent1"/>
                </a:solidFill>
                <a:latin typeface="Century Gothic Regular"/>
                <a:cs typeface="Arial" panose="020B0604020202020204" pitchFamily="34" charset="0"/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>
                <a:solidFill>
                  <a:srgbClr val="595959"/>
                </a:solidFill>
                <a:latin typeface="Century Gothic Regular"/>
                <a:cs typeface="Arial" panose="020B0604020202020204" pitchFamily="34" charset="0"/>
              </a:defRPr>
            </a:lvl1pPr>
            <a:lvl2pPr marL="8001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>
                <a:solidFill>
                  <a:srgbClr val="595959"/>
                </a:solidFill>
                <a:latin typeface="Century Gothic Regular"/>
                <a:cs typeface="Arial" panose="020B0604020202020204" pitchFamily="34" charset="0"/>
              </a:defRPr>
            </a:lvl2pPr>
            <a:lvl3pPr marL="12001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rgbClr val="595959"/>
                </a:solidFill>
                <a:latin typeface="Century Gothic Regular"/>
                <a:cs typeface="Arial" panose="020B0604020202020204" pitchFamily="34" charset="0"/>
              </a:defRPr>
            </a:lvl3pPr>
            <a:lvl4pPr marL="16573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>
                <a:solidFill>
                  <a:srgbClr val="595959"/>
                </a:solidFill>
                <a:latin typeface="Century Gothic Regular"/>
                <a:cs typeface="Arial" panose="020B0604020202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solidFill>
                  <a:srgbClr val="595959"/>
                </a:solidFill>
                <a:latin typeface="Century Gothic Regular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075564-AF6E-40FC-905A-F6C5E8D29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21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97C5C-561C-1041-B7CE-18A14CBF7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42"/>
            <a:ext cx="9128917" cy="5135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A18641-346F-384F-8BD1-D79BCC0E045D}"/>
              </a:ext>
            </a:extLst>
          </p:cNvPr>
          <p:cNvSpPr/>
          <p:nvPr userDrawn="1"/>
        </p:nvSpPr>
        <p:spPr>
          <a:xfrm>
            <a:off x="263610" y="222455"/>
            <a:ext cx="8517925" cy="4588814"/>
          </a:xfrm>
          <a:prstGeom prst="rect">
            <a:avLst/>
          </a:prstGeom>
          <a:solidFill>
            <a:srgbClr val="0C8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rgbClr val="ECECE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468"/>
            <a:ext cx="8229600" cy="739378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006"/>
            <a:ext cx="8229600" cy="3517106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  <a:lvl2pPr marL="8001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2pPr>
            <a:lvl3pPr marL="12001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3pPr>
            <a:lvl4pPr marL="16573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075564-AF6E-40FC-905A-F6C5E8D29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47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97C5C-561C-1041-B7CE-18A14CBF7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42"/>
            <a:ext cx="9128917" cy="5135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A18641-346F-384F-8BD1-D79BCC0E045D}"/>
              </a:ext>
            </a:extLst>
          </p:cNvPr>
          <p:cNvSpPr/>
          <p:nvPr userDrawn="1"/>
        </p:nvSpPr>
        <p:spPr>
          <a:xfrm>
            <a:off x="263610" y="222455"/>
            <a:ext cx="8517925" cy="4588814"/>
          </a:xfrm>
          <a:prstGeom prst="rect">
            <a:avLst/>
          </a:prstGeom>
          <a:solidFill>
            <a:srgbClr val="0C8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rgbClr val="ECECE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468"/>
            <a:ext cx="8229600" cy="739378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006"/>
            <a:ext cx="8229600" cy="3517106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  <a:lvl2pPr marL="8001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2pPr>
            <a:lvl3pPr marL="12001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3pPr>
            <a:lvl4pPr marL="16573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075564-AF6E-40FC-905A-F6C5E8D29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42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7A5BC-941C-8C4C-90B2-C31413103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042CE3-6392-4968-B209-93A52C2993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F924EE-8062-AC4C-BDF4-FB0E75BDF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8542" y="1921832"/>
            <a:ext cx="7043349" cy="1747259"/>
          </a:xfrm>
        </p:spPr>
        <p:txBody>
          <a:bodyPr>
            <a:normAutofit/>
          </a:bodyPr>
          <a:lstStyle>
            <a:lvl1pPr algn="l">
              <a:lnSpc>
                <a:spcPts val="5000"/>
              </a:lnSpc>
              <a:defRPr sz="4600" b="1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9AA90E3-4C32-4549-AAA1-C271CBB41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540" y="3669091"/>
            <a:ext cx="7043351" cy="58163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Century Gothic Regular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785CA9-917D-4B4F-9DFC-26C7A2F2C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42"/>
            <a:ext cx="9128917" cy="513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buClr>
                <a:schemeClr val="accent2"/>
              </a:buClr>
              <a:defRPr sz="2800" b="0" i="0"/>
            </a:lvl1pPr>
            <a:lvl2pPr>
              <a:buClr>
                <a:schemeClr val="accent2"/>
              </a:buClr>
              <a:defRPr sz="2400" b="0" i="0">
                <a:latin typeface="Century Gothic Regular"/>
              </a:defRPr>
            </a:lvl2pPr>
            <a:lvl3pPr>
              <a:buClr>
                <a:schemeClr val="accent2"/>
              </a:buClr>
              <a:defRPr sz="2000" b="0" i="0">
                <a:latin typeface="Century Gothic Regular"/>
              </a:defRPr>
            </a:lvl3pPr>
            <a:lvl4pPr>
              <a:buClr>
                <a:schemeClr val="accent2"/>
              </a:buClr>
              <a:defRPr sz="1800" b="0" i="0">
                <a:latin typeface="Century Gothic Regular"/>
              </a:defRPr>
            </a:lvl4pPr>
            <a:lvl5pPr>
              <a:buClr>
                <a:schemeClr val="accent2"/>
              </a:buClr>
              <a:defRPr sz="1800" b="0" i="0">
                <a:latin typeface="Century Gothic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buClr>
                <a:schemeClr val="accent2"/>
              </a:buClr>
              <a:defRPr sz="2800" b="0" i="0"/>
            </a:lvl1pPr>
            <a:lvl2pPr>
              <a:buClr>
                <a:schemeClr val="accent2"/>
              </a:buClr>
              <a:defRPr sz="2400" b="0" i="0">
                <a:latin typeface="Century Gothic Regular"/>
              </a:defRPr>
            </a:lvl2pPr>
            <a:lvl3pPr>
              <a:buClr>
                <a:schemeClr val="accent2"/>
              </a:buClr>
              <a:defRPr sz="2000" b="0" i="0">
                <a:latin typeface="Century Gothic Regular"/>
              </a:defRPr>
            </a:lvl3pPr>
            <a:lvl4pPr>
              <a:buClr>
                <a:schemeClr val="accent2"/>
              </a:buClr>
              <a:defRPr sz="1800" b="0" i="0">
                <a:latin typeface="Century Gothic Regular"/>
              </a:defRPr>
            </a:lvl4pPr>
            <a:lvl5pPr>
              <a:buClr>
                <a:schemeClr val="accent2"/>
              </a:buClr>
              <a:defRPr sz="1800" b="0" i="0">
                <a:latin typeface="Century Gothic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49F12-9138-49F1-96D4-CC6FC00A57C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8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659634-A7AE-244B-BC04-7799F79B1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42"/>
            <a:ext cx="9128917" cy="5135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3C33DF-035A-834A-9E8E-0EFDD1BE8BED}"/>
              </a:ext>
            </a:extLst>
          </p:cNvPr>
          <p:cNvSpPr/>
          <p:nvPr userDrawn="1"/>
        </p:nvSpPr>
        <p:spPr>
          <a:xfrm>
            <a:off x="263610" y="2894263"/>
            <a:ext cx="8517925" cy="1917005"/>
          </a:xfrm>
          <a:prstGeom prst="rect">
            <a:avLst/>
          </a:prstGeom>
          <a:solidFill>
            <a:srgbClr val="0C8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rgbClr val="ECECE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116033" cy="1618205"/>
          </a:xfrm>
        </p:spPr>
        <p:txBody>
          <a:bodyPr/>
          <a:lstStyle>
            <a:lvl1pPr>
              <a:buClr>
                <a:schemeClr val="accent1"/>
              </a:buClr>
              <a:defRPr sz="2800" b="0" i="0"/>
            </a:lvl1pPr>
            <a:lvl2pPr>
              <a:buClr>
                <a:schemeClr val="accent1"/>
              </a:buClr>
              <a:defRPr sz="2400" b="0" i="0">
                <a:latin typeface="Century Gothic Regular"/>
              </a:defRPr>
            </a:lvl2pPr>
            <a:lvl3pPr>
              <a:buClr>
                <a:schemeClr val="accent1"/>
              </a:buClr>
              <a:defRPr sz="2000" b="0" i="0">
                <a:latin typeface="Century Gothic Regular"/>
              </a:defRPr>
            </a:lvl3pPr>
            <a:lvl4pPr>
              <a:buClr>
                <a:schemeClr val="accent1"/>
              </a:buClr>
              <a:defRPr sz="1800" b="0" i="0">
                <a:latin typeface="Century Gothic Regular"/>
              </a:defRPr>
            </a:lvl4pPr>
            <a:lvl5pPr>
              <a:buClr>
                <a:schemeClr val="accent1"/>
              </a:buClr>
              <a:defRPr sz="1800" b="0" i="0">
                <a:latin typeface="Century Gothic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3105556"/>
            <a:ext cx="8116033" cy="1366634"/>
          </a:xfrm>
          <a:noFill/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</a:defRPr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52D289-F740-481C-B2A6-EE2832E28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7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7517"/>
            <a:ext cx="8229600" cy="35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E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26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67263"/>
            <a:ext cx="982663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</a:lstStyle>
          <a:p>
            <a:fld id="{4AF31215-D414-49A1-B0BE-FA6A849F09B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80" r:id="rId2"/>
    <p:sldLayoutId id="2147483954" r:id="rId3"/>
    <p:sldLayoutId id="2147483982" r:id="rId4"/>
    <p:sldLayoutId id="2147483955" r:id="rId5"/>
    <p:sldLayoutId id="2147483959" r:id="rId6"/>
    <p:sldLayoutId id="2147483962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600" b="0" i="0" kern="1200" dirty="0">
          <a:solidFill>
            <a:schemeClr val="accent1"/>
          </a:solidFill>
          <a:latin typeface="Century Gothic Regular"/>
          <a:ea typeface="ヒラギノ角ゴ Pro W3" pitchFamily="126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9pPr>
    </p:titleStyle>
    <p:bodyStyle>
      <a:lvl1pPr marL="0" marR="0" indent="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Tx/>
        <a:buNone/>
        <a:tabLst/>
        <a:defRPr lang="en-CA" sz="2800" b="0" i="0" kern="1200" dirty="0">
          <a:solidFill>
            <a:srgbClr val="595959"/>
          </a:solidFill>
          <a:latin typeface="Century Gothic Regular"/>
          <a:ea typeface="ヒラギノ角ゴ Pro W3" pitchFamily="126" charset="-128"/>
          <a:cs typeface="Arial" panose="020B0604020202020204" pitchFamily="34" charset="0"/>
        </a:defRPr>
      </a:lvl1pPr>
      <a:lvl2pPr marL="914400" marR="0" indent="-4572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+mj-lt"/>
        <a:buAutoNum type="arabicPeriod"/>
        <a:tabLst/>
        <a:defRPr lang="en-CA" sz="2600" b="0" i="0" kern="1200" dirty="0">
          <a:solidFill>
            <a:srgbClr val="595959"/>
          </a:solidFill>
          <a:latin typeface="Arial" panose="020B0604020202020204" pitchFamily="34" charset="0"/>
          <a:ea typeface="ヒラギノ角ゴ Pro W3" pitchFamily="126" charset="-128"/>
          <a:cs typeface="Arial" panose="020B0604020202020204" pitchFamily="34" charset="0"/>
        </a:defRPr>
      </a:lvl2pPr>
      <a:lvl3pPr marL="1371600" marR="0" indent="-4572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+mj-lt"/>
        <a:buAutoNum type="arabicPeriod"/>
        <a:tabLst/>
        <a:defRPr lang="en-CA" sz="2400" b="0" i="0" kern="1200" dirty="0">
          <a:solidFill>
            <a:srgbClr val="595959"/>
          </a:solidFill>
          <a:latin typeface="Arial" panose="020B0604020202020204" pitchFamily="34" charset="0"/>
          <a:ea typeface="ヒラギノ角ゴ Pro W3" pitchFamily="126" charset="-128"/>
          <a:cs typeface="Arial" panose="020B0604020202020204" pitchFamily="34" charset="0"/>
        </a:defRPr>
      </a:lvl3pPr>
      <a:lvl4pPr marL="1828800" marR="0" indent="-4572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+mj-lt"/>
        <a:buAutoNum type="arabicPeriod"/>
        <a:tabLst/>
        <a:defRPr lang="en-CA" sz="2200" b="0" i="0" kern="1200" dirty="0">
          <a:solidFill>
            <a:srgbClr val="595959"/>
          </a:solidFill>
          <a:latin typeface="Arial" panose="020B0604020202020204" pitchFamily="34" charset="0"/>
          <a:ea typeface="ヒラギノ角ゴ Pro W3" pitchFamily="126" charset="-128"/>
          <a:cs typeface="Arial" panose="020B0604020202020204" pitchFamily="34" charset="0"/>
        </a:defRPr>
      </a:lvl4pPr>
      <a:lvl5pPr marL="2171700" marR="0" indent="-3429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+mj-lt"/>
        <a:buAutoNum type="arabicPeriod"/>
        <a:tabLst/>
        <a:defRPr lang="en-US" sz="1600" b="0" i="0" kern="1200" dirty="0">
          <a:solidFill>
            <a:srgbClr val="595959"/>
          </a:solidFill>
          <a:latin typeface="Arial" panose="020B0604020202020204" pitchFamily="34" charset="0"/>
          <a:ea typeface="ヒラギノ角ゴ Pro W3" pitchFamily="126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mailto:ic.corporationscanada.IC@canada.ca" TargetMode="External"/><Relationship Id="rId4" Type="http://schemas.openxmlformats.org/officeDocument/2006/relationships/hyperlink" Target="http://corporations.ic.gc.ca/eic/site/cd-dgc.nsf/fra/cs08216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s://www.ic.gc.ca/app/scr/cc/CorporationsCanada/fdrlCrpSrch.html?selectedDirectorUuid=;selectedIncorporatorUuid%3D&amp;f=&amp;metricsId=GTM-WQQH22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hyperlink" Target="https://www.ic.gc.ca/eic/site/cd-dgc.nsf/fra/cs08218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CA" altLang="en-US" sz="4200" dirty="0" smtClean="0">
                <a:ea typeface="ヒラギノ角ゴ Pro W3" pitchFamily="127" charset="-128"/>
              </a:rPr>
              <a:t>CORPORATIONS CANADA</a:t>
            </a:r>
            <a:endParaRPr lang="en-CA" altLang="en-US" sz="4200" dirty="0">
              <a:ea typeface="ヒラギノ角ゴ Pro W3" pitchFamily="127" charset="-128"/>
            </a:endParaRP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CA" altLang="en-US" dirty="0" smtClean="0"/>
              <a:t>Registre des particuliers ayant un contrôle important (</a:t>
            </a:r>
            <a:r>
              <a:rPr lang="fr-CA" altLang="en-US" smtClean="0"/>
              <a:t>PCI)</a:t>
            </a:r>
            <a:endParaRPr lang="fr-CA" alt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2"/>
    </mc:Choice>
    <mc:Fallback xmlns="">
      <p:transition spd="slow" advTm="1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698"/>
            <a:ext cx="8229600" cy="739378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ÉTAPES À SUIVRE POUR CRÉER UN REGISTRE DES PCI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A" dirty="0" smtClean="0"/>
              <a:t>La </a:t>
            </a:r>
            <a:r>
              <a:rPr lang="fr-CA" dirty="0"/>
              <a:t>société communique avec ses actionnaires inscrits et demande des renseignements afin de déterminer qui est </a:t>
            </a:r>
            <a:r>
              <a:rPr lang="fr-CA" dirty="0" smtClean="0"/>
              <a:t>un PCI</a:t>
            </a:r>
            <a:endParaRPr lang="en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La </a:t>
            </a:r>
            <a:r>
              <a:rPr lang="fr-CA" dirty="0"/>
              <a:t>société détermine à qui d’autre elle doit s’adresser pour obtenir de </a:t>
            </a:r>
            <a:r>
              <a:rPr lang="fr-CA" dirty="0" smtClean="0"/>
              <a:t>l’information</a:t>
            </a:r>
            <a:endParaRPr lang="en-CA" dirty="0" smtClean="0"/>
          </a:p>
          <a:p>
            <a:pPr marL="457200" indent="-457200">
              <a:buFont typeface="+mj-lt"/>
              <a:buAutoNum type="arabicPeriod"/>
            </a:pPr>
            <a:r>
              <a:rPr lang="fr-CA" dirty="0" smtClean="0"/>
              <a:t>Après </a:t>
            </a:r>
            <a:r>
              <a:rPr lang="fr-CA" dirty="0"/>
              <a:t>avoir déterminé qui est </a:t>
            </a:r>
            <a:r>
              <a:rPr lang="fr-CA" dirty="0" smtClean="0"/>
              <a:t>un PCI, </a:t>
            </a:r>
            <a:r>
              <a:rPr lang="fr-CA" dirty="0"/>
              <a:t>la société inscrit les renseignements de ce dernier dans le </a:t>
            </a:r>
            <a:r>
              <a:rPr lang="fr-CA" dirty="0" smtClean="0"/>
              <a:t>registre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5"/>
    </mc:Choice>
    <mc:Fallback xmlns="">
      <p:transition spd="slow" advTm="3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MESURES RAISONNABLES À MAINTENIR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357"/>
            <a:ext cx="8229600" cy="3517106"/>
          </a:xfrm>
        </p:spPr>
        <p:txBody>
          <a:bodyPr/>
          <a:lstStyle/>
          <a:p>
            <a:r>
              <a:rPr lang="en-CA" dirty="0" smtClean="0"/>
              <a:t>La </a:t>
            </a:r>
            <a:r>
              <a:rPr lang="fr-CA" dirty="0" smtClean="0"/>
              <a:t>société doit </a:t>
            </a:r>
            <a:r>
              <a:rPr lang="fr-CA" dirty="0"/>
              <a:t>prendre des mesures raisonnables une fois par année pour mettre à jour l’information contenue dans le registre des </a:t>
            </a:r>
            <a:r>
              <a:rPr lang="fr-CA" dirty="0" smtClean="0"/>
              <a:t>PCI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11</a:t>
            </a:fld>
            <a:endParaRPr lang="en-US" alt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0767053"/>
              </p:ext>
            </p:extLst>
          </p:nvPr>
        </p:nvGraphicFramePr>
        <p:xfrm>
          <a:off x="615113" y="1876508"/>
          <a:ext cx="7664245" cy="296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3"/>
    </mc:Choice>
    <mc:Fallback xmlns="">
      <p:transition spd="slow" advTm="4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2CE3-6392-4968-B209-93A52C299364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ACCÈS AU REGISTRE DES PCI ET PÉNALITÉS</a:t>
            </a:r>
            <a:endParaRPr lang="en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"/>
    </mc:Choice>
    <mc:Fallback xmlns="">
      <p:transition spd="slow" advTm="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ACCÈS AU REGISTRE DES PCI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Les </a:t>
            </a:r>
            <a:r>
              <a:rPr lang="fr-CA" dirty="0"/>
              <a:t>sociétés doivent fournir tous les renseignements demandés par </a:t>
            </a:r>
            <a:r>
              <a:rPr lang="fr-CA" dirty="0" smtClean="0"/>
              <a:t>Corporations Canada</a:t>
            </a:r>
            <a:endParaRPr lang="en-CA" dirty="0"/>
          </a:p>
          <a:p>
            <a:r>
              <a:rPr lang="fr-CA" dirty="0" smtClean="0"/>
              <a:t>Les </a:t>
            </a:r>
            <a:r>
              <a:rPr lang="fr-CA" dirty="0"/>
              <a:t>actionnaires et les créanciers peuvent accéder à l’information au moyen d’un affidavit et il existe des restrictions quant à l’utilisation de </a:t>
            </a:r>
            <a:r>
              <a:rPr lang="fr-CA" dirty="0" smtClean="0"/>
              <a:t>l’information</a:t>
            </a:r>
            <a:endParaRPr lang="en-CA" dirty="0"/>
          </a:p>
          <a:p>
            <a:r>
              <a:rPr lang="fr-CA" dirty="0" smtClean="0"/>
              <a:t>Le </a:t>
            </a:r>
            <a:r>
              <a:rPr lang="fr-CA" dirty="0"/>
              <a:t>public n’a pas accès à </a:t>
            </a:r>
            <a:r>
              <a:rPr lang="fr-CA" dirty="0" smtClean="0"/>
              <a:t>ces renseignements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7"/>
    </mc:Choice>
    <mc:Fallback xmlns="">
      <p:transition spd="slow" advTm="3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CA" dirty="0" smtClean="0"/>
              <a:t>ACCÈS AU REGISTRE DES PCI – </a:t>
            </a:r>
            <a:br>
              <a:rPr lang="en-CA" dirty="0" smtClean="0"/>
            </a:br>
            <a:r>
              <a:rPr lang="en-CA" dirty="0" smtClean="0"/>
              <a:t>ORGANISMES D’ENQUÊTE (PROPOSÉS)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85417"/>
            <a:ext cx="8229600" cy="3341010"/>
          </a:xfrm>
        </p:spPr>
        <p:txBody>
          <a:bodyPr/>
          <a:lstStyle/>
          <a:p>
            <a:r>
              <a:rPr lang="fr-CA" sz="2000" dirty="0" smtClean="0"/>
              <a:t>La </a:t>
            </a:r>
            <a:r>
              <a:rPr lang="fr-CA" sz="2000" i="1" dirty="0" smtClean="0"/>
              <a:t>Loi no 1 d’exécution du budget de 2019 </a:t>
            </a:r>
            <a:r>
              <a:rPr lang="fr-CA" sz="2000" dirty="0" smtClean="0"/>
              <a:t>(projet de loi C-97) a été déposée le 8 avril 2019, mais n’a pas encore été approuvée par le Parlement</a:t>
            </a:r>
          </a:p>
          <a:p>
            <a:r>
              <a:rPr lang="fr-CA" sz="2000" dirty="0" smtClean="0"/>
              <a:t>Elle fournit aux organismes d’enquête* un accès sans mandat au registre des PCI lorsque des renseignements sont nécessaires à des fins d’enquête sur des crimes visés à l’annexe de la LCSA</a:t>
            </a:r>
          </a:p>
          <a:p>
            <a:r>
              <a:rPr lang="fr-CA" sz="2000" dirty="0" smtClean="0"/>
              <a:t>La société qui reçoit une demande doit y répondre dès que possible. </a:t>
            </a:r>
            <a:endParaRPr lang="fr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5472" y="4102745"/>
            <a:ext cx="852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rgbClr val="595959"/>
                </a:solidFill>
                <a:latin typeface="Century Gothic Regular"/>
              </a:rPr>
              <a:t>* Les organismes d’enquête sont définis comme étant tout corps policier, l’ARC et ses équivalents provinciaux</a:t>
            </a:r>
            <a:endParaRPr lang="fr-CA" sz="1400" dirty="0">
              <a:solidFill>
                <a:srgbClr val="595959"/>
              </a:solidFill>
              <a:latin typeface="Century Gothic Regular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4"/>
    </mc:Choice>
    <mc:Fallback xmlns="">
      <p:transition spd="slow" advTm="5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5"/>
            <a:ext cx="8229600" cy="739378"/>
          </a:xfrm>
        </p:spPr>
        <p:txBody>
          <a:bodyPr/>
          <a:lstStyle/>
          <a:p>
            <a:r>
              <a:rPr lang="en-CA" dirty="0" smtClean="0"/>
              <a:t>P</a:t>
            </a:r>
            <a:r>
              <a:rPr lang="fr-CA" dirty="0" smtClean="0"/>
              <a:t>É</a:t>
            </a:r>
            <a:r>
              <a:rPr lang="en-CA" dirty="0" smtClean="0"/>
              <a:t>NALITÉS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327642"/>
              </p:ext>
            </p:extLst>
          </p:nvPr>
        </p:nvGraphicFramePr>
        <p:xfrm>
          <a:off x="457200" y="694465"/>
          <a:ext cx="8229599" cy="4190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737">
                <a:tc>
                  <a:txBody>
                    <a:bodyPr/>
                    <a:lstStyle/>
                    <a:p>
                      <a:endParaRPr lang="fr-CA" noProof="0" dirty="0"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0" noProof="0" dirty="0" smtClean="0">
                          <a:latin typeface="Century Gothic Regular"/>
                        </a:rPr>
                        <a:t>SOCIÉTÉ</a:t>
                      </a:r>
                      <a:endParaRPr lang="fr-CA" sz="1400" b="0" noProof="0" dirty="0">
                        <a:latin typeface="Century Gothic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0" noProof="0" dirty="0" smtClean="0">
                          <a:latin typeface="Century Gothic Regular"/>
                        </a:rPr>
                        <a:t>ADMINISTRATEURS ET DIRIGEANTS</a:t>
                      </a:r>
                      <a:endParaRPr lang="fr-CA" sz="1400" b="0" noProof="0" dirty="0">
                        <a:latin typeface="Century Gothic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0" noProof="0" dirty="0" smtClean="0">
                          <a:latin typeface="Century Gothic Regular"/>
                        </a:rPr>
                        <a:t>ACTIONNAIRES</a:t>
                      </a:r>
                      <a:endParaRPr lang="fr-CA" sz="1400" b="0" noProof="0" dirty="0">
                        <a:latin typeface="Century Gothic Regula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619"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Infraction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300" kern="1200" noProof="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Sans motif raisonnable, omet de se conformer aux exigences relatives au registre des PCI</a:t>
                      </a:r>
                      <a:endParaRPr lang="fr-CA" sz="1300" noProof="0" dirty="0" smtClean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CA" sz="1300" noProof="0" dirty="0" smtClean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Ne répond pas à la demande de l’organisme d’enquête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Sciemment 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300" kern="120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omettent de préparer et de tenir à jour</a:t>
                      </a:r>
                      <a:r>
                        <a:rPr lang="fr-CA" sz="1300" kern="1200" baseline="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300" kern="120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le registre des PCI ou de répondre à la demande de l’organisme d'enquête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300" kern="1200" baseline="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permettent la consignation d’informations fausses ou trompeuses au registre des PCI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300" kern="1200" baseline="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permettent que des informations fausses ou trompeuses soient fournies à toute personne ou entité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kern="1200" dirty="0" smtClean="0">
                          <a:solidFill>
                            <a:srgbClr val="595959"/>
                          </a:solidFill>
                          <a:latin typeface="Century Gothic Regular"/>
                          <a:ea typeface="+mn-ea"/>
                          <a:cs typeface="+mn-cs"/>
                        </a:rPr>
                        <a:t>En toute connaissance de cause, manquent à leurs obligations relatives au registre des PCI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737"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Amendes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Jusqu’à 5 000 $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Jusqu’à 200 000 $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Jusqu’à 200 000 $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737"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Emprisonnement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err="1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s.o</a:t>
                      </a:r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.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Jusqu’à 6 mois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300" noProof="0" dirty="0" smtClean="0">
                          <a:solidFill>
                            <a:srgbClr val="595959"/>
                          </a:solidFill>
                          <a:latin typeface="Century Gothic Regular"/>
                        </a:rPr>
                        <a:t>Jusqu’à 6 mois</a:t>
                      </a:r>
                      <a:endParaRPr lang="fr-CA" sz="1300" noProof="0" dirty="0">
                        <a:solidFill>
                          <a:srgbClr val="595959"/>
                        </a:solidFill>
                        <a:latin typeface="Century Gothic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3"/>
    </mc:Choice>
    <mc:Fallback xmlns="">
      <p:transition spd="slow" advTm="7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2CE3-6392-4968-B209-93A52C299364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RÉGLEMENTATION ET  DOCUMENTS D’ORIENTATION</a:t>
            </a:r>
            <a:endParaRPr lang="en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RÉGLEMENTATION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001"/>
            <a:ext cx="7599600" cy="3732262"/>
          </a:xfrm>
        </p:spPr>
        <p:txBody>
          <a:bodyPr/>
          <a:lstStyle/>
          <a:p>
            <a:r>
              <a:rPr lang="fr-CA" dirty="0" smtClean="0"/>
              <a:t>Aucun règlement ne sera en place le 13 juin 2019</a:t>
            </a:r>
          </a:p>
          <a:p>
            <a:pPr marL="0" indent="0">
              <a:buNone/>
            </a:pPr>
            <a:endParaRPr lang="fr-CA" dirty="0" smtClean="0"/>
          </a:p>
          <a:p>
            <a:r>
              <a:rPr lang="fr-CA" dirty="0" smtClean="0"/>
              <a:t>Il existe un pouvoir réglementaire qui nous permet de :</a:t>
            </a:r>
          </a:p>
          <a:p>
            <a:pPr lvl="1">
              <a:buFont typeface="+mj-lt"/>
              <a:buAutoNum type="arabicPeriod"/>
            </a:pPr>
            <a:r>
              <a:rPr lang="fr-CA" sz="1800" dirty="0" smtClean="0"/>
              <a:t>désigner une catégorie de sociétés qui seraient exemptées de l’obligation de créer et de tenir à jour un registre des PCI</a:t>
            </a:r>
          </a:p>
          <a:p>
            <a:pPr lvl="1">
              <a:buFont typeface="+mj-lt"/>
              <a:buAutoNum type="arabicPeriod"/>
            </a:pPr>
            <a:r>
              <a:rPr lang="fr-CA" sz="1800" dirty="0" smtClean="0"/>
              <a:t>déterminer les mesures à prendre si une société est incapable d’identifier un PCI</a:t>
            </a:r>
          </a:p>
          <a:p>
            <a:pPr lvl="1">
              <a:buFont typeface="+mj-lt"/>
              <a:buAutoNum type="arabicPeriod"/>
            </a:pPr>
            <a:r>
              <a:rPr lang="fr-CA" sz="1800" dirty="0" smtClean="0"/>
              <a:t>prescrire la forme du registre</a:t>
            </a:r>
          </a:p>
          <a:p>
            <a:pPr lvl="1">
              <a:buFont typeface="+mj-lt"/>
              <a:buAutoNum type="arabicPeriod"/>
            </a:pPr>
            <a:r>
              <a:rPr lang="fr-CA" sz="1800" dirty="0" smtClean="0"/>
              <a:t>définir les étapes pour la mise à jour du registre des PCI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8"/>
    </mc:Choice>
    <mc:Fallback xmlns="">
      <p:transition spd="slow" advTm="4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DOCUMENTS D’ORIENTATION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785"/>
            <a:ext cx="8229600" cy="3517106"/>
          </a:xfrm>
        </p:spPr>
        <p:txBody>
          <a:bodyPr/>
          <a:lstStyle/>
          <a:p>
            <a:r>
              <a:rPr lang="fr-CA" dirty="0" smtClean="0"/>
              <a:t>Les documents d’orientation s’adressent principalement aux petites entreprises privées qui tentent de remplir leurs obligations sans l’aide d’un professionnel</a:t>
            </a:r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22" name="Rectangle 21"/>
          <p:cNvSpPr/>
          <p:nvPr/>
        </p:nvSpPr>
        <p:spPr>
          <a:xfrm>
            <a:off x="811161" y="2939842"/>
            <a:ext cx="3377381" cy="1787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fr-CA" dirty="0" smtClean="0">
              <a:solidFill>
                <a:schemeClr val="bg1"/>
              </a:solidFill>
              <a:latin typeface="Century Gothic Regular"/>
            </a:endParaRPr>
          </a:p>
          <a:p>
            <a:r>
              <a:rPr lang="fr-CA" dirty="0" smtClean="0">
                <a:solidFill>
                  <a:schemeClr val="bg1"/>
                </a:solidFill>
                <a:latin typeface="Century Gothic Regular"/>
              </a:rPr>
              <a:t>Des renseignements de base sont disponibles sur le site Web</a:t>
            </a:r>
          </a:p>
          <a:p>
            <a:endParaRPr lang="fr-CA" dirty="0">
              <a:solidFill>
                <a:schemeClr val="bg1"/>
              </a:solidFill>
              <a:latin typeface="Century Gothic Regular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53782" y="2939842"/>
            <a:ext cx="3377381" cy="1770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fr-CA" sz="1600" dirty="0" smtClean="0">
                <a:solidFill>
                  <a:schemeClr val="bg1"/>
                </a:solidFill>
                <a:latin typeface="Century Gothic Regular"/>
              </a:rPr>
              <a:t>D’autres renseignements seront ajoutés et des changements seront apportés au fur et à mesure et en fonction des commentaires reçus</a:t>
            </a:r>
            <a:endParaRPr lang="fr-CA" sz="1600" dirty="0">
              <a:solidFill>
                <a:schemeClr val="bg1"/>
              </a:solidFill>
              <a:latin typeface="Century Gothic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54279" y="3032740"/>
            <a:ext cx="691144" cy="605050"/>
            <a:chOff x="3127376" y="1670051"/>
            <a:chExt cx="458788" cy="401638"/>
          </a:xfrm>
          <a:solidFill>
            <a:schemeClr val="bg1"/>
          </a:solidFill>
        </p:grpSpPr>
        <p:sp>
          <p:nvSpPr>
            <p:cNvPr id="6" name="Freeform 651"/>
            <p:cNvSpPr>
              <a:spLocks noEditPoints="1"/>
            </p:cNvSpPr>
            <p:nvPr/>
          </p:nvSpPr>
          <p:spPr bwMode="auto">
            <a:xfrm>
              <a:off x="3127376" y="2014539"/>
              <a:ext cx="458788" cy="57150"/>
            </a:xfrm>
            <a:custGeom>
              <a:avLst/>
              <a:gdLst>
                <a:gd name="T0" fmla="*/ 236 w 256"/>
                <a:gd name="T1" fmla="*/ 32 h 32"/>
                <a:gd name="T2" fmla="*/ 20 w 256"/>
                <a:gd name="T3" fmla="*/ 32 h 32"/>
                <a:gd name="T4" fmla="*/ 17 w 256"/>
                <a:gd name="T5" fmla="*/ 31 h 32"/>
                <a:gd name="T6" fmla="*/ 1 w 256"/>
                <a:gd name="T7" fmla="*/ 15 h 32"/>
                <a:gd name="T8" fmla="*/ 0 w 256"/>
                <a:gd name="T9" fmla="*/ 12 h 32"/>
                <a:gd name="T10" fmla="*/ 0 w 256"/>
                <a:gd name="T11" fmla="*/ 4 h 32"/>
                <a:gd name="T12" fmla="*/ 4 w 256"/>
                <a:gd name="T13" fmla="*/ 0 h 32"/>
                <a:gd name="T14" fmla="*/ 100 w 256"/>
                <a:gd name="T15" fmla="*/ 0 h 32"/>
                <a:gd name="T16" fmla="*/ 102 w 256"/>
                <a:gd name="T17" fmla="*/ 1 h 32"/>
                <a:gd name="T18" fmla="*/ 109 w 256"/>
                <a:gd name="T19" fmla="*/ 8 h 32"/>
                <a:gd name="T20" fmla="*/ 146 w 256"/>
                <a:gd name="T21" fmla="*/ 8 h 32"/>
                <a:gd name="T22" fmla="*/ 153 w 256"/>
                <a:gd name="T23" fmla="*/ 1 h 32"/>
                <a:gd name="T24" fmla="*/ 156 w 256"/>
                <a:gd name="T25" fmla="*/ 0 h 32"/>
                <a:gd name="T26" fmla="*/ 252 w 256"/>
                <a:gd name="T27" fmla="*/ 0 h 32"/>
                <a:gd name="T28" fmla="*/ 256 w 256"/>
                <a:gd name="T29" fmla="*/ 4 h 32"/>
                <a:gd name="T30" fmla="*/ 256 w 256"/>
                <a:gd name="T31" fmla="*/ 12 h 32"/>
                <a:gd name="T32" fmla="*/ 254 w 256"/>
                <a:gd name="T33" fmla="*/ 15 h 32"/>
                <a:gd name="T34" fmla="*/ 238 w 256"/>
                <a:gd name="T35" fmla="*/ 31 h 32"/>
                <a:gd name="T36" fmla="*/ 236 w 256"/>
                <a:gd name="T37" fmla="*/ 32 h 32"/>
                <a:gd name="T38" fmla="*/ 21 w 256"/>
                <a:gd name="T39" fmla="*/ 24 h 32"/>
                <a:gd name="T40" fmla="*/ 234 w 256"/>
                <a:gd name="T41" fmla="*/ 24 h 32"/>
                <a:gd name="T42" fmla="*/ 248 w 256"/>
                <a:gd name="T43" fmla="*/ 10 h 32"/>
                <a:gd name="T44" fmla="*/ 248 w 256"/>
                <a:gd name="T45" fmla="*/ 8 h 32"/>
                <a:gd name="T46" fmla="*/ 157 w 256"/>
                <a:gd name="T47" fmla="*/ 8 h 32"/>
                <a:gd name="T48" fmla="*/ 150 w 256"/>
                <a:gd name="T49" fmla="*/ 15 h 32"/>
                <a:gd name="T50" fmla="*/ 148 w 256"/>
                <a:gd name="T51" fmla="*/ 16 h 32"/>
                <a:gd name="T52" fmla="*/ 108 w 256"/>
                <a:gd name="T53" fmla="*/ 16 h 32"/>
                <a:gd name="T54" fmla="*/ 105 w 256"/>
                <a:gd name="T55" fmla="*/ 15 h 32"/>
                <a:gd name="T56" fmla="*/ 98 w 256"/>
                <a:gd name="T57" fmla="*/ 8 h 32"/>
                <a:gd name="T58" fmla="*/ 8 w 256"/>
                <a:gd name="T59" fmla="*/ 8 h 32"/>
                <a:gd name="T60" fmla="*/ 8 w 256"/>
                <a:gd name="T61" fmla="*/ 10 h 32"/>
                <a:gd name="T62" fmla="*/ 21 w 256"/>
                <a:gd name="T63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32">
                  <a:moveTo>
                    <a:pt x="236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19" y="32"/>
                    <a:pt x="18" y="32"/>
                    <a:pt x="17" y="31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0"/>
                    <a:pt x="102" y="1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4" y="0"/>
                    <a:pt x="155" y="0"/>
                    <a:pt x="156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12"/>
                    <a:pt x="256" y="12"/>
                    <a:pt x="256" y="12"/>
                  </a:cubicBezTo>
                  <a:cubicBezTo>
                    <a:pt x="256" y="13"/>
                    <a:pt x="255" y="14"/>
                    <a:pt x="254" y="15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2"/>
                    <a:pt x="237" y="32"/>
                    <a:pt x="236" y="32"/>
                  </a:cubicBezTo>
                  <a:close/>
                  <a:moveTo>
                    <a:pt x="21" y="24"/>
                  </a:moveTo>
                  <a:cubicBezTo>
                    <a:pt x="234" y="24"/>
                    <a:pt x="234" y="24"/>
                    <a:pt x="234" y="24"/>
                  </a:cubicBezTo>
                  <a:cubicBezTo>
                    <a:pt x="248" y="10"/>
                    <a:pt x="248" y="10"/>
                    <a:pt x="248" y="10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6"/>
                    <a:pt x="149" y="16"/>
                    <a:pt x="148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6" y="16"/>
                    <a:pt x="105" y="15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lnTo>
                    <a:pt x="2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Freeform 652"/>
            <p:cNvSpPr>
              <a:spLocks/>
            </p:cNvSpPr>
            <p:nvPr/>
          </p:nvSpPr>
          <p:spPr bwMode="auto">
            <a:xfrm>
              <a:off x="3155951" y="1755776"/>
              <a:ext cx="77788" cy="244475"/>
            </a:xfrm>
            <a:custGeom>
              <a:avLst/>
              <a:gdLst>
                <a:gd name="T0" fmla="*/ 8 w 44"/>
                <a:gd name="T1" fmla="*/ 136 h 136"/>
                <a:gd name="T2" fmla="*/ 0 w 44"/>
                <a:gd name="T3" fmla="*/ 136 h 136"/>
                <a:gd name="T4" fmla="*/ 0 w 44"/>
                <a:gd name="T5" fmla="*/ 16 h 136"/>
                <a:gd name="T6" fmla="*/ 16 w 44"/>
                <a:gd name="T7" fmla="*/ 0 h 136"/>
                <a:gd name="T8" fmla="*/ 44 w 44"/>
                <a:gd name="T9" fmla="*/ 0 h 136"/>
                <a:gd name="T10" fmla="*/ 44 w 44"/>
                <a:gd name="T11" fmla="*/ 8 h 136"/>
                <a:gd name="T12" fmla="*/ 16 w 44"/>
                <a:gd name="T13" fmla="*/ 8 h 136"/>
                <a:gd name="T14" fmla="*/ 8 w 44"/>
                <a:gd name="T15" fmla="*/ 16 h 136"/>
                <a:gd name="T16" fmla="*/ 8 w 44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36">
                  <a:moveTo>
                    <a:pt x="8" y="136"/>
                  </a:moveTo>
                  <a:cubicBezTo>
                    <a:pt x="0" y="136"/>
                    <a:pt x="0" y="136"/>
                    <a:pt x="0" y="13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2"/>
                    <a:pt x="8" y="16"/>
                  </a:cubicBezTo>
                  <a:lnTo>
                    <a:pt x="8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Freeform 653"/>
            <p:cNvSpPr>
              <a:spLocks/>
            </p:cNvSpPr>
            <p:nvPr/>
          </p:nvSpPr>
          <p:spPr bwMode="auto">
            <a:xfrm>
              <a:off x="3478213" y="1755776"/>
              <a:ext cx="79375" cy="244475"/>
            </a:xfrm>
            <a:custGeom>
              <a:avLst/>
              <a:gdLst>
                <a:gd name="T0" fmla="*/ 44 w 44"/>
                <a:gd name="T1" fmla="*/ 136 h 136"/>
                <a:gd name="T2" fmla="*/ 36 w 44"/>
                <a:gd name="T3" fmla="*/ 136 h 136"/>
                <a:gd name="T4" fmla="*/ 36 w 44"/>
                <a:gd name="T5" fmla="*/ 16 h 136"/>
                <a:gd name="T6" fmla="*/ 28 w 44"/>
                <a:gd name="T7" fmla="*/ 8 h 136"/>
                <a:gd name="T8" fmla="*/ 0 w 44"/>
                <a:gd name="T9" fmla="*/ 8 h 136"/>
                <a:gd name="T10" fmla="*/ 0 w 44"/>
                <a:gd name="T11" fmla="*/ 0 h 136"/>
                <a:gd name="T12" fmla="*/ 28 w 44"/>
                <a:gd name="T13" fmla="*/ 0 h 136"/>
                <a:gd name="T14" fmla="*/ 44 w 44"/>
                <a:gd name="T15" fmla="*/ 16 h 136"/>
                <a:gd name="T16" fmla="*/ 44 w 44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36">
                  <a:moveTo>
                    <a:pt x="44" y="136"/>
                  </a:moveTo>
                  <a:cubicBezTo>
                    <a:pt x="36" y="136"/>
                    <a:pt x="36" y="136"/>
                    <a:pt x="36" y="13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2"/>
                    <a:pt x="32" y="8"/>
                    <a:pt x="2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44" y="7"/>
                    <a:pt x="44" y="16"/>
                  </a:cubicBezTo>
                  <a:lnTo>
                    <a:pt x="44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" name="Rectangle 654"/>
            <p:cNvSpPr>
              <a:spLocks noChangeArrowheads="1"/>
            </p:cNvSpPr>
            <p:nvPr/>
          </p:nvSpPr>
          <p:spPr bwMode="auto">
            <a:xfrm>
              <a:off x="3321051" y="1971676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" name="Rectangle 655"/>
            <p:cNvSpPr>
              <a:spLocks noChangeArrowheads="1"/>
            </p:cNvSpPr>
            <p:nvPr/>
          </p:nvSpPr>
          <p:spPr bwMode="auto">
            <a:xfrm>
              <a:off x="3290888" y="1971676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Rectangle 656"/>
            <p:cNvSpPr>
              <a:spLocks noChangeArrowheads="1"/>
            </p:cNvSpPr>
            <p:nvPr/>
          </p:nvSpPr>
          <p:spPr bwMode="auto">
            <a:xfrm>
              <a:off x="3349626" y="1971676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Rectangle 657"/>
            <p:cNvSpPr>
              <a:spLocks noChangeArrowheads="1"/>
            </p:cNvSpPr>
            <p:nvPr/>
          </p:nvSpPr>
          <p:spPr bwMode="auto">
            <a:xfrm>
              <a:off x="3378201" y="1971676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Rectangle 658"/>
            <p:cNvSpPr>
              <a:spLocks noChangeArrowheads="1"/>
            </p:cNvSpPr>
            <p:nvPr/>
          </p:nvSpPr>
          <p:spPr bwMode="auto">
            <a:xfrm>
              <a:off x="3406776" y="1971676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Freeform 659"/>
            <p:cNvSpPr>
              <a:spLocks/>
            </p:cNvSpPr>
            <p:nvPr/>
          </p:nvSpPr>
          <p:spPr bwMode="auto">
            <a:xfrm>
              <a:off x="3435351" y="1784351"/>
              <a:ext cx="93663" cy="201613"/>
            </a:xfrm>
            <a:custGeom>
              <a:avLst/>
              <a:gdLst>
                <a:gd name="T0" fmla="*/ 48 w 52"/>
                <a:gd name="T1" fmla="*/ 112 h 112"/>
                <a:gd name="T2" fmla="*/ 0 w 52"/>
                <a:gd name="T3" fmla="*/ 112 h 112"/>
                <a:gd name="T4" fmla="*/ 0 w 52"/>
                <a:gd name="T5" fmla="*/ 104 h 112"/>
                <a:gd name="T6" fmla="*/ 44 w 52"/>
                <a:gd name="T7" fmla="*/ 104 h 112"/>
                <a:gd name="T8" fmla="*/ 44 w 52"/>
                <a:gd name="T9" fmla="*/ 8 h 112"/>
                <a:gd name="T10" fmla="*/ 24 w 52"/>
                <a:gd name="T11" fmla="*/ 8 h 112"/>
                <a:gd name="T12" fmla="*/ 24 w 52"/>
                <a:gd name="T13" fmla="*/ 0 h 112"/>
                <a:gd name="T14" fmla="*/ 48 w 52"/>
                <a:gd name="T15" fmla="*/ 0 h 112"/>
                <a:gd name="T16" fmla="*/ 52 w 52"/>
                <a:gd name="T17" fmla="*/ 4 h 112"/>
                <a:gd name="T18" fmla="*/ 52 w 52"/>
                <a:gd name="T19" fmla="*/ 108 h 112"/>
                <a:gd name="T20" fmla="*/ 48 w 52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112">
                  <a:moveTo>
                    <a:pt x="48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2" y="110"/>
                    <a:pt x="50" y="112"/>
                    <a:pt x="48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" name="Freeform 660"/>
            <p:cNvSpPr>
              <a:spLocks/>
            </p:cNvSpPr>
            <p:nvPr/>
          </p:nvSpPr>
          <p:spPr bwMode="auto">
            <a:xfrm>
              <a:off x="3184526" y="1784351"/>
              <a:ext cx="92075" cy="201613"/>
            </a:xfrm>
            <a:custGeom>
              <a:avLst/>
              <a:gdLst>
                <a:gd name="T0" fmla="*/ 52 w 52"/>
                <a:gd name="T1" fmla="*/ 112 h 112"/>
                <a:gd name="T2" fmla="*/ 4 w 52"/>
                <a:gd name="T3" fmla="*/ 112 h 112"/>
                <a:gd name="T4" fmla="*/ 0 w 52"/>
                <a:gd name="T5" fmla="*/ 108 h 112"/>
                <a:gd name="T6" fmla="*/ 0 w 52"/>
                <a:gd name="T7" fmla="*/ 4 h 112"/>
                <a:gd name="T8" fmla="*/ 4 w 52"/>
                <a:gd name="T9" fmla="*/ 0 h 112"/>
                <a:gd name="T10" fmla="*/ 28 w 52"/>
                <a:gd name="T11" fmla="*/ 0 h 112"/>
                <a:gd name="T12" fmla="*/ 28 w 52"/>
                <a:gd name="T13" fmla="*/ 8 h 112"/>
                <a:gd name="T14" fmla="*/ 8 w 52"/>
                <a:gd name="T15" fmla="*/ 8 h 112"/>
                <a:gd name="T16" fmla="*/ 8 w 52"/>
                <a:gd name="T17" fmla="*/ 104 h 112"/>
                <a:gd name="T18" fmla="*/ 52 w 52"/>
                <a:gd name="T19" fmla="*/ 104 h 112"/>
                <a:gd name="T20" fmla="*/ 52 w 52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112">
                  <a:moveTo>
                    <a:pt x="52" y="112"/>
                  </a:moveTo>
                  <a:cubicBezTo>
                    <a:pt x="4" y="112"/>
                    <a:pt x="4" y="112"/>
                    <a:pt x="4" y="112"/>
                  </a:cubicBezTo>
                  <a:cubicBezTo>
                    <a:pt x="1" y="112"/>
                    <a:pt x="0" y="110"/>
                    <a:pt x="0" y="1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52" y="104"/>
                    <a:pt x="52" y="104"/>
                    <a:pt x="52" y="104"/>
                  </a:cubicBezTo>
                  <a:lnTo>
                    <a:pt x="52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" name="Freeform 661"/>
            <p:cNvSpPr>
              <a:spLocks noEditPoints="1"/>
            </p:cNvSpPr>
            <p:nvPr/>
          </p:nvSpPr>
          <p:spPr bwMode="auto">
            <a:xfrm>
              <a:off x="3248026" y="1670051"/>
              <a:ext cx="215900" cy="287338"/>
            </a:xfrm>
            <a:custGeom>
              <a:avLst/>
              <a:gdLst>
                <a:gd name="T0" fmla="*/ 60 w 120"/>
                <a:gd name="T1" fmla="*/ 160 h 160"/>
                <a:gd name="T2" fmla="*/ 57 w 120"/>
                <a:gd name="T3" fmla="*/ 159 h 160"/>
                <a:gd name="T4" fmla="*/ 1 w 120"/>
                <a:gd name="T5" fmla="*/ 119 h 160"/>
                <a:gd name="T6" fmla="*/ 0 w 120"/>
                <a:gd name="T7" fmla="*/ 116 h 160"/>
                <a:gd name="T8" fmla="*/ 0 w 120"/>
                <a:gd name="T9" fmla="*/ 4 h 160"/>
                <a:gd name="T10" fmla="*/ 1 w 120"/>
                <a:gd name="T11" fmla="*/ 1 h 160"/>
                <a:gd name="T12" fmla="*/ 5 w 120"/>
                <a:gd name="T13" fmla="*/ 0 h 160"/>
                <a:gd name="T14" fmla="*/ 35 w 120"/>
                <a:gd name="T15" fmla="*/ 11 h 160"/>
                <a:gd name="T16" fmla="*/ 45 w 120"/>
                <a:gd name="T17" fmla="*/ 1 h 160"/>
                <a:gd name="T18" fmla="*/ 48 w 120"/>
                <a:gd name="T19" fmla="*/ 0 h 160"/>
                <a:gd name="T20" fmla="*/ 72 w 120"/>
                <a:gd name="T21" fmla="*/ 0 h 160"/>
                <a:gd name="T22" fmla="*/ 74 w 120"/>
                <a:gd name="T23" fmla="*/ 1 h 160"/>
                <a:gd name="T24" fmla="*/ 85 w 120"/>
                <a:gd name="T25" fmla="*/ 11 h 160"/>
                <a:gd name="T26" fmla="*/ 114 w 120"/>
                <a:gd name="T27" fmla="*/ 0 h 160"/>
                <a:gd name="T28" fmla="*/ 118 w 120"/>
                <a:gd name="T29" fmla="*/ 1 h 160"/>
                <a:gd name="T30" fmla="*/ 120 w 120"/>
                <a:gd name="T31" fmla="*/ 4 h 160"/>
                <a:gd name="T32" fmla="*/ 120 w 120"/>
                <a:gd name="T33" fmla="*/ 116 h 160"/>
                <a:gd name="T34" fmla="*/ 118 w 120"/>
                <a:gd name="T35" fmla="*/ 119 h 160"/>
                <a:gd name="T36" fmla="*/ 62 w 120"/>
                <a:gd name="T37" fmla="*/ 159 h 160"/>
                <a:gd name="T38" fmla="*/ 60 w 120"/>
                <a:gd name="T39" fmla="*/ 160 h 160"/>
                <a:gd name="T40" fmla="*/ 8 w 120"/>
                <a:gd name="T41" fmla="*/ 114 h 160"/>
                <a:gd name="T42" fmla="*/ 60 w 120"/>
                <a:gd name="T43" fmla="*/ 151 h 160"/>
                <a:gd name="T44" fmla="*/ 112 w 120"/>
                <a:gd name="T45" fmla="*/ 114 h 160"/>
                <a:gd name="T46" fmla="*/ 112 w 120"/>
                <a:gd name="T47" fmla="*/ 10 h 160"/>
                <a:gd name="T48" fmla="*/ 85 w 120"/>
                <a:gd name="T49" fmla="*/ 20 h 160"/>
                <a:gd name="T50" fmla="*/ 81 w 120"/>
                <a:gd name="T51" fmla="*/ 19 h 160"/>
                <a:gd name="T52" fmla="*/ 70 w 120"/>
                <a:gd name="T53" fmla="*/ 8 h 160"/>
                <a:gd name="T54" fmla="*/ 49 w 120"/>
                <a:gd name="T55" fmla="*/ 8 h 160"/>
                <a:gd name="T56" fmla="*/ 38 w 120"/>
                <a:gd name="T57" fmla="*/ 19 h 160"/>
                <a:gd name="T58" fmla="*/ 34 w 120"/>
                <a:gd name="T59" fmla="*/ 20 h 160"/>
                <a:gd name="T60" fmla="*/ 8 w 120"/>
                <a:gd name="T61" fmla="*/ 10 h 160"/>
                <a:gd name="T62" fmla="*/ 8 w 120"/>
                <a:gd name="T63" fmla="*/ 11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160">
                  <a:moveTo>
                    <a:pt x="60" y="160"/>
                  </a:moveTo>
                  <a:cubicBezTo>
                    <a:pt x="59" y="160"/>
                    <a:pt x="58" y="160"/>
                    <a:pt x="57" y="159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0" y="119"/>
                    <a:pt x="0" y="117"/>
                    <a:pt x="0" y="1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7" y="0"/>
                    <a:pt x="4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4" y="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7" y="0"/>
                    <a:pt x="118" y="1"/>
                  </a:cubicBezTo>
                  <a:cubicBezTo>
                    <a:pt x="119" y="1"/>
                    <a:pt x="120" y="3"/>
                    <a:pt x="120" y="4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7"/>
                    <a:pt x="119" y="119"/>
                    <a:pt x="118" y="119"/>
                  </a:cubicBezTo>
                  <a:cubicBezTo>
                    <a:pt x="62" y="159"/>
                    <a:pt x="62" y="159"/>
                    <a:pt x="62" y="159"/>
                  </a:cubicBezTo>
                  <a:cubicBezTo>
                    <a:pt x="61" y="160"/>
                    <a:pt x="60" y="160"/>
                    <a:pt x="60" y="160"/>
                  </a:cubicBezTo>
                  <a:close/>
                  <a:moveTo>
                    <a:pt x="8" y="114"/>
                  </a:moveTo>
                  <a:cubicBezTo>
                    <a:pt x="60" y="151"/>
                    <a:pt x="60" y="151"/>
                    <a:pt x="60" y="151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20"/>
                    <a:pt x="82" y="20"/>
                    <a:pt x="81" y="1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20"/>
                    <a:pt x="36" y="20"/>
                    <a:pt x="34" y="20"/>
                  </a:cubicBezTo>
                  <a:cubicBezTo>
                    <a:pt x="8" y="10"/>
                    <a:pt x="8" y="10"/>
                    <a:pt x="8" y="10"/>
                  </a:cubicBezTo>
                  <a:lnTo>
                    <a:pt x="8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Rectangle 662"/>
            <p:cNvSpPr>
              <a:spLocks noChangeArrowheads="1"/>
            </p:cNvSpPr>
            <p:nvPr/>
          </p:nvSpPr>
          <p:spPr bwMode="auto">
            <a:xfrm>
              <a:off x="3305176" y="1698626"/>
              <a:ext cx="15875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" name="Rectangle 663"/>
            <p:cNvSpPr>
              <a:spLocks noChangeArrowheads="1"/>
            </p:cNvSpPr>
            <p:nvPr/>
          </p:nvSpPr>
          <p:spPr bwMode="auto">
            <a:xfrm>
              <a:off x="3392488" y="1698626"/>
              <a:ext cx="142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" name="Freeform 664"/>
            <p:cNvSpPr>
              <a:spLocks/>
            </p:cNvSpPr>
            <p:nvPr/>
          </p:nvSpPr>
          <p:spPr bwMode="auto">
            <a:xfrm>
              <a:off x="3322638" y="1787526"/>
              <a:ext cx="65088" cy="47625"/>
            </a:xfrm>
            <a:custGeom>
              <a:avLst/>
              <a:gdLst>
                <a:gd name="T0" fmla="*/ 15 w 37"/>
                <a:gd name="T1" fmla="*/ 27 h 27"/>
                <a:gd name="T2" fmla="*/ 12 w 37"/>
                <a:gd name="T3" fmla="*/ 26 h 27"/>
                <a:gd name="T4" fmla="*/ 0 w 37"/>
                <a:gd name="T5" fmla="*/ 14 h 27"/>
                <a:gd name="T6" fmla="*/ 5 w 37"/>
                <a:gd name="T7" fmla="*/ 8 h 27"/>
                <a:gd name="T8" fmla="*/ 15 w 37"/>
                <a:gd name="T9" fmla="*/ 17 h 27"/>
                <a:gd name="T10" fmla="*/ 32 w 37"/>
                <a:gd name="T11" fmla="*/ 0 h 27"/>
                <a:gd name="T12" fmla="*/ 37 w 37"/>
                <a:gd name="T13" fmla="*/ 6 h 27"/>
                <a:gd name="T14" fmla="*/ 17 w 37"/>
                <a:gd name="T15" fmla="*/ 26 h 27"/>
                <a:gd name="T16" fmla="*/ 15 w 37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7">
                  <a:moveTo>
                    <a:pt x="15" y="27"/>
                  </a:moveTo>
                  <a:cubicBezTo>
                    <a:pt x="14" y="27"/>
                    <a:pt x="13" y="27"/>
                    <a:pt x="12" y="2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6" y="27"/>
                    <a:pt x="15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" name="Freeform 665"/>
            <p:cNvSpPr>
              <a:spLocks noEditPoints="1"/>
            </p:cNvSpPr>
            <p:nvPr/>
          </p:nvSpPr>
          <p:spPr bwMode="auto">
            <a:xfrm>
              <a:off x="3290888" y="1741489"/>
              <a:ext cx="130175" cy="130175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8 w 72"/>
                <a:gd name="T13" fmla="*/ 36 h 72"/>
                <a:gd name="T14" fmla="*/ 36 w 72"/>
                <a:gd name="T15" fmla="*/ 64 h 72"/>
                <a:gd name="T16" fmla="*/ 64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8"/>
                  </a:moveTo>
                  <a:cubicBezTo>
                    <a:pt x="20" y="8"/>
                    <a:pt x="8" y="21"/>
                    <a:pt x="8" y="36"/>
                  </a:cubicBezTo>
                  <a:cubicBezTo>
                    <a:pt x="8" y="51"/>
                    <a:pt x="20" y="64"/>
                    <a:pt x="36" y="64"/>
                  </a:cubicBezTo>
                  <a:cubicBezTo>
                    <a:pt x="51" y="64"/>
                    <a:pt x="64" y="51"/>
                    <a:pt x="64" y="36"/>
                  </a:cubicBezTo>
                  <a:cubicBezTo>
                    <a:pt x="64" y="21"/>
                    <a:pt x="51" y="8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63531" y="1943725"/>
            <a:ext cx="922920" cy="922920"/>
            <a:chOff x="6375401" y="1658937"/>
            <a:chExt cx="460375" cy="460375"/>
          </a:xfrm>
          <a:solidFill>
            <a:srgbClr val="595959"/>
          </a:solidFill>
        </p:grpSpPr>
        <p:sp>
          <p:nvSpPr>
            <p:cNvPr id="26" name="Freeform 357"/>
            <p:cNvSpPr>
              <a:spLocks/>
            </p:cNvSpPr>
            <p:nvPr/>
          </p:nvSpPr>
          <p:spPr bwMode="auto">
            <a:xfrm>
              <a:off x="6477001" y="1758950"/>
              <a:ext cx="63500" cy="144463"/>
            </a:xfrm>
            <a:custGeom>
              <a:avLst/>
              <a:gdLst>
                <a:gd name="T0" fmla="*/ 8 w 36"/>
                <a:gd name="T1" fmla="*/ 80 h 80"/>
                <a:gd name="T2" fmla="*/ 0 w 36"/>
                <a:gd name="T3" fmla="*/ 80 h 80"/>
                <a:gd name="T4" fmla="*/ 0 w 36"/>
                <a:gd name="T5" fmla="*/ 36 h 80"/>
                <a:gd name="T6" fmla="*/ 36 w 36"/>
                <a:gd name="T7" fmla="*/ 0 h 80"/>
                <a:gd name="T8" fmla="*/ 36 w 36"/>
                <a:gd name="T9" fmla="*/ 8 h 80"/>
                <a:gd name="T10" fmla="*/ 8 w 36"/>
                <a:gd name="T11" fmla="*/ 36 h 80"/>
                <a:gd name="T12" fmla="*/ 8 w 3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0">
                  <a:moveTo>
                    <a:pt x="8" y="8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20" y="8"/>
                    <a:pt x="8" y="21"/>
                    <a:pt x="8" y="36"/>
                  </a:cubicBezTo>
                  <a:lnTo>
                    <a:pt x="8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7" name="Freeform 358"/>
            <p:cNvSpPr>
              <a:spLocks/>
            </p:cNvSpPr>
            <p:nvPr/>
          </p:nvSpPr>
          <p:spPr bwMode="auto">
            <a:xfrm>
              <a:off x="6670676" y="1758950"/>
              <a:ext cx="65088" cy="144463"/>
            </a:xfrm>
            <a:custGeom>
              <a:avLst/>
              <a:gdLst>
                <a:gd name="T0" fmla="*/ 36 w 36"/>
                <a:gd name="T1" fmla="*/ 80 h 80"/>
                <a:gd name="T2" fmla="*/ 28 w 36"/>
                <a:gd name="T3" fmla="*/ 80 h 80"/>
                <a:gd name="T4" fmla="*/ 28 w 36"/>
                <a:gd name="T5" fmla="*/ 36 h 80"/>
                <a:gd name="T6" fmla="*/ 0 w 36"/>
                <a:gd name="T7" fmla="*/ 8 h 80"/>
                <a:gd name="T8" fmla="*/ 0 w 36"/>
                <a:gd name="T9" fmla="*/ 0 h 80"/>
                <a:gd name="T10" fmla="*/ 36 w 36"/>
                <a:gd name="T11" fmla="*/ 36 h 80"/>
                <a:gd name="T12" fmla="*/ 36 w 3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0">
                  <a:moveTo>
                    <a:pt x="36" y="80"/>
                  </a:moveTo>
                  <a:cubicBezTo>
                    <a:pt x="28" y="80"/>
                    <a:pt x="28" y="80"/>
                    <a:pt x="28" y="80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21"/>
                    <a:pt x="15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36" y="16"/>
                    <a:pt x="36" y="36"/>
                  </a:cubicBezTo>
                  <a:lnTo>
                    <a:pt x="3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Freeform 359"/>
            <p:cNvSpPr>
              <a:spLocks/>
            </p:cNvSpPr>
            <p:nvPr/>
          </p:nvSpPr>
          <p:spPr bwMode="auto">
            <a:xfrm>
              <a:off x="6727826" y="1976437"/>
              <a:ext cx="107950" cy="142875"/>
            </a:xfrm>
            <a:custGeom>
              <a:avLst/>
              <a:gdLst>
                <a:gd name="T0" fmla="*/ 68 w 68"/>
                <a:gd name="T1" fmla="*/ 90 h 90"/>
                <a:gd name="T2" fmla="*/ 18 w 68"/>
                <a:gd name="T3" fmla="*/ 90 h 90"/>
                <a:gd name="T4" fmla="*/ 18 w 68"/>
                <a:gd name="T5" fmla="*/ 81 h 90"/>
                <a:gd name="T6" fmla="*/ 59 w 68"/>
                <a:gd name="T7" fmla="*/ 81 h 90"/>
                <a:gd name="T8" fmla="*/ 59 w 68"/>
                <a:gd name="T9" fmla="*/ 9 h 90"/>
                <a:gd name="T10" fmla="*/ 0 w 68"/>
                <a:gd name="T11" fmla="*/ 9 h 90"/>
                <a:gd name="T12" fmla="*/ 0 w 68"/>
                <a:gd name="T13" fmla="*/ 0 h 90"/>
                <a:gd name="T14" fmla="*/ 68 w 68"/>
                <a:gd name="T15" fmla="*/ 0 h 90"/>
                <a:gd name="T16" fmla="*/ 68 w 68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90">
                  <a:moveTo>
                    <a:pt x="68" y="90"/>
                  </a:moveTo>
                  <a:lnTo>
                    <a:pt x="18" y="90"/>
                  </a:lnTo>
                  <a:lnTo>
                    <a:pt x="18" y="81"/>
                  </a:lnTo>
                  <a:lnTo>
                    <a:pt x="59" y="81"/>
                  </a:lnTo>
                  <a:lnTo>
                    <a:pt x="5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9" name="Freeform 360"/>
            <p:cNvSpPr>
              <a:spLocks/>
            </p:cNvSpPr>
            <p:nvPr/>
          </p:nvSpPr>
          <p:spPr bwMode="auto">
            <a:xfrm>
              <a:off x="6375401" y="1976437"/>
              <a:ext cx="107950" cy="142875"/>
            </a:xfrm>
            <a:custGeom>
              <a:avLst/>
              <a:gdLst>
                <a:gd name="T0" fmla="*/ 50 w 68"/>
                <a:gd name="T1" fmla="*/ 90 h 90"/>
                <a:gd name="T2" fmla="*/ 0 w 68"/>
                <a:gd name="T3" fmla="*/ 90 h 90"/>
                <a:gd name="T4" fmla="*/ 0 w 68"/>
                <a:gd name="T5" fmla="*/ 0 h 90"/>
                <a:gd name="T6" fmla="*/ 68 w 68"/>
                <a:gd name="T7" fmla="*/ 0 h 90"/>
                <a:gd name="T8" fmla="*/ 68 w 68"/>
                <a:gd name="T9" fmla="*/ 9 h 90"/>
                <a:gd name="T10" fmla="*/ 9 w 68"/>
                <a:gd name="T11" fmla="*/ 9 h 90"/>
                <a:gd name="T12" fmla="*/ 9 w 68"/>
                <a:gd name="T13" fmla="*/ 81 h 90"/>
                <a:gd name="T14" fmla="*/ 50 w 68"/>
                <a:gd name="T15" fmla="*/ 81 h 90"/>
                <a:gd name="T16" fmla="*/ 50 w 68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90">
                  <a:moveTo>
                    <a:pt x="50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9"/>
                  </a:lnTo>
                  <a:lnTo>
                    <a:pt x="9" y="9"/>
                  </a:lnTo>
                  <a:lnTo>
                    <a:pt x="9" y="81"/>
                  </a:lnTo>
                  <a:lnTo>
                    <a:pt x="50" y="81"/>
                  </a:lnTo>
                  <a:lnTo>
                    <a:pt x="5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Freeform 361"/>
            <p:cNvSpPr>
              <a:spLocks noEditPoints="1"/>
            </p:cNvSpPr>
            <p:nvPr/>
          </p:nvSpPr>
          <p:spPr bwMode="auto">
            <a:xfrm>
              <a:off x="6477001" y="1931987"/>
              <a:ext cx="258763" cy="187325"/>
            </a:xfrm>
            <a:custGeom>
              <a:avLst/>
              <a:gdLst>
                <a:gd name="T0" fmla="*/ 140 w 144"/>
                <a:gd name="T1" fmla="*/ 104 h 104"/>
                <a:gd name="T2" fmla="*/ 4 w 144"/>
                <a:gd name="T3" fmla="*/ 104 h 104"/>
                <a:gd name="T4" fmla="*/ 0 w 144"/>
                <a:gd name="T5" fmla="*/ 100 h 104"/>
                <a:gd name="T6" fmla="*/ 0 w 144"/>
                <a:gd name="T7" fmla="*/ 16 h 104"/>
                <a:gd name="T8" fmla="*/ 16 w 144"/>
                <a:gd name="T9" fmla="*/ 0 h 104"/>
                <a:gd name="T10" fmla="*/ 128 w 144"/>
                <a:gd name="T11" fmla="*/ 0 h 104"/>
                <a:gd name="T12" fmla="*/ 144 w 144"/>
                <a:gd name="T13" fmla="*/ 16 h 104"/>
                <a:gd name="T14" fmla="*/ 144 w 144"/>
                <a:gd name="T15" fmla="*/ 100 h 104"/>
                <a:gd name="T16" fmla="*/ 140 w 144"/>
                <a:gd name="T17" fmla="*/ 104 h 104"/>
                <a:gd name="T18" fmla="*/ 8 w 144"/>
                <a:gd name="T19" fmla="*/ 96 h 104"/>
                <a:gd name="T20" fmla="*/ 136 w 144"/>
                <a:gd name="T21" fmla="*/ 96 h 104"/>
                <a:gd name="T22" fmla="*/ 136 w 144"/>
                <a:gd name="T23" fmla="*/ 16 h 104"/>
                <a:gd name="T24" fmla="*/ 128 w 144"/>
                <a:gd name="T25" fmla="*/ 8 h 104"/>
                <a:gd name="T26" fmla="*/ 16 w 144"/>
                <a:gd name="T27" fmla="*/ 8 h 104"/>
                <a:gd name="T28" fmla="*/ 8 w 144"/>
                <a:gd name="T29" fmla="*/ 16 h 104"/>
                <a:gd name="T30" fmla="*/ 8 w 144"/>
                <a:gd name="T3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4" h="104">
                  <a:moveTo>
                    <a:pt x="140" y="104"/>
                  </a:moveTo>
                  <a:cubicBezTo>
                    <a:pt x="4" y="104"/>
                    <a:pt x="4" y="104"/>
                    <a:pt x="4" y="104"/>
                  </a:cubicBezTo>
                  <a:cubicBezTo>
                    <a:pt x="2" y="104"/>
                    <a:pt x="0" y="102"/>
                    <a:pt x="0" y="10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7" y="0"/>
                    <a:pt x="144" y="7"/>
                    <a:pt x="144" y="16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4" y="102"/>
                    <a:pt x="142" y="104"/>
                    <a:pt x="140" y="104"/>
                  </a:cubicBezTo>
                  <a:close/>
                  <a:moveTo>
                    <a:pt x="8" y="96"/>
                  </a:moveTo>
                  <a:cubicBezTo>
                    <a:pt x="136" y="96"/>
                    <a:pt x="136" y="96"/>
                    <a:pt x="136" y="9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2"/>
                    <a:pt x="132" y="8"/>
                    <a:pt x="12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2"/>
                    <a:pt x="8" y="16"/>
                  </a:cubicBezTo>
                  <a:lnTo>
                    <a:pt x="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Freeform 362"/>
            <p:cNvSpPr>
              <a:spLocks/>
            </p:cNvSpPr>
            <p:nvPr/>
          </p:nvSpPr>
          <p:spPr bwMode="auto">
            <a:xfrm>
              <a:off x="6721476" y="2019300"/>
              <a:ext cx="34925" cy="96838"/>
            </a:xfrm>
            <a:custGeom>
              <a:avLst/>
              <a:gdLst>
                <a:gd name="T0" fmla="*/ 7 w 20"/>
                <a:gd name="T1" fmla="*/ 54 h 54"/>
                <a:gd name="T2" fmla="*/ 0 w 20"/>
                <a:gd name="T3" fmla="*/ 50 h 54"/>
                <a:gd name="T4" fmla="*/ 12 w 20"/>
                <a:gd name="T5" fmla="*/ 27 h 54"/>
                <a:gd name="T6" fmla="*/ 12 w 20"/>
                <a:gd name="T7" fmla="*/ 8 h 54"/>
                <a:gd name="T8" fmla="*/ 4 w 20"/>
                <a:gd name="T9" fmla="*/ 8 h 54"/>
                <a:gd name="T10" fmla="*/ 4 w 20"/>
                <a:gd name="T11" fmla="*/ 0 h 54"/>
                <a:gd name="T12" fmla="*/ 16 w 20"/>
                <a:gd name="T13" fmla="*/ 0 h 54"/>
                <a:gd name="T14" fmla="*/ 20 w 20"/>
                <a:gd name="T15" fmla="*/ 4 h 54"/>
                <a:gd name="T16" fmla="*/ 20 w 20"/>
                <a:gd name="T17" fmla="*/ 28 h 54"/>
                <a:gd name="T18" fmla="*/ 19 w 20"/>
                <a:gd name="T19" fmla="*/ 30 h 54"/>
                <a:gd name="T20" fmla="*/ 7 w 20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54">
                  <a:moveTo>
                    <a:pt x="7" y="5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9"/>
                    <a:pt x="20" y="29"/>
                    <a:pt x="19" y="30"/>
                  </a:cubicBezTo>
                  <a:lnTo>
                    <a:pt x="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2" name="Freeform 363"/>
            <p:cNvSpPr>
              <a:spLocks/>
            </p:cNvSpPr>
            <p:nvPr/>
          </p:nvSpPr>
          <p:spPr bwMode="auto">
            <a:xfrm>
              <a:off x="6454776" y="2019300"/>
              <a:ext cx="33338" cy="96838"/>
            </a:xfrm>
            <a:custGeom>
              <a:avLst/>
              <a:gdLst>
                <a:gd name="T0" fmla="*/ 12 w 19"/>
                <a:gd name="T1" fmla="*/ 54 h 54"/>
                <a:gd name="T2" fmla="*/ 0 w 19"/>
                <a:gd name="T3" fmla="*/ 30 h 54"/>
                <a:gd name="T4" fmla="*/ 0 w 19"/>
                <a:gd name="T5" fmla="*/ 28 h 54"/>
                <a:gd name="T6" fmla="*/ 0 w 19"/>
                <a:gd name="T7" fmla="*/ 4 h 54"/>
                <a:gd name="T8" fmla="*/ 4 w 19"/>
                <a:gd name="T9" fmla="*/ 0 h 54"/>
                <a:gd name="T10" fmla="*/ 16 w 19"/>
                <a:gd name="T11" fmla="*/ 0 h 54"/>
                <a:gd name="T12" fmla="*/ 16 w 19"/>
                <a:gd name="T13" fmla="*/ 8 h 54"/>
                <a:gd name="T14" fmla="*/ 8 w 19"/>
                <a:gd name="T15" fmla="*/ 8 h 54"/>
                <a:gd name="T16" fmla="*/ 8 w 19"/>
                <a:gd name="T17" fmla="*/ 27 h 54"/>
                <a:gd name="T18" fmla="*/ 19 w 19"/>
                <a:gd name="T19" fmla="*/ 50 h 54"/>
                <a:gd name="T20" fmla="*/ 12 w 19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54">
                  <a:moveTo>
                    <a:pt x="12" y="54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9"/>
                    <a:pt x="0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9" y="50"/>
                    <a:pt x="19" y="50"/>
                    <a:pt x="19" y="50"/>
                  </a:cubicBezTo>
                  <a:lnTo>
                    <a:pt x="12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Freeform 364"/>
            <p:cNvSpPr>
              <a:spLocks noEditPoints="1"/>
            </p:cNvSpPr>
            <p:nvPr/>
          </p:nvSpPr>
          <p:spPr bwMode="auto">
            <a:xfrm>
              <a:off x="6577014" y="1997075"/>
              <a:ext cx="57150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1" y="8"/>
                    <a:pt x="8" y="12"/>
                    <a:pt x="8" y="16"/>
                  </a:cubicBezTo>
                  <a:cubicBezTo>
                    <a:pt x="8" y="20"/>
                    <a:pt x="11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2"/>
                    <a:pt x="20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Line 365"/>
            <p:cNvSpPr>
              <a:spLocks noChangeShapeType="1"/>
            </p:cNvSpPr>
            <p:nvPr/>
          </p:nvSpPr>
          <p:spPr bwMode="auto">
            <a:xfrm>
              <a:off x="6656389" y="1874837"/>
              <a:ext cx="0" cy="0"/>
            </a:xfrm>
            <a:prstGeom prst="line">
              <a:avLst/>
            </a:prstGeom>
            <a:grpFill/>
            <a:ln w="14288" cap="flat">
              <a:solidFill>
                <a:srgbClr val="222829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Freeform 366"/>
            <p:cNvSpPr>
              <a:spLocks/>
            </p:cNvSpPr>
            <p:nvPr/>
          </p:nvSpPr>
          <p:spPr bwMode="auto">
            <a:xfrm>
              <a:off x="6440489" y="1870075"/>
              <a:ext cx="111125" cy="112713"/>
            </a:xfrm>
            <a:custGeom>
              <a:avLst/>
              <a:gdLst>
                <a:gd name="T0" fmla="*/ 8 w 62"/>
                <a:gd name="T1" fmla="*/ 63 h 63"/>
                <a:gd name="T2" fmla="*/ 0 w 62"/>
                <a:gd name="T3" fmla="*/ 63 h 63"/>
                <a:gd name="T4" fmla="*/ 0 w 62"/>
                <a:gd name="T5" fmla="*/ 55 h 63"/>
                <a:gd name="T6" fmla="*/ 36 w 62"/>
                <a:gd name="T7" fmla="*/ 9 h 63"/>
                <a:gd name="T8" fmla="*/ 58 w 62"/>
                <a:gd name="T9" fmla="*/ 0 h 63"/>
                <a:gd name="T10" fmla="*/ 62 w 62"/>
                <a:gd name="T11" fmla="*/ 6 h 63"/>
                <a:gd name="T12" fmla="*/ 39 w 62"/>
                <a:gd name="T13" fmla="*/ 17 h 63"/>
                <a:gd name="T14" fmla="*/ 8 w 62"/>
                <a:gd name="T15" fmla="*/ 55 h 63"/>
                <a:gd name="T16" fmla="*/ 8 w 62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3">
                  <a:moveTo>
                    <a:pt x="8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3"/>
                    <a:pt x="18" y="16"/>
                    <a:pt x="36" y="9"/>
                  </a:cubicBezTo>
                  <a:cubicBezTo>
                    <a:pt x="43" y="6"/>
                    <a:pt x="51" y="4"/>
                    <a:pt x="58" y="0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4" y="11"/>
                    <a:pt x="46" y="14"/>
                    <a:pt x="39" y="17"/>
                  </a:cubicBezTo>
                  <a:cubicBezTo>
                    <a:pt x="20" y="24"/>
                    <a:pt x="8" y="28"/>
                    <a:pt x="8" y="55"/>
                  </a:cubicBezTo>
                  <a:lnTo>
                    <a:pt x="8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Freeform 367"/>
            <p:cNvSpPr>
              <a:spLocks/>
            </p:cNvSpPr>
            <p:nvPr/>
          </p:nvSpPr>
          <p:spPr bwMode="auto">
            <a:xfrm>
              <a:off x="6659564" y="1870075"/>
              <a:ext cx="111125" cy="112713"/>
            </a:xfrm>
            <a:custGeom>
              <a:avLst/>
              <a:gdLst>
                <a:gd name="T0" fmla="*/ 62 w 62"/>
                <a:gd name="T1" fmla="*/ 63 h 63"/>
                <a:gd name="T2" fmla="*/ 54 w 62"/>
                <a:gd name="T3" fmla="*/ 63 h 63"/>
                <a:gd name="T4" fmla="*/ 54 w 62"/>
                <a:gd name="T5" fmla="*/ 51 h 63"/>
                <a:gd name="T6" fmla="*/ 25 w 62"/>
                <a:gd name="T7" fmla="*/ 17 h 63"/>
                <a:gd name="T8" fmla="*/ 0 w 62"/>
                <a:gd name="T9" fmla="*/ 6 h 63"/>
                <a:gd name="T10" fmla="*/ 4 w 62"/>
                <a:gd name="T11" fmla="*/ 0 h 63"/>
                <a:gd name="T12" fmla="*/ 27 w 62"/>
                <a:gd name="T13" fmla="*/ 9 h 63"/>
                <a:gd name="T14" fmla="*/ 62 w 62"/>
                <a:gd name="T15" fmla="*/ 51 h 63"/>
                <a:gd name="T16" fmla="*/ 62 w 62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26"/>
                    <a:pt x="43" y="22"/>
                    <a:pt x="25" y="17"/>
                  </a:cubicBezTo>
                  <a:cubicBezTo>
                    <a:pt x="17" y="14"/>
                    <a:pt x="8" y="11"/>
                    <a:pt x="0" y="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" y="4"/>
                    <a:pt x="20" y="7"/>
                    <a:pt x="27" y="9"/>
                  </a:cubicBezTo>
                  <a:cubicBezTo>
                    <a:pt x="45" y="15"/>
                    <a:pt x="62" y="20"/>
                    <a:pt x="62" y="51"/>
                  </a:cubicBezTo>
                  <a:lnTo>
                    <a:pt x="62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Freeform 368"/>
            <p:cNvSpPr>
              <a:spLocks noEditPoints="1"/>
            </p:cNvSpPr>
            <p:nvPr/>
          </p:nvSpPr>
          <p:spPr bwMode="auto">
            <a:xfrm>
              <a:off x="6538914" y="1846262"/>
              <a:ext cx="133350" cy="66675"/>
            </a:xfrm>
            <a:custGeom>
              <a:avLst/>
              <a:gdLst>
                <a:gd name="T0" fmla="*/ 61 w 84"/>
                <a:gd name="T1" fmla="*/ 42 h 42"/>
                <a:gd name="T2" fmla="*/ 42 w 84"/>
                <a:gd name="T3" fmla="*/ 32 h 42"/>
                <a:gd name="T4" fmla="*/ 23 w 84"/>
                <a:gd name="T5" fmla="*/ 42 h 42"/>
                <a:gd name="T6" fmla="*/ 0 w 84"/>
                <a:gd name="T7" fmla="*/ 19 h 42"/>
                <a:gd name="T8" fmla="*/ 13 w 84"/>
                <a:gd name="T9" fmla="*/ 0 h 42"/>
                <a:gd name="T10" fmla="*/ 42 w 84"/>
                <a:gd name="T11" fmla="*/ 4 h 42"/>
                <a:gd name="T12" fmla="*/ 72 w 84"/>
                <a:gd name="T13" fmla="*/ 0 h 42"/>
                <a:gd name="T14" fmla="*/ 84 w 84"/>
                <a:gd name="T15" fmla="*/ 19 h 42"/>
                <a:gd name="T16" fmla="*/ 61 w 84"/>
                <a:gd name="T17" fmla="*/ 42 h 42"/>
                <a:gd name="T18" fmla="*/ 42 w 84"/>
                <a:gd name="T19" fmla="*/ 23 h 42"/>
                <a:gd name="T20" fmla="*/ 59 w 84"/>
                <a:gd name="T21" fmla="*/ 31 h 42"/>
                <a:gd name="T22" fmla="*/ 73 w 84"/>
                <a:gd name="T23" fmla="*/ 17 h 42"/>
                <a:gd name="T24" fmla="*/ 67 w 84"/>
                <a:gd name="T25" fmla="*/ 9 h 42"/>
                <a:gd name="T26" fmla="*/ 42 w 84"/>
                <a:gd name="T27" fmla="*/ 14 h 42"/>
                <a:gd name="T28" fmla="*/ 17 w 84"/>
                <a:gd name="T29" fmla="*/ 9 h 42"/>
                <a:gd name="T30" fmla="*/ 12 w 84"/>
                <a:gd name="T31" fmla="*/ 17 h 42"/>
                <a:gd name="T32" fmla="*/ 25 w 84"/>
                <a:gd name="T33" fmla="*/ 31 h 42"/>
                <a:gd name="T34" fmla="*/ 42 w 84"/>
                <a:gd name="T35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42">
                  <a:moveTo>
                    <a:pt x="61" y="42"/>
                  </a:moveTo>
                  <a:lnTo>
                    <a:pt x="42" y="32"/>
                  </a:lnTo>
                  <a:lnTo>
                    <a:pt x="23" y="42"/>
                  </a:lnTo>
                  <a:lnTo>
                    <a:pt x="0" y="19"/>
                  </a:lnTo>
                  <a:lnTo>
                    <a:pt x="13" y="0"/>
                  </a:lnTo>
                  <a:lnTo>
                    <a:pt x="42" y="4"/>
                  </a:lnTo>
                  <a:lnTo>
                    <a:pt x="72" y="0"/>
                  </a:lnTo>
                  <a:lnTo>
                    <a:pt x="84" y="19"/>
                  </a:lnTo>
                  <a:lnTo>
                    <a:pt x="61" y="42"/>
                  </a:lnTo>
                  <a:close/>
                  <a:moveTo>
                    <a:pt x="42" y="23"/>
                  </a:moveTo>
                  <a:lnTo>
                    <a:pt x="59" y="31"/>
                  </a:lnTo>
                  <a:lnTo>
                    <a:pt x="73" y="17"/>
                  </a:lnTo>
                  <a:lnTo>
                    <a:pt x="67" y="9"/>
                  </a:lnTo>
                  <a:lnTo>
                    <a:pt x="42" y="14"/>
                  </a:lnTo>
                  <a:lnTo>
                    <a:pt x="17" y="9"/>
                  </a:lnTo>
                  <a:lnTo>
                    <a:pt x="12" y="17"/>
                  </a:lnTo>
                  <a:lnTo>
                    <a:pt x="25" y="31"/>
                  </a:lnTo>
                  <a:lnTo>
                    <a:pt x="4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369"/>
            <p:cNvSpPr>
              <a:spLocks noChangeArrowheads="1"/>
            </p:cNvSpPr>
            <p:nvPr/>
          </p:nvSpPr>
          <p:spPr bwMode="auto">
            <a:xfrm>
              <a:off x="6634164" y="1824037"/>
              <a:ext cx="142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Rectangle 370"/>
            <p:cNvSpPr>
              <a:spLocks noChangeArrowheads="1"/>
            </p:cNvSpPr>
            <p:nvPr/>
          </p:nvSpPr>
          <p:spPr bwMode="auto">
            <a:xfrm>
              <a:off x="6562726" y="1824037"/>
              <a:ext cx="142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0" name="Freeform 371"/>
            <p:cNvSpPr>
              <a:spLocks noEditPoints="1"/>
            </p:cNvSpPr>
            <p:nvPr/>
          </p:nvSpPr>
          <p:spPr bwMode="auto">
            <a:xfrm>
              <a:off x="6534151" y="1658937"/>
              <a:ext cx="144463" cy="179388"/>
            </a:xfrm>
            <a:custGeom>
              <a:avLst/>
              <a:gdLst>
                <a:gd name="T0" fmla="*/ 40 w 80"/>
                <a:gd name="T1" fmla="*/ 100 h 100"/>
                <a:gd name="T2" fmla="*/ 18 w 80"/>
                <a:gd name="T3" fmla="*/ 96 h 100"/>
                <a:gd name="T4" fmla="*/ 18 w 80"/>
                <a:gd name="T5" fmla="*/ 95 h 100"/>
                <a:gd name="T6" fmla="*/ 0 w 80"/>
                <a:gd name="T7" fmla="*/ 57 h 100"/>
                <a:gd name="T8" fmla="*/ 0 w 80"/>
                <a:gd name="T9" fmla="*/ 56 h 100"/>
                <a:gd name="T10" fmla="*/ 0 w 80"/>
                <a:gd name="T11" fmla="*/ 40 h 100"/>
                <a:gd name="T12" fmla="*/ 40 w 80"/>
                <a:gd name="T13" fmla="*/ 0 h 100"/>
                <a:gd name="T14" fmla="*/ 80 w 80"/>
                <a:gd name="T15" fmla="*/ 40 h 100"/>
                <a:gd name="T16" fmla="*/ 80 w 80"/>
                <a:gd name="T17" fmla="*/ 57 h 100"/>
                <a:gd name="T18" fmla="*/ 62 w 80"/>
                <a:gd name="T19" fmla="*/ 95 h 100"/>
                <a:gd name="T20" fmla="*/ 62 w 80"/>
                <a:gd name="T21" fmla="*/ 96 h 100"/>
                <a:gd name="T22" fmla="*/ 40 w 80"/>
                <a:gd name="T23" fmla="*/ 100 h 100"/>
                <a:gd name="T24" fmla="*/ 22 w 80"/>
                <a:gd name="T25" fmla="*/ 89 h 100"/>
                <a:gd name="T26" fmla="*/ 40 w 80"/>
                <a:gd name="T27" fmla="*/ 92 h 100"/>
                <a:gd name="T28" fmla="*/ 58 w 80"/>
                <a:gd name="T29" fmla="*/ 89 h 100"/>
                <a:gd name="T30" fmla="*/ 72 w 80"/>
                <a:gd name="T31" fmla="*/ 56 h 100"/>
                <a:gd name="T32" fmla="*/ 72 w 80"/>
                <a:gd name="T33" fmla="*/ 40 h 100"/>
                <a:gd name="T34" fmla="*/ 40 w 80"/>
                <a:gd name="T35" fmla="*/ 8 h 100"/>
                <a:gd name="T36" fmla="*/ 8 w 80"/>
                <a:gd name="T37" fmla="*/ 40 h 100"/>
                <a:gd name="T38" fmla="*/ 8 w 80"/>
                <a:gd name="T39" fmla="*/ 56 h 100"/>
                <a:gd name="T40" fmla="*/ 22 w 80"/>
                <a:gd name="T41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00">
                  <a:moveTo>
                    <a:pt x="40" y="100"/>
                  </a:moveTo>
                  <a:cubicBezTo>
                    <a:pt x="39" y="100"/>
                    <a:pt x="27" y="100"/>
                    <a:pt x="18" y="96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7" y="95"/>
                    <a:pt x="4" y="86"/>
                    <a:pt x="0" y="5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3"/>
                    <a:pt x="13" y="0"/>
                    <a:pt x="40" y="0"/>
                  </a:cubicBezTo>
                  <a:cubicBezTo>
                    <a:pt x="66" y="0"/>
                    <a:pt x="80" y="13"/>
                    <a:pt x="80" y="40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5" y="86"/>
                    <a:pt x="63" y="95"/>
                    <a:pt x="62" y="95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53" y="100"/>
                    <a:pt x="40" y="100"/>
                    <a:pt x="40" y="100"/>
                  </a:cubicBezTo>
                  <a:close/>
                  <a:moveTo>
                    <a:pt x="22" y="89"/>
                  </a:moveTo>
                  <a:cubicBezTo>
                    <a:pt x="29" y="92"/>
                    <a:pt x="40" y="92"/>
                    <a:pt x="40" y="92"/>
                  </a:cubicBezTo>
                  <a:cubicBezTo>
                    <a:pt x="40" y="92"/>
                    <a:pt x="51" y="92"/>
                    <a:pt x="58" y="89"/>
                  </a:cubicBezTo>
                  <a:cubicBezTo>
                    <a:pt x="59" y="88"/>
                    <a:pt x="68" y="79"/>
                    <a:pt x="72" y="5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18"/>
                    <a:pt x="62" y="8"/>
                    <a:pt x="40" y="8"/>
                  </a:cubicBezTo>
                  <a:cubicBezTo>
                    <a:pt x="18" y="8"/>
                    <a:pt x="8" y="18"/>
                    <a:pt x="8" y="4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11" y="79"/>
                    <a:pt x="21" y="88"/>
                    <a:pt x="22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1" name="Freeform 372"/>
            <p:cNvSpPr>
              <a:spLocks/>
            </p:cNvSpPr>
            <p:nvPr/>
          </p:nvSpPr>
          <p:spPr bwMode="auto">
            <a:xfrm>
              <a:off x="6537326" y="1709737"/>
              <a:ext cx="136525" cy="42863"/>
            </a:xfrm>
            <a:custGeom>
              <a:avLst/>
              <a:gdLst>
                <a:gd name="T0" fmla="*/ 66 w 86"/>
                <a:gd name="T1" fmla="*/ 27 h 27"/>
                <a:gd name="T2" fmla="*/ 20 w 86"/>
                <a:gd name="T3" fmla="*/ 9 h 27"/>
                <a:gd name="T4" fmla="*/ 5 w 86"/>
                <a:gd name="T5" fmla="*/ 18 h 27"/>
                <a:gd name="T6" fmla="*/ 0 w 86"/>
                <a:gd name="T7" fmla="*/ 9 h 27"/>
                <a:gd name="T8" fmla="*/ 20 w 86"/>
                <a:gd name="T9" fmla="*/ 0 h 27"/>
                <a:gd name="T10" fmla="*/ 66 w 86"/>
                <a:gd name="T11" fmla="*/ 18 h 27"/>
                <a:gd name="T12" fmla="*/ 82 w 86"/>
                <a:gd name="T13" fmla="*/ 9 h 27"/>
                <a:gd name="T14" fmla="*/ 86 w 86"/>
                <a:gd name="T15" fmla="*/ 18 h 27"/>
                <a:gd name="T16" fmla="*/ 66 w 8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27">
                  <a:moveTo>
                    <a:pt x="66" y="27"/>
                  </a:moveTo>
                  <a:lnTo>
                    <a:pt x="20" y="9"/>
                  </a:lnTo>
                  <a:lnTo>
                    <a:pt x="5" y="18"/>
                  </a:lnTo>
                  <a:lnTo>
                    <a:pt x="0" y="9"/>
                  </a:lnTo>
                  <a:lnTo>
                    <a:pt x="20" y="0"/>
                  </a:lnTo>
                  <a:lnTo>
                    <a:pt x="66" y="18"/>
                  </a:lnTo>
                  <a:lnTo>
                    <a:pt x="82" y="9"/>
                  </a:lnTo>
                  <a:lnTo>
                    <a:pt x="86" y="18"/>
                  </a:lnTo>
                  <a:lnTo>
                    <a:pt x="6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42" name="Content Placeholder 11">
            <a:extLst>
              <a:ext uri="{FF2B5EF4-FFF2-40B4-BE49-F238E27FC236}">
                <a16:creationId xmlns:a16="http://schemas.microsoft.com/office/drawing/2014/main" id="{83E08628-BC74-4E4B-A507-0BFA52F171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7344" y="2810388"/>
            <a:ext cx="1010256" cy="84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Elbow Connector 43"/>
          <p:cNvCxnSpPr/>
          <p:nvPr/>
        </p:nvCxnSpPr>
        <p:spPr>
          <a:xfrm>
            <a:off x="1873045" y="2106725"/>
            <a:ext cx="972378" cy="349699"/>
          </a:xfrm>
          <a:prstGeom prst="bentConnector3">
            <a:avLst>
              <a:gd name="adj1" fmla="val -5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753517" y="2130986"/>
            <a:ext cx="4556758" cy="1204105"/>
            <a:chOff x="2965745" y="2130986"/>
            <a:chExt cx="4301604" cy="1204105"/>
          </a:xfrm>
        </p:grpSpPr>
        <p:sp>
          <p:nvSpPr>
            <p:cNvPr id="46" name="TextBox 45"/>
            <p:cNvSpPr txBox="1"/>
            <p:nvPr/>
          </p:nvSpPr>
          <p:spPr>
            <a:xfrm>
              <a:off x="2965745" y="2134762"/>
              <a:ext cx="12093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rgbClr val="595959"/>
                  </a:solidFill>
                  <a:latin typeface="Century Gothic Regular"/>
                </a:rPr>
                <a:t>70 %</a:t>
              </a:r>
              <a:endParaRPr lang="en-CA" dirty="0">
                <a:solidFill>
                  <a:srgbClr val="595959"/>
                </a:solidFill>
                <a:latin typeface="Century Gothic Regular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00053" y="2130986"/>
              <a:ext cx="3167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smtClean="0">
                  <a:solidFill>
                    <a:srgbClr val="595959"/>
                  </a:solidFill>
                  <a:latin typeface="Century Gothic Regular"/>
                </a:rPr>
                <a:t>des sociétés font partie de cette catégorie</a:t>
              </a:r>
              <a:endParaRPr lang="fr-CA" dirty="0">
                <a:solidFill>
                  <a:srgbClr val="595959"/>
                </a:solidFill>
                <a:latin typeface="Century Gothic Regular"/>
              </a:endParaRPr>
            </a:p>
          </p:txBody>
        </p:sp>
      </p:grp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9"/>
    </mc:Choice>
    <mc:Fallback xmlns="">
      <p:transition spd="slow" advTm="2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Commentaires</a:t>
            </a:r>
            <a:r>
              <a:rPr lang="en-CA" dirty="0" smtClean="0"/>
              <a:t> et suggestions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19"/>
            <a:ext cx="8229600" cy="3405903"/>
          </a:xfrm>
        </p:spPr>
        <p:txBody>
          <a:bodyPr/>
          <a:lstStyle/>
          <a:p>
            <a:r>
              <a:rPr lang="fr-CA" dirty="0" smtClean="0">
                <a:cs typeface="Times New Roman" panose="02020603050405020304" pitchFamily="18" charset="0"/>
              </a:rPr>
              <a:t>Nous souhaitons obtenir de votre part des commentaires et des suggestions au sujet : </a:t>
            </a:r>
          </a:p>
          <a:p>
            <a:pPr lvl="1"/>
            <a:r>
              <a:rPr lang="fr-CA" dirty="0">
                <a:cs typeface="Times New Roman" panose="02020603050405020304" pitchFamily="18" charset="0"/>
              </a:rPr>
              <a:t>d</a:t>
            </a:r>
            <a:r>
              <a:rPr lang="fr-CA" dirty="0" smtClean="0">
                <a:cs typeface="Times New Roman" panose="02020603050405020304" pitchFamily="18" charset="0"/>
              </a:rPr>
              <a:t>e l’information déjà publiée</a:t>
            </a:r>
          </a:p>
          <a:p>
            <a:pPr marL="857250" lvl="2" indent="0">
              <a:buNone/>
            </a:pPr>
            <a:r>
              <a:rPr lang="fr-CA" dirty="0" smtClean="0">
                <a:cs typeface="Times New Roman" panose="02020603050405020304" pitchFamily="18" charset="0"/>
                <a:hlinkClick r:id="rId4"/>
              </a:rPr>
              <a:t>http://corporations.ic.gc.ca/eic/site/cd-dgc.nsf/fra/cs08216.html</a:t>
            </a:r>
            <a:endParaRPr lang="fr-CA" dirty="0" smtClean="0">
              <a:cs typeface="Times New Roman" panose="02020603050405020304" pitchFamily="18" charset="0"/>
            </a:endParaRPr>
          </a:p>
          <a:p>
            <a:pPr lvl="1"/>
            <a:r>
              <a:rPr lang="fr-CA" dirty="0" smtClean="0">
                <a:cs typeface="Times New Roman" panose="02020603050405020304" pitchFamily="18" charset="0"/>
              </a:rPr>
              <a:t>des documents supplémentaires qui pourraient aider vos sociétés clientes à respecter leurs obligations</a:t>
            </a:r>
          </a:p>
          <a:p>
            <a:pPr lvl="1"/>
            <a:r>
              <a:rPr lang="fr-CA" dirty="0" smtClean="0">
                <a:cs typeface="Times New Roman" panose="02020603050405020304" pitchFamily="18" charset="0"/>
              </a:rPr>
              <a:t>des règlements qui pourraient complémenter </a:t>
            </a:r>
            <a:r>
              <a:rPr lang="fr-CA" smtClean="0">
                <a:cs typeface="Times New Roman" panose="02020603050405020304" pitchFamily="18" charset="0"/>
              </a:rPr>
              <a:t>le régime</a:t>
            </a:r>
            <a:r>
              <a:rPr lang="fr-CA" dirty="0" smtClean="0"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</a:pPr>
            <a:endParaRPr lang="fr-CA" dirty="0" smtClean="0">
              <a:cs typeface="Times New Roman" panose="02020603050405020304" pitchFamily="18" charset="0"/>
            </a:endParaRPr>
          </a:p>
          <a:p>
            <a:r>
              <a:rPr lang="fr-CA" dirty="0" smtClean="0">
                <a:cs typeface="Times New Roman" panose="02020603050405020304" pitchFamily="18" charset="0"/>
              </a:rPr>
              <a:t>Pour nous joindre: </a:t>
            </a:r>
            <a:r>
              <a:rPr lang="fr-CA" dirty="0" smtClean="0">
                <a:cs typeface="Times New Roman" panose="02020603050405020304" pitchFamily="18" charset="0"/>
                <a:hlinkClick r:id="rId5"/>
              </a:rPr>
              <a:t>ic.corporationscanada.IC@canada.ca</a:t>
            </a:r>
            <a:r>
              <a:rPr lang="fr-CA" dirty="0" smtClean="0">
                <a:cs typeface="Times New Roman" panose="02020603050405020304" pitchFamily="18" charset="0"/>
              </a:rPr>
              <a:t> 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8"/>
    </mc:Choice>
    <mc:Fallback xmlns="">
      <p:transition spd="slow" advTm="3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CF7431-A981-DF47-A9DA-2A3FE312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39378"/>
          </a:xfrm>
        </p:spPr>
        <p:txBody>
          <a:bodyPr/>
          <a:lstStyle/>
          <a:p>
            <a:r>
              <a:rPr lang="en-US" dirty="0" smtClean="0"/>
              <a:t>ORDRE DU JOUR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6A0B71-9A38-0240-BC34-11EAC203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7517"/>
            <a:ext cx="8229600" cy="3517106"/>
          </a:xfrm>
        </p:spPr>
        <p:txBody>
          <a:bodyPr/>
          <a:lstStyle/>
          <a:p>
            <a:endParaRPr lang="en-CA" altLang="en-US" dirty="0" smtClean="0"/>
          </a:p>
          <a:p>
            <a:r>
              <a:rPr lang="fr-CA" altLang="en-US" sz="2200" dirty="0" smtClean="0"/>
              <a:t>Objectifs et sociétés assujetties</a:t>
            </a:r>
          </a:p>
          <a:p>
            <a:r>
              <a:rPr lang="fr-CA" altLang="en-US" sz="2200" dirty="0" smtClean="0"/>
              <a:t>Définition d’un PCI et registre des PCI</a:t>
            </a:r>
            <a:endParaRPr lang="fr-CA" sz="2200" dirty="0" smtClean="0"/>
          </a:p>
          <a:p>
            <a:r>
              <a:rPr lang="fr-CA" sz="2200" dirty="0" smtClean="0"/>
              <a:t>Accès au registre des PCI et pénalités</a:t>
            </a:r>
          </a:p>
          <a:p>
            <a:r>
              <a:rPr lang="fr-CA" sz="2200" dirty="0" smtClean="0"/>
              <a:t>Réglementation et documents d’orientation</a:t>
            </a:r>
          </a:p>
          <a:p>
            <a:r>
              <a:rPr lang="fr-CA" sz="2200" dirty="0" smtClean="0"/>
              <a:t>Commentaires et suggestions</a:t>
            </a:r>
          </a:p>
          <a:p>
            <a:pPr marL="0" indent="0">
              <a:buNone/>
            </a:pPr>
            <a:endParaRPr lang="fr-CA" sz="2200" dirty="0" smtClean="0"/>
          </a:p>
          <a:p>
            <a:pPr marL="0" indent="0">
              <a:buNone/>
            </a:pPr>
            <a:r>
              <a:rPr lang="fr-CA" sz="2200" dirty="0" smtClean="0"/>
              <a:t>Note: </a:t>
            </a:r>
            <a:r>
              <a:rPr lang="fr-FR" sz="2200" dirty="0"/>
              <a:t>Les renseignements fournis par Corporations Canada </a:t>
            </a:r>
            <a:r>
              <a:rPr lang="fr-FR" sz="2200" dirty="0" smtClean="0"/>
              <a:t>ne </a:t>
            </a:r>
            <a:r>
              <a:rPr lang="fr-FR" sz="2200" dirty="0"/>
              <a:t>visent pas à remplacer les avis juridiques.</a:t>
            </a:r>
            <a:endParaRPr lang="fr-CA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1"/>
    </mc:Choice>
    <mc:Fallback xmlns="">
      <p:transition spd="slow" advTm="3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06" y="25979"/>
            <a:ext cx="8229600" cy="739378"/>
          </a:xfrm>
        </p:spPr>
        <p:txBody>
          <a:bodyPr/>
          <a:lstStyle/>
          <a:p>
            <a:r>
              <a:rPr lang="en-CA" dirty="0" smtClean="0"/>
              <a:t>OBJECTIFS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1200"/>
            <a:ext cx="8229600" cy="3903423"/>
          </a:xfrm>
        </p:spPr>
        <p:txBody>
          <a:bodyPr/>
          <a:lstStyle/>
          <a:p>
            <a:r>
              <a:rPr lang="fr-CA" sz="2200" dirty="0" smtClean="0"/>
              <a:t>Les </a:t>
            </a:r>
            <a:r>
              <a:rPr lang="fr-CA" sz="2200" dirty="0" smtClean="0">
                <a:hlinkClick r:id="rId5"/>
              </a:rPr>
              <a:t>sociétés constituées selon la LCSA </a:t>
            </a:r>
            <a:r>
              <a:rPr lang="fr-CA" sz="2200" dirty="0" smtClean="0"/>
              <a:t>sont tenues de créer et de tenir à jour un registre des particuliers ayant un contrôle important (registre des PCI)</a:t>
            </a:r>
          </a:p>
          <a:p>
            <a:r>
              <a:rPr lang="fr-CA" sz="2200" dirty="0" smtClean="0"/>
              <a:t>Savoir qui contrôle une société</a:t>
            </a:r>
            <a:endParaRPr lang="fr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914400" y="2300748"/>
            <a:ext cx="2168013" cy="229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CA" sz="1600" dirty="0" smtClean="0">
                <a:latin typeface="Century Gothic Regular"/>
              </a:rPr>
              <a:t>Accroît la transparence quant à la propriété ou au contrôle des sociétés</a:t>
            </a:r>
            <a:endParaRPr lang="fr-CA" sz="1600" dirty="0">
              <a:latin typeface="Century Gothic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7994" y="2300748"/>
            <a:ext cx="2168013" cy="229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CA" sz="1400" dirty="0" smtClean="0">
                <a:latin typeface="Century Gothic Regular"/>
              </a:rPr>
              <a:t>Aide les organismes d’enquête à mettre au jour des activités, comme le blanchiment d’argent et l’évasion fiscale</a:t>
            </a:r>
            <a:endParaRPr lang="fr-CA" sz="1400" dirty="0">
              <a:latin typeface="Century Gothic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8556" y="2300748"/>
            <a:ext cx="2168013" cy="22938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endParaRPr lang="fr-CA" sz="1600" dirty="0" smtClean="0">
              <a:latin typeface="Century Gothic Regular"/>
            </a:endParaRPr>
          </a:p>
          <a:p>
            <a:endParaRPr lang="fr-CA" sz="1600" dirty="0">
              <a:latin typeface="Century Gothic Regular"/>
            </a:endParaRPr>
          </a:p>
          <a:p>
            <a:endParaRPr lang="fr-CA" sz="1600" dirty="0" smtClean="0">
              <a:latin typeface="Century Gothic Regular"/>
            </a:endParaRPr>
          </a:p>
          <a:p>
            <a:endParaRPr lang="fr-CA" sz="1600" dirty="0">
              <a:latin typeface="Century Gothic Regular"/>
            </a:endParaRPr>
          </a:p>
          <a:p>
            <a:endParaRPr lang="fr-CA" sz="1600" dirty="0" smtClean="0">
              <a:latin typeface="Century Gothic Regular"/>
            </a:endParaRPr>
          </a:p>
          <a:p>
            <a:endParaRPr lang="fr-CA" sz="1600" dirty="0">
              <a:latin typeface="Century Gothic Regular"/>
            </a:endParaRPr>
          </a:p>
          <a:p>
            <a:endParaRPr lang="fr-CA" sz="1600" dirty="0" smtClean="0">
              <a:latin typeface="Century Gothic Regular"/>
            </a:endParaRPr>
          </a:p>
          <a:p>
            <a:endParaRPr lang="fr-CA" sz="1600" dirty="0" smtClean="0">
              <a:latin typeface="Century Gothic Regular"/>
            </a:endParaRPr>
          </a:p>
          <a:p>
            <a:r>
              <a:rPr lang="fr-CA" sz="1600" dirty="0" smtClean="0">
                <a:latin typeface="Century Gothic Regular"/>
              </a:rPr>
              <a:t>Permet au Canada de respecter ses obligations internationales</a:t>
            </a:r>
          </a:p>
          <a:p>
            <a:endParaRPr lang="fr-CA" sz="1600" dirty="0" smtClean="0">
              <a:latin typeface="Century Gothic Regular"/>
            </a:endParaRPr>
          </a:p>
          <a:p>
            <a:endParaRPr lang="fr-CA" sz="1600" dirty="0">
              <a:latin typeface="Century Gothic Regular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610121" y="2445364"/>
            <a:ext cx="776569" cy="859248"/>
            <a:chOff x="8021639" y="3949700"/>
            <a:chExt cx="417512" cy="461963"/>
          </a:xfrm>
          <a:solidFill>
            <a:schemeClr val="bg1"/>
          </a:solidFill>
        </p:grpSpPr>
        <p:sp>
          <p:nvSpPr>
            <p:cNvPr id="47" name="Freeform 455"/>
            <p:cNvSpPr>
              <a:spLocks/>
            </p:cNvSpPr>
            <p:nvPr/>
          </p:nvSpPr>
          <p:spPr bwMode="auto">
            <a:xfrm>
              <a:off x="8051801" y="3949700"/>
              <a:ext cx="301625" cy="404813"/>
            </a:xfrm>
            <a:custGeom>
              <a:avLst/>
              <a:gdLst>
                <a:gd name="T0" fmla="*/ 149 w 190"/>
                <a:gd name="T1" fmla="*/ 255 h 255"/>
                <a:gd name="T2" fmla="*/ 0 w 190"/>
                <a:gd name="T3" fmla="*/ 255 h 255"/>
                <a:gd name="T4" fmla="*/ 0 w 190"/>
                <a:gd name="T5" fmla="*/ 0 h 255"/>
                <a:gd name="T6" fmla="*/ 190 w 190"/>
                <a:gd name="T7" fmla="*/ 0 h 255"/>
                <a:gd name="T8" fmla="*/ 190 w 190"/>
                <a:gd name="T9" fmla="*/ 114 h 255"/>
                <a:gd name="T10" fmla="*/ 181 w 190"/>
                <a:gd name="T11" fmla="*/ 114 h 255"/>
                <a:gd name="T12" fmla="*/ 181 w 190"/>
                <a:gd name="T13" fmla="*/ 10 h 255"/>
                <a:gd name="T14" fmla="*/ 9 w 190"/>
                <a:gd name="T15" fmla="*/ 10 h 255"/>
                <a:gd name="T16" fmla="*/ 9 w 190"/>
                <a:gd name="T17" fmla="*/ 246 h 255"/>
                <a:gd name="T18" fmla="*/ 149 w 190"/>
                <a:gd name="T19" fmla="*/ 246 h 255"/>
                <a:gd name="T20" fmla="*/ 149 w 190"/>
                <a:gd name="T2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5">
                  <a:moveTo>
                    <a:pt x="149" y="255"/>
                  </a:moveTo>
                  <a:lnTo>
                    <a:pt x="0" y="255"/>
                  </a:lnTo>
                  <a:lnTo>
                    <a:pt x="0" y="0"/>
                  </a:lnTo>
                  <a:lnTo>
                    <a:pt x="190" y="0"/>
                  </a:lnTo>
                  <a:lnTo>
                    <a:pt x="190" y="114"/>
                  </a:lnTo>
                  <a:lnTo>
                    <a:pt x="181" y="114"/>
                  </a:lnTo>
                  <a:lnTo>
                    <a:pt x="181" y="10"/>
                  </a:lnTo>
                  <a:lnTo>
                    <a:pt x="9" y="10"/>
                  </a:lnTo>
                  <a:lnTo>
                    <a:pt x="9" y="246"/>
                  </a:lnTo>
                  <a:lnTo>
                    <a:pt x="149" y="246"/>
                  </a:lnTo>
                  <a:lnTo>
                    <a:pt x="149" y="2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8" name="Rectangle 456"/>
            <p:cNvSpPr>
              <a:spLocks noChangeArrowheads="1"/>
            </p:cNvSpPr>
            <p:nvPr/>
          </p:nvSpPr>
          <p:spPr bwMode="auto">
            <a:xfrm>
              <a:off x="8339139" y="4167188"/>
              <a:ext cx="14288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" name="Rectangle 457"/>
            <p:cNvSpPr>
              <a:spLocks noChangeArrowheads="1"/>
            </p:cNvSpPr>
            <p:nvPr/>
          </p:nvSpPr>
          <p:spPr bwMode="auto">
            <a:xfrm>
              <a:off x="8367714" y="4181475"/>
              <a:ext cx="14288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0" name="Rectangle 458"/>
            <p:cNvSpPr>
              <a:spLocks noChangeArrowheads="1"/>
            </p:cNvSpPr>
            <p:nvPr/>
          </p:nvSpPr>
          <p:spPr bwMode="auto">
            <a:xfrm>
              <a:off x="8396289" y="4195763"/>
              <a:ext cx="1428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Freeform 459"/>
            <p:cNvSpPr>
              <a:spLocks/>
            </p:cNvSpPr>
            <p:nvPr/>
          </p:nvSpPr>
          <p:spPr bwMode="auto">
            <a:xfrm>
              <a:off x="8281989" y="4210050"/>
              <a:ext cx="49213" cy="136525"/>
            </a:xfrm>
            <a:custGeom>
              <a:avLst/>
              <a:gdLst>
                <a:gd name="T0" fmla="*/ 31 w 31"/>
                <a:gd name="T1" fmla="*/ 86 h 86"/>
                <a:gd name="T2" fmla="*/ 22 w 31"/>
                <a:gd name="T3" fmla="*/ 86 h 86"/>
                <a:gd name="T4" fmla="*/ 22 w 31"/>
                <a:gd name="T5" fmla="*/ 69 h 86"/>
                <a:gd name="T6" fmla="*/ 9 w 31"/>
                <a:gd name="T7" fmla="*/ 52 h 86"/>
                <a:gd name="T8" fmla="*/ 0 w 31"/>
                <a:gd name="T9" fmla="*/ 33 h 86"/>
                <a:gd name="T10" fmla="*/ 0 w 31"/>
                <a:gd name="T11" fmla="*/ 0 h 86"/>
                <a:gd name="T12" fmla="*/ 9 w 31"/>
                <a:gd name="T13" fmla="*/ 0 h 86"/>
                <a:gd name="T14" fmla="*/ 9 w 31"/>
                <a:gd name="T15" fmla="*/ 31 h 86"/>
                <a:gd name="T16" fmla="*/ 17 w 31"/>
                <a:gd name="T17" fmla="*/ 48 h 86"/>
                <a:gd name="T18" fmla="*/ 31 w 31"/>
                <a:gd name="T19" fmla="*/ 67 h 86"/>
                <a:gd name="T20" fmla="*/ 31 w 31"/>
                <a:gd name="T2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86">
                  <a:moveTo>
                    <a:pt x="31" y="86"/>
                  </a:moveTo>
                  <a:lnTo>
                    <a:pt x="22" y="86"/>
                  </a:lnTo>
                  <a:lnTo>
                    <a:pt x="22" y="69"/>
                  </a:lnTo>
                  <a:lnTo>
                    <a:pt x="9" y="52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lnTo>
                    <a:pt x="17" y="48"/>
                  </a:lnTo>
                  <a:lnTo>
                    <a:pt x="31" y="67"/>
                  </a:lnTo>
                  <a:lnTo>
                    <a:pt x="31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2" name="Rectangle 460"/>
            <p:cNvSpPr>
              <a:spLocks noChangeArrowheads="1"/>
            </p:cNvSpPr>
            <p:nvPr/>
          </p:nvSpPr>
          <p:spPr bwMode="auto">
            <a:xfrm>
              <a:off x="8331201" y="4368800"/>
              <a:ext cx="158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3" name="Freeform 461"/>
            <p:cNvSpPr>
              <a:spLocks/>
            </p:cNvSpPr>
            <p:nvPr/>
          </p:nvSpPr>
          <p:spPr bwMode="auto">
            <a:xfrm>
              <a:off x="8275639" y="4154488"/>
              <a:ext cx="47625" cy="46038"/>
            </a:xfrm>
            <a:custGeom>
              <a:avLst/>
              <a:gdLst>
                <a:gd name="T0" fmla="*/ 23 w 30"/>
                <a:gd name="T1" fmla="*/ 29 h 29"/>
                <a:gd name="T2" fmla="*/ 0 w 30"/>
                <a:gd name="T3" fmla="*/ 6 h 29"/>
                <a:gd name="T4" fmla="*/ 7 w 30"/>
                <a:gd name="T5" fmla="*/ 0 h 29"/>
                <a:gd name="T6" fmla="*/ 30 w 30"/>
                <a:gd name="T7" fmla="*/ 22 h 29"/>
                <a:gd name="T8" fmla="*/ 23 w 30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23" y="29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30" y="22"/>
                  </a:ln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4" name="Freeform 462"/>
            <p:cNvSpPr>
              <a:spLocks/>
            </p:cNvSpPr>
            <p:nvPr/>
          </p:nvSpPr>
          <p:spPr bwMode="auto">
            <a:xfrm>
              <a:off x="8255001" y="4144963"/>
              <a:ext cx="184150" cy="201613"/>
            </a:xfrm>
            <a:custGeom>
              <a:avLst/>
              <a:gdLst>
                <a:gd name="T0" fmla="*/ 91 w 103"/>
                <a:gd name="T1" fmla="*/ 112 h 112"/>
                <a:gd name="T2" fmla="*/ 83 w 103"/>
                <a:gd name="T3" fmla="*/ 112 h 112"/>
                <a:gd name="T4" fmla="*/ 83 w 103"/>
                <a:gd name="T5" fmla="*/ 104 h 112"/>
                <a:gd name="T6" fmla="*/ 83 w 103"/>
                <a:gd name="T7" fmla="*/ 103 h 112"/>
                <a:gd name="T8" fmla="*/ 95 w 103"/>
                <a:gd name="T9" fmla="*/ 63 h 112"/>
                <a:gd name="T10" fmla="*/ 95 w 103"/>
                <a:gd name="T11" fmla="*/ 28 h 112"/>
                <a:gd name="T12" fmla="*/ 91 w 103"/>
                <a:gd name="T13" fmla="*/ 24 h 112"/>
                <a:gd name="T14" fmla="*/ 87 w 103"/>
                <a:gd name="T15" fmla="*/ 28 h 112"/>
                <a:gd name="T16" fmla="*/ 83 w 103"/>
                <a:gd name="T17" fmla="*/ 32 h 112"/>
                <a:gd name="T18" fmla="*/ 79 w 103"/>
                <a:gd name="T19" fmla="*/ 28 h 112"/>
                <a:gd name="T20" fmla="*/ 79 w 103"/>
                <a:gd name="T21" fmla="*/ 20 h 112"/>
                <a:gd name="T22" fmla="*/ 75 w 103"/>
                <a:gd name="T23" fmla="*/ 16 h 112"/>
                <a:gd name="T24" fmla="*/ 71 w 103"/>
                <a:gd name="T25" fmla="*/ 20 h 112"/>
                <a:gd name="T26" fmla="*/ 67 w 103"/>
                <a:gd name="T27" fmla="*/ 24 h 112"/>
                <a:gd name="T28" fmla="*/ 63 w 103"/>
                <a:gd name="T29" fmla="*/ 20 h 112"/>
                <a:gd name="T30" fmla="*/ 59 w 103"/>
                <a:gd name="T31" fmla="*/ 16 h 112"/>
                <a:gd name="T32" fmla="*/ 55 w 103"/>
                <a:gd name="T33" fmla="*/ 20 h 112"/>
                <a:gd name="T34" fmla="*/ 51 w 103"/>
                <a:gd name="T35" fmla="*/ 24 h 112"/>
                <a:gd name="T36" fmla="*/ 47 w 103"/>
                <a:gd name="T37" fmla="*/ 20 h 112"/>
                <a:gd name="T38" fmla="*/ 47 w 103"/>
                <a:gd name="T39" fmla="*/ 12 h 112"/>
                <a:gd name="T40" fmla="*/ 43 w 103"/>
                <a:gd name="T41" fmla="*/ 8 h 112"/>
                <a:gd name="T42" fmla="*/ 39 w 103"/>
                <a:gd name="T43" fmla="*/ 12 h 112"/>
                <a:gd name="T44" fmla="*/ 39 w 103"/>
                <a:gd name="T45" fmla="*/ 52 h 112"/>
                <a:gd name="T46" fmla="*/ 36 w 103"/>
                <a:gd name="T47" fmla="*/ 56 h 112"/>
                <a:gd name="T48" fmla="*/ 32 w 103"/>
                <a:gd name="T49" fmla="*/ 55 h 112"/>
                <a:gd name="T50" fmla="*/ 0 w 103"/>
                <a:gd name="T51" fmla="*/ 23 h 112"/>
                <a:gd name="T52" fmla="*/ 6 w 103"/>
                <a:gd name="T53" fmla="*/ 17 h 112"/>
                <a:gd name="T54" fmla="*/ 31 w 103"/>
                <a:gd name="T55" fmla="*/ 42 h 112"/>
                <a:gd name="T56" fmla="*/ 31 w 103"/>
                <a:gd name="T57" fmla="*/ 12 h 112"/>
                <a:gd name="T58" fmla="*/ 43 w 103"/>
                <a:gd name="T59" fmla="*/ 0 h 112"/>
                <a:gd name="T60" fmla="*/ 54 w 103"/>
                <a:gd name="T61" fmla="*/ 9 h 112"/>
                <a:gd name="T62" fmla="*/ 67 w 103"/>
                <a:gd name="T63" fmla="*/ 11 h 112"/>
                <a:gd name="T64" fmla="*/ 75 w 103"/>
                <a:gd name="T65" fmla="*/ 8 h 112"/>
                <a:gd name="T66" fmla="*/ 86 w 103"/>
                <a:gd name="T67" fmla="*/ 17 h 112"/>
                <a:gd name="T68" fmla="*/ 91 w 103"/>
                <a:gd name="T69" fmla="*/ 16 h 112"/>
                <a:gd name="T70" fmla="*/ 103 w 103"/>
                <a:gd name="T71" fmla="*/ 28 h 112"/>
                <a:gd name="T72" fmla="*/ 103 w 103"/>
                <a:gd name="T73" fmla="*/ 64 h 112"/>
                <a:gd name="T74" fmla="*/ 103 w 103"/>
                <a:gd name="T75" fmla="*/ 65 h 112"/>
                <a:gd name="T76" fmla="*/ 91 w 103"/>
                <a:gd name="T77" fmla="*/ 105 h 112"/>
                <a:gd name="T78" fmla="*/ 91 w 103"/>
                <a:gd name="T7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" h="112">
                  <a:moveTo>
                    <a:pt x="91" y="112"/>
                  </a:moveTo>
                  <a:cubicBezTo>
                    <a:pt x="83" y="112"/>
                    <a:pt x="83" y="112"/>
                    <a:pt x="83" y="112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04"/>
                    <a:pt x="83" y="103"/>
                    <a:pt x="83" y="10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26"/>
                    <a:pt x="93" y="24"/>
                    <a:pt x="91" y="24"/>
                  </a:cubicBezTo>
                  <a:cubicBezTo>
                    <a:pt x="89" y="24"/>
                    <a:pt x="87" y="26"/>
                    <a:pt x="87" y="28"/>
                  </a:cubicBezTo>
                  <a:cubicBezTo>
                    <a:pt x="87" y="30"/>
                    <a:pt x="85" y="32"/>
                    <a:pt x="83" y="32"/>
                  </a:cubicBezTo>
                  <a:cubicBezTo>
                    <a:pt x="81" y="32"/>
                    <a:pt x="79" y="30"/>
                    <a:pt x="79" y="28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18"/>
                    <a:pt x="77" y="16"/>
                    <a:pt x="75" y="16"/>
                  </a:cubicBezTo>
                  <a:cubicBezTo>
                    <a:pt x="73" y="16"/>
                    <a:pt x="71" y="18"/>
                    <a:pt x="71" y="20"/>
                  </a:cubicBezTo>
                  <a:cubicBezTo>
                    <a:pt x="71" y="22"/>
                    <a:pt x="69" y="24"/>
                    <a:pt x="67" y="24"/>
                  </a:cubicBezTo>
                  <a:cubicBezTo>
                    <a:pt x="65" y="24"/>
                    <a:pt x="63" y="22"/>
                    <a:pt x="63" y="20"/>
                  </a:cubicBezTo>
                  <a:cubicBezTo>
                    <a:pt x="63" y="18"/>
                    <a:pt x="61" y="16"/>
                    <a:pt x="59" y="16"/>
                  </a:cubicBezTo>
                  <a:cubicBezTo>
                    <a:pt x="57" y="16"/>
                    <a:pt x="55" y="18"/>
                    <a:pt x="55" y="20"/>
                  </a:cubicBezTo>
                  <a:cubicBezTo>
                    <a:pt x="55" y="22"/>
                    <a:pt x="53" y="24"/>
                    <a:pt x="51" y="24"/>
                  </a:cubicBezTo>
                  <a:cubicBezTo>
                    <a:pt x="49" y="24"/>
                    <a:pt x="47" y="22"/>
                    <a:pt x="47" y="20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0"/>
                    <a:pt x="45" y="8"/>
                    <a:pt x="43" y="8"/>
                  </a:cubicBezTo>
                  <a:cubicBezTo>
                    <a:pt x="41" y="8"/>
                    <a:pt x="39" y="10"/>
                    <a:pt x="39" y="1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54"/>
                    <a:pt x="38" y="55"/>
                    <a:pt x="36" y="56"/>
                  </a:cubicBezTo>
                  <a:cubicBezTo>
                    <a:pt x="35" y="56"/>
                    <a:pt x="33" y="56"/>
                    <a:pt x="32" y="5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5"/>
                    <a:pt x="36" y="0"/>
                    <a:pt x="43" y="0"/>
                  </a:cubicBezTo>
                  <a:cubicBezTo>
                    <a:pt x="48" y="0"/>
                    <a:pt x="53" y="4"/>
                    <a:pt x="54" y="9"/>
                  </a:cubicBezTo>
                  <a:cubicBezTo>
                    <a:pt x="58" y="7"/>
                    <a:pt x="64" y="8"/>
                    <a:pt x="67" y="11"/>
                  </a:cubicBezTo>
                  <a:cubicBezTo>
                    <a:pt x="69" y="9"/>
                    <a:pt x="72" y="8"/>
                    <a:pt x="75" y="8"/>
                  </a:cubicBezTo>
                  <a:cubicBezTo>
                    <a:pt x="80" y="8"/>
                    <a:pt x="85" y="12"/>
                    <a:pt x="86" y="17"/>
                  </a:cubicBezTo>
                  <a:cubicBezTo>
                    <a:pt x="88" y="16"/>
                    <a:pt x="89" y="16"/>
                    <a:pt x="91" y="16"/>
                  </a:cubicBezTo>
                  <a:cubicBezTo>
                    <a:pt x="97" y="16"/>
                    <a:pt x="103" y="21"/>
                    <a:pt x="103" y="28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4"/>
                    <a:pt x="103" y="65"/>
                    <a:pt x="103" y="65"/>
                  </a:cubicBezTo>
                  <a:cubicBezTo>
                    <a:pt x="91" y="105"/>
                    <a:pt x="91" y="105"/>
                    <a:pt x="91" y="105"/>
                  </a:cubicBezTo>
                  <a:lnTo>
                    <a:pt x="9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5" name="Freeform 463"/>
            <p:cNvSpPr>
              <a:spLocks noEditPoints="1"/>
            </p:cNvSpPr>
            <p:nvPr/>
          </p:nvSpPr>
          <p:spPr bwMode="auto">
            <a:xfrm>
              <a:off x="8094664" y="3994150"/>
              <a:ext cx="215900" cy="215900"/>
            </a:xfrm>
            <a:custGeom>
              <a:avLst/>
              <a:gdLst>
                <a:gd name="T0" fmla="*/ 60 w 120"/>
                <a:gd name="T1" fmla="*/ 120 h 120"/>
                <a:gd name="T2" fmla="*/ 0 w 120"/>
                <a:gd name="T3" fmla="*/ 60 h 120"/>
                <a:gd name="T4" fmla="*/ 60 w 120"/>
                <a:gd name="T5" fmla="*/ 0 h 120"/>
                <a:gd name="T6" fmla="*/ 120 w 120"/>
                <a:gd name="T7" fmla="*/ 60 h 120"/>
                <a:gd name="T8" fmla="*/ 60 w 120"/>
                <a:gd name="T9" fmla="*/ 120 h 120"/>
                <a:gd name="T10" fmla="*/ 60 w 120"/>
                <a:gd name="T11" fmla="*/ 8 h 120"/>
                <a:gd name="T12" fmla="*/ 8 w 120"/>
                <a:gd name="T13" fmla="*/ 60 h 120"/>
                <a:gd name="T14" fmla="*/ 60 w 120"/>
                <a:gd name="T15" fmla="*/ 112 h 120"/>
                <a:gd name="T16" fmla="*/ 112 w 120"/>
                <a:gd name="T17" fmla="*/ 60 h 120"/>
                <a:gd name="T18" fmla="*/ 60 w 120"/>
                <a:gd name="T19" fmla="*/ 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3"/>
                    <a:pt x="93" y="120"/>
                    <a:pt x="60" y="120"/>
                  </a:cubicBezTo>
                  <a:close/>
                  <a:moveTo>
                    <a:pt x="60" y="8"/>
                  </a:moveTo>
                  <a:cubicBezTo>
                    <a:pt x="31" y="8"/>
                    <a:pt x="8" y="31"/>
                    <a:pt x="8" y="60"/>
                  </a:cubicBezTo>
                  <a:cubicBezTo>
                    <a:pt x="8" y="89"/>
                    <a:pt x="31" y="112"/>
                    <a:pt x="60" y="112"/>
                  </a:cubicBezTo>
                  <a:cubicBezTo>
                    <a:pt x="88" y="112"/>
                    <a:pt x="112" y="89"/>
                    <a:pt x="112" y="60"/>
                  </a:cubicBezTo>
                  <a:cubicBezTo>
                    <a:pt x="112" y="31"/>
                    <a:pt x="88" y="8"/>
                    <a:pt x="6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6" name="Rectangle 464"/>
            <p:cNvSpPr>
              <a:spLocks noChangeArrowheads="1"/>
            </p:cNvSpPr>
            <p:nvPr/>
          </p:nvSpPr>
          <p:spPr bwMode="auto">
            <a:xfrm>
              <a:off x="8094664" y="4238625"/>
              <a:ext cx="57150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7" name="Rectangle 465"/>
            <p:cNvSpPr>
              <a:spLocks noChangeArrowheads="1"/>
            </p:cNvSpPr>
            <p:nvPr/>
          </p:nvSpPr>
          <p:spPr bwMode="auto">
            <a:xfrm>
              <a:off x="8094664" y="4267200"/>
              <a:ext cx="1000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466"/>
            <p:cNvSpPr>
              <a:spLocks noChangeArrowheads="1"/>
            </p:cNvSpPr>
            <p:nvPr/>
          </p:nvSpPr>
          <p:spPr bwMode="auto">
            <a:xfrm>
              <a:off x="8094664" y="4295775"/>
              <a:ext cx="17303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Rectangle 467"/>
            <p:cNvSpPr>
              <a:spLocks noChangeArrowheads="1"/>
            </p:cNvSpPr>
            <p:nvPr/>
          </p:nvSpPr>
          <p:spPr bwMode="auto">
            <a:xfrm>
              <a:off x="8166101" y="4238625"/>
              <a:ext cx="101600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0" name="Rectangle 468"/>
            <p:cNvSpPr>
              <a:spLocks noChangeArrowheads="1"/>
            </p:cNvSpPr>
            <p:nvPr/>
          </p:nvSpPr>
          <p:spPr bwMode="auto">
            <a:xfrm>
              <a:off x="8208964" y="4267200"/>
              <a:ext cx="5873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1" name="Freeform 469"/>
            <p:cNvSpPr>
              <a:spLocks/>
            </p:cNvSpPr>
            <p:nvPr/>
          </p:nvSpPr>
          <p:spPr bwMode="auto">
            <a:xfrm>
              <a:off x="8302626" y="4340225"/>
              <a:ext cx="130175" cy="71438"/>
            </a:xfrm>
            <a:custGeom>
              <a:avLst/>
              <a:gdLst>
                <a:gd name="T0" fmla="*/ 72 w 72"/>
                <a:gd name="T1" fmla="*/ 40 h 40"/>
                <a:gd name="T2" fmla="*/ 64 w 72"/>
                <a:gd name="T3" fmla="*/ 40 h 40"/>
                <a:gd name="T4" fmla="*/ 64 w 72"/>
                <a:gd name="T5" fmla="*/ 8 h 40"/>
                <a:gd name="T6" fmla="*/ 8 w 72"/>
                <a:gd name="T7" fmla="*/ 8 h 40"/>
                <a:gd name="T8" fmla="*/ 8 w 72"/>
                <a:gd name="T9" fmla="*/ 40 h 40"/>
                <a:gd name="T10" fmla="*/ 0 w 72"/>
                <a:gd name="T11" fmla="*/ 40 h 40"/>
                <a:gd name="T12" fmla="*/ 0 w 72"/>
                <a:gd name="T13" fmla="*/ 8 h 40"/>
                <a:gd name="T14" fmla="*/ 8 w 72"/>
                <a:gd name="T15" fmla="*/ 0 h 40"/>
                <a:gd name="T16" fmla="*/ 64 w 72"/>
                <a:gd name="T17" fmla="*/ 0 h 40"/>
                <a:gd name="T18" fmla="*/ 72 w 72"/>
                <a:gd name="T19" fmla="*/ 8 h 40"/>
                <a:gd name="T20" fmla="*/ 72 w 72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0">
                  <a:moveTo>
                    <a:pt x="72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8" y="0"/>
                    <a:pt x="72" y="4"/>
                    <a:pt x="72" y="8"/>
                  </a:cubicBezTo>
                  <a:lnTo>
                    <a:pt x="7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2" name="Freeform 470"/>
            <p:cNvSpPr>
              <a:spLocks/>
            </p:cNvSpPr>
            <p:nvPr/>
          </p:nvSpPr>
          <p:spPr bwMode="auto">
            <a:xfrm>
              <a:off x="8021639" y="3979863"/>
              <a:ext cx="252413" cy="403225"/>
            </a:xfrm>
            <a:custGeom>
              <a:avLst/>
              <a:gdLst>
                <a:gd name="T0" fmla="*/ 159 w 159"/>
                <a:gd name="T1" fmla="*/ 254 h 254"/>
                <a:gd name="T2" fmla="*/ 0 w 159"/>
                <a:gd name="T3" fmla="*/ 254 h 254"/>
                <a:gd name="T4" fmla="*/ 0 w 159"/>
                <a:gd name="T5" fmla="*/ 0 h 254"/>
                <a:gd name="T6" fmla="*/ 10 w 159"/>
                <a:gd name="T7" fmla="*/ 0 h 254"/>
                <a:gd name="T8" fmla="*/ 10 w 159"/>
                <a:gd name="T9" fmla="*/ 245 h 254"/>
                <a:gd name="T10" fmla="*/ 159 w 159"/>
                <a:gd name="T11" fmla="*/ 245 h 254"/>
                <a:gd name="T12" fmla="*/ 159 w 159"/>
                <a:gd name="T1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54">
                  <a:moveTo>
                    <a:pt x="159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45"/>
                  </a:lnTo>
                  <a:lnTo>
                    <a:pt x="159" y="245"/>
                  </a:lnTo>
                  <a:lnTo>
                    <a:pt x="159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3" name="Freeform 471"/>
            <p:cNvSpPr>
              <a:spLocks/>
            </p:cNvSpPr>
            <p:nvPr/>
          </p:nvSpPr>
          <p:spPr bwMode="auto">
            <a:xfrm>
              <a:off x="8129589" y="4116388"/>
              <a:ext cx="52388" cy="65088"/>
            </a:xfrm>
            <a:custGeom>
              <a:avLst/>
              <a:gdLst>
                <a:gd name="T0" fmla="*/ 8 w 29"/>
                <a:gd name="T1" fmla="*/ 36 h 36"/>
                <a:gd name="T2" fmla="*/ 0 w 29"/>
                <a:gd name="T3" fmla="*/ 36 h 36"/>
                <a:gd name="T4" fmla="*/ 26 w 29"/>
                <a:gd name="T5" fmla="*/ 0 h 36"/>
                <a:gd name="T6" fmla="*/ 29 w 29"/>
                <a:gd name="T7" fmla="*/ 8 h 36"/>
                <a:gd name="T8" fmla="*/ 8 w 29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6">
                  <a:moveTo>
                    <a:pt x="8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15"/>
                    <a:pt x="17" y="3"/>
                    <a:pt x="26" y="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8" y="15"/>
                    <a:pt x="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4" name="Freeform 472"/>
            <p:cNvSpPr>
              <a:spLocks/>
            </p:cNvSpPr>
            <p:nvPr/>
          </p:nvSpPr>
          <p:spPr bwMode="auto">
            <a:xfrm>
              <a:off x="8220076" y="4116388"/>
              <a:ext cx="53975" cy="65088"/>
            </a:xfrm>
            <a:custGeom>
              <a:avLst/>
              <a:gdLst>
                <a:gd name="T0" fmla="*/ 30 w 30"/>
                <a:gd name="T1" fmla="*/ 36 h 36"/>
                <a:gd name="T2" fmla="*/ 22 w 30"/>
                <a:gd name="T3" fmla="*/ 36 h 36"/>
                <a:gd name="T4" fmla="*/ 0 w 30"/>
                <a:gd name="T5" fmla="*/ 8 h 36"/>
                <a:gd name="T6" fmla="*/ 3 w 30"/>
                <a:gd name="T7" fmla="*/ 0 h 36"/>
                <a:gd name="T8" fmla="*/ 30 w 3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6">
                  <a:moveTo>
                    <a:pt x="30" y="36"/>
                  </a:moveTo>
                  <a:cubicBezTo>
                    <a:pt x="22" y="36"/>
                    <a:pt x="22" y="36"/>
                    <a:pt x="22" y="36"/>
                  </a:cubicBezTo>
                  <a:cubicBezTo>
                    <a:pt x="22" y="15"/>
                    <a:pt x="1" y="8"/>
                    <a:pt x="0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" y="3"/>
                    <a:pt x="30" y="15"/>
                    <a:pt x="3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5" name="Freeform 473"/>
            <p:cNvSpPr>
              <a:spLocks noEditPoints="1"/>
            </p:cNvSpPr>
            <p:nvPr/>
          </p:nvSpPr>
          <p:spPr bwMode="auto">
            <a:xfrm>
              <a:off x="8159751" y="4037013"/>
              <a:ext cx="85725" cy="100013"/>
            </a:xfrm>
            <a:custGeom>
              <a:avLst/>
              <a:gdLst>
                <a:gd name="T0" fmla="*/ 24 w 48"/>
                <a:gd name="T1" fmla="*/ 56 h 56"/>
                <a:gd name="T2" fmla="*/ 0 w 48"/>
                <a:gd name="T3" fmla="*/ 26 h 56"/>
                <a:gd name="T4" fmla="*/ 24 w 48"/>
                <a:gd name="T5" fmla="*/ 0 h 56"/>
                <a:gd name="T6" fmla="*/ 48 w 48"/>
                <a:gd name="T7" fmla="*/ 26 h 56"/>
                <a:gd name="T8" fmla="*/ 24 w 48"/>
                <a:gd name="T9" fmla="*/ 56 h 56"/>
                <a:gd name="T10" fmla="*/ 24 w 48"/>
                <a:gd name="T11" fmla="*/ 8 h 56"/>
                <a:gd name="T12" fmla="*/ 8 w 48"/>
                <a:gd name="T13" fmla="*/ 26 h 56"/>
                <a:gd name="T14" fmla="*/ 24 w 48"/>
                <a:gd name="T15" fmla="*/ 48 h 56"/>
                <a:gd name="T16" fmla="*/ 40 w 48"/>
                <a:gd name="T17" fmla="*/ 26 h 56"/>
                <a:gd name="T18" fmla="*/ 24 w 48"/>
                <a:gd name="T1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6">
                  <a:moveTo>
                    <a:pt x="24" y="56"/>
                  </a:moveTo>
                  <a:cubicBezTo>
                    <a:pt x="10" y="56"/>
                    <a:pt x="0" y="43"/>
                    <a:pt x="0" y="26"/>
                  </a:cubicBezTo>
                  <a:cubicBezTo>
                    <a:pt x="0" y="14"/>
                    <a:pt x="2" y="0"/>
                    <a:pt x="24" y="0"/>
                  </a:cubicBezTo>
                  <a:cubicBezTo>
                    <a:pt x="45" y="0"/>
                    <a:pt x="48" y="14"/>
                    <a:pt x="48" y="26"/>
                  </a:cubicBezTo>
                  <a:cubicBezTo>
                    <a:pt x="48" y="43"/>
                    <a:pt x="37" y="56"/>
                    <a:pt x="24" y="56"/>
                  </a:cubicBezTo>
                  <a:close/>
                  <a:moveTo>
                    <a:pt x="24" y="8"/>
                  </a:moveTo>
                  <a:cubicBezTo>
                    <a:pt x="12" y="8"/>
                    <a:pt x="8" y="12"/>
                    <a:pt x="8" y="26"/>
                  </a:cubicBezTo>
                  <a:cubicBezTo>
                    <a:pt x="8" y="37"/>
                    <a:pt x="13" y="48"/>
                    <a:pt x="24" y="48"/>
                  </a:cubicBezTo>
                  <a:cubicBezTo>
                    <a:pt x="34" y="48"/>
                    <a:pt x="40" y="37"/>
                    <a:pt x="40" y="26"/>
                  </a:cubicBezTo>
                  <a:cubicBezTo>
                    <a:pt x="40" y="12"/>
                    <a:pt x="36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177127" y="2450816"/>
            <a:ext cx="789746" cy="792471"/>
            <a:chOff x="7183439" y="3959225"/>
            <a:chExt cx="460375" cy="461963"/>
          </a:xfrm>
          <a:solidFill>
            <a:schemeClr val="bg1"/>
          </a:solidFill>
        </p:grpSpPr>
        <p:sp>
          <p:nvSpPr>
            <p:cNvPr id="67" name="Rectangle 635"/>
            <p:cNvSpPr>
              <a:spLocks noChangeArrowheads="1"/>
            </p:cNvSpPr>
            <p:nvPr/>
          </p:nvSpPr>
          <p:spPr bwMode="auto">
            <a:xfrm>
              <a:off x="7234239" y="4183063"/>
              <a:ext cx="365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8" name="Freeform 636"/>
            <p:cNvSpPr>
              <a:spLocks noEditPoints="1"/>
            </p:cNvSpPr>
            <p:nvPr/>
          </p:nvSpPr>
          <p:spPr bwMode="auto">
            <a:xfrm>
              <a:off x="7183439" y="4160838"/>
              <a:ext cx="57150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9" name="Rectangle 637"/>
            <p:cNvSpPr>
              <a:spLocks noChangeArrowheads="1"/>
            </p:cNvSpPr>
            <p:nvPr/>
          </p:nvSpPr>
          <p:spPr bwMode="auto">
            <a:xfrm>
              <a:off x="7558089" y="4183063"/>
              <a:ext cx="365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0" name="Freeform 638"/>
            <p:cNvSpPr>
              <a:spLocks noEditPoints="1"/>
            </p:cNvSpPr>
            <p:nvPr/>
          </p:nvSpPr>
          <p:spPr bwMode="auto">
            <a:xfrm>
              <a:off x="7586664" y="4160838"/>
              <a:ext cx="57150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1" name="Freeform 639"/>
            <p:cNvSpPr>
              <a:spLocks/>
            </p:cNvSpPr>
            <p:nvPr/>
          </p:nvSpPr>
          <p:spPr bwMode="auto">
            <a:xfrm>
              <a:off x="7529514" y="4233863"/>
              <a:ext cx="57150" cy="136525"/>
            </a:xfrm>
            <a:custGeom>
              <a:avLst/>
              <a:gdLst>
                <a:gd name="T0" fmla="*/ 32 w 32"/>
                <a:gd name="T1" fmla="*/ 76 h 76"/>
                <a:gd name="T2" fmla="*/ 24 w 32"/>
                <a:gd name="T3" fmla="*/ 76 h 76"/>
                <a:gd name="T4" fmla="*/ 24 w 32"/>
                <a:gd name="T5" fmla="*/ 20 h 76"/>
                <a:gd name="T6" fmla="*/ 12 w 32"/>
                <a:gd name="T7" fmla="*/ 8 h 76"/>
                <a:gd name="T8" fmla="*/ 0 w 32"/>
                <a:gd name="T9" fmla="*/ 8 h 76"/>
                <a:gd name="T10" fmla="*/ 0 w 32"/>
                <a:gd name="T11" fmla="*/ 0 h 76"/>
                <a:gd name="T12" fmla="*/ 12 w 32"/>
                <a:gd name="T13" fmla="*/ 0 h 76"/>
                <a:gd name="T14" fmla="*/ 32 w 32"/>
                <a:gd name="T15" fmla="*/ 20 h 76"/>
                <a:gd name="T16" fmla="*/ 32 w 32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6">
                  <a:moveTo>
                    <a:pt x="32" y="76"/>
                  </a:moveTo>
                  <a:cubicBezTo>
                    <a:pt x="24" y="76"/>
                    <a:pt x="24" y="76"/>
                    <a:pt x="24" y="76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3"/>
                    <a:pt x="19" y="8"/>
                    <a:pt x="1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3" y="0"/>
                    <a:pt x="32" y="9"/>
                    <a:pt x="32" y="20"/>
                  </a:cubicBezTo>
                  <a:lnTo>
                    <a:pt x="3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2" name="Freeform 640"/>
            <p:cNvSpPr>
              <a:spLocks noEditPoints="1"/>
            </p:cNvSpPr>
            <p:nvPr/>
          </p:nvSpPr>
          <p:spPr bwMode="auto">
            <a:xfrm>
              <a:off x="7550151" y="4364038"/>
              <a:ext cx="58738" cy="5715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3" name="Freeform 641"/>
            <p:cNvSpPr>
              <a:spLocks/>
            </p:cNvSpPr>
            <p:nvPr/>
          </p:nvSpPr>
          <p:spPr bwMode="auto">
            <a:xfrm>
              <a:off x="7240589" y="4233863"/>
              <a:ext cx="58738" cy="136525"/>
            </a:xfrm>
            <a:custGeom>
              <a:avLst/>
              <a:gdLst>
                <a:gd name="T0" fmla="*/ 8 w 32"/>
                <a:gd name="T1" fmla="*/ 76 h 76"/>
                <a:gd name="T2" fmla="*/ 0 w 32"/>
                <a:gd name="T3" fmla="*/ 76 h 76"/>
                <a:gd name="T4" fmla="*/ 0 w 32"/>
                <a:gd name="T5" fmla="*/ 20 h 76"/>
                <a:gd name="T6" fmla="*/ 20 w 32"/>
                <a:gd name="T7" fmla="*/ 0 h 76"/>
                <a:gd name="T8" fmla="*/ 32 w 32"/>
                <a:gd name="T9" fmla="*/ 0 h 76"/>
                <a:gd name="T10" fmla="*/ 32 w 32"/>
                <a:gd name="T11" fmla="*/ 8 h 76"/>
                <a:gd name="T12" fmla="*/ 20 w 32"/>
                <a:gd name="T13" fmla="*/ 8 h 76"/>
                <a:gd name="T14" fmla="*/ 8 w 32"/>
                <a:gd name="T15" fmla="*/ 20 h 76"/>
                <a:gd name="T16" fmla="*/ 8 w 32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6">
                  <a:moveTo>
                    <a:pt x="8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4" y="8"/>
                    <a:pt x="8" y="13"/>
                    <a:pt x="8" y="20"/>
                  </a:cubicBezTo>
                  <a:lnTo>
                    <a:pt x="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4" name="Freeform 642"/>
            <p:cNvSpPr>
              <a:spLocks noEditPoints="1"/>
            </p:cNvSpPr>
            <p:nvPr/>
          </p:nvSpPr>
          <p:spPr bwMode="auto">
            <a:xfrm>
              <a:off x="7219951" y="4364038"/>
              <a:ext cx="57150" cy="5715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5" name="Freeform 643"/>
            <p:cNvSpPr>
              <a:spLocks/>
            </p:cNvSpPr>
            <p:nvPr/>
          </p:nvSpPr>
          <p:spPr bwMode="auto">
            <a:xfrm>
              <a:off x="7529514" y="4010025"/>
              <a:ext cx="57150" cy="136525"/>
            </a:xfrm>
            <a:custGeom>
              <a:avLst/>
              <a:gdLst>
                <a:gd name="T0" fmla="*/ 12 w 32"/>
                <a:gd name="T1" fmla="*/ 76 h 76"/>
                <a:gd name="T2" fmla="*/ 0 w 32"/>
                <a:gd name="T3" fmla="*/ 76 h 76"/>
                <a:gd name="T4" fmla="*/ 0 w 32"/>
                <a:gd name="T5" fmla="*/ 68 h 76"/>
                <a:gd name="T6" fmla="*/ 12 w 32"/>
                <a:gd name="T7" fmla="*/ 68 h 76"/>
                <a:gd name="T8" fmla="*/ 24 w 32"/>
                <a:gd name="T9" fmla="*/ 56 h 76"/>
                <a:gd name="T10" fmla="*/ 24 w 32"/>
                <a:gd name="T11" fmla="*/ 0 h 76"/>
                <a:gd name="T12" fmla="*/ 32 w 32"/>
                <a:gd name="T13" fmla="*/ 0 h 76"/>
                <a:gd name="T14" fmla="*/ 32 w 32"/>
                <a:gd name="T15" fmla="*/ 56 h 76"/>
                <a:gd name="T16" fmla="*/ 12 w 32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6">
                  <a:moveTo>
                    <a:pt x="12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9" y="68"/>
                    <a:pt x="24" y="63"/>
                    <a:pt x="24" y="5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67"/>
                    <a:pt x="23" y="76"/>
                    <a:pt x="12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6" name="Freeform 644"/>
            <p:cNvSpPr>
              <a:spLocks noEditPoints="1"/>
            </p:cNvSpPr>
            <p:nvPr/>
          </p:nvSpPr>
          <p:spPr bwMode="auto">
            <a:xfrm>
              <a:off x="7550151" y="3959225"/>
              <a:ext cx="58738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7" name="Freeform 645"/>
            <p:cNvSpPr>
              <a:spLocks/>
            </p:cNvSpPr>
            <p:nvPr/>
          </p:nvSpPr>
          <p:spPr bwMode="auto">
            <a:xfrm>
              <a:off x="7234239" y="4010025"/>
              <a:ext cx="65088" cy="136525"/>
            </a:xfrm>
            <a:custGeom>
              <a:avLst/>
              <a:gdLst>
                <a:gd name="T0" fmla="*/ 36 w 36"/>
                <a:gd name="T1" fmla="*/ 76 h 76"/>
                <a:gd name="T2" fmla="*/ 20 w 36"/>
                <a:gd name="T3" fmla="*/ 76 h 76"/>
                <a:gd name="T4" fmla="*/ 0 w 36"/>
                <a:gd name="T5" fmla="*/ 56 h 76"/>
                <a:gd name="T6" fmla="*/ 0 w 36"/>
                <a:gd name="T7" fmla="*/ 0 h 76"/>
                <a:gd name="T8" fmla="*/ 8 w 36"/>
                <a:gd name="T9" fmla="*/ 0 h 76"/>
                <a:gd name="T10" fmla="*/ 8 w 36"/>
                <a:gd name="T11" fmla="*/ 56 h 76"/>
                <a:gd name="T12" fmla="*/ 20 w 36"/>
                <a:gd name="T13" fmla="*/ 68 h 76"/>
                <a:gd name="T14" fmla="*/ 36 w 36"/>
                <a:gd name="T15" fmla="*/ 68 h 76"/>
                <a:gd name="T16" fmla="*/ 36 w 36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6">
                  <a:moveTo>
                    <a:pt x="36" y="76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9" y="76"/>
                    <a:pt x="0" y="67"/>
                    <a:pt x="0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63"/>
                    <a:pt x="14" y="68"/>
                    <a:pt x="20" y="68"/>
                  </a:cubicBezTo>
                  <a:cubicBezTo>
                    <a:pt x="36" y="68"/>
                    <a:pt x="36" y="68"/>
                    <a:pt x="36" y="68"/>
                  </a:cubicBezTo>
                  <a:lnTo>
                    <a:pt x="3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" name="Freeform 646"/>
            <p:cNvSpPr>
              <a:spLocks noEditPoints="1"/>
            </p:cNvSpPr>
            <p:nvPr/>
          </p:nvSpPr>
          <p:spPr bwMode="auto">
            <a:xfrm>
              <a:off x="7212014" y="3959225"/>
              <a:ext cx="58738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Freeform 647"/>
            <p:cNvSpPr>
              <a:spLocks noEditPoints="1"/>
            </p:cNvSpPr>
            <p:nvPr/>
          </p:nvSpPr>
          <p:spPr bwMode="auto">
            <a:xfrm>
              <a:off x="7348539" y="4305300"/>
              <a:ext cx="58738" cy="587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Rectangle 648"/>
            <p:cNvSpPr>
              <a:spLocks noChangeArrowheads="1"/>
            </p:cNvSpPr>
            <p:nvPr/>
          </p:nvSpPr>
          <p:spPr bwMode="auto">
            <a:xfrm>
              <a:off x="7370764" y="4356100"/>
              <a:ext cx="14288" cy="65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1" name="Rectangle 649"/>
            <p:cNvSpPr>
              <a:spLocks noChangeArrowheads="1"/>
            </p:cNvSpPr>
            <p:nvPr/>
          </p:nvSpPr>
          <p:spPr bwMode="auto">
            <a:xfrm>
              <a:off x="7299326" y="4333875"/>
              <a:ext cx="14288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2" name="Rectangle 650"/>
            <p:cNvSpPr>
              <a:spLocks noChangeArrowheads="1"/>
            </p:cNvSpPr>
            <p:nvPr/>
          </p:nvSpPr>
          <p:spPr bwMode="auto">
            <a:xfrm>
              <a:off x="7442201" y="4364038"/>
              <a:ext cx="14288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Rectangle 651"/>
            <p:cNvSpPr>
              <a:spLocks noChangeArrowheads="1"/>
            </p:cNvSpPr>
            <p:nvPr/>
          </p:nvSpPr>
          <p:spPr bwMode="auto">
            <a:xfrm>
              <a:off x="7515226" y="4305300"/>
              <a:ext cx="14288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Freeform 652"/>
            <p:cNvSpPr>
              <a:spLocks noEditPoints="1"/>
            </p:cNvSpPr>
            <p:nvPr/>
          </p:nvSpPr>
          <p:spPr bwMode="auto">
            <a:xfrm>
              <a:off x="7277101" y="4046538"/>
              <a:ext cx="57150" cy="5715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5" name="Rectangle 653"/>
            <p:cNvSpPr>
              <a:spLocks noChangeArrowheads="1"/>
            </p:cNvSpPr>
            <p:nvPr/>
          </p:nvSpPr>
          <p:spPr bwMode="auto">
            <a:xfrm>
              <a:off x="7370764" y="3959225"/>
              <a:ext cx="14288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6" name="Rectangle 654"/>
            <p:cNvSpPr>
              <a:spLocks noChangeArrowheads="1"/>
            </p:cNvSpPr>
            <p:nvPr/>
          </p:nvSpPr>
          <p:spPr bwMode="auto">
            <a:xfrm>
              <a:off x="7299326" y="3987800"/>
              <a:ext cx="14288" cy="65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7" name="Rectangle 655"/>
            <p:cNvSpPr>
              <a:spLocks noChangeArrowheads="1"/>
            </p:cNvSpPr>
            <p:nvPr/>
          </p:nvSpPr>
          <p:spPr bwMode="auto">
            <a:xfrm>
              <a:off x="7442201" y="4017963"/>
              <a:ext cx="14288" cy="57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8" name="Freeform 656"/>
            <p:cNvSpPr>
              <a:spLocks noEditPoints="1"/>
            </p:cNvSpPr>
            <p:nvPr/>
          </p:nvSpPr>
          <p:spPr bwMode="auto">
            <a:xfrm>
              <a:off x="7493001" y="4046538"/>
              <a:ext cx="57150" cy="5715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9" name="Rectangle 657"/>
            <p:cNvSpPr>
              <a:spLocks noChangeArrowheads="1"/>
            </p:cNvSpPr>
            <p:nvPr/>
          </p:nvSpPr>
          <p:spPr bwMode="auto">
            <a:xfrm>
              <a:off x="7515226" y="3987800"/>
              <a:ext cx="14288" cy="65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0" name="Rectangle 658"/>
            <p:cNvSpPr>
              <a:spLocks noChangeArrowheads="1"/>
            </p:cNvSpPr>
            <p:nvPr/>
          </p:nvSpPr>
          <p:spPr bwMode="auto">
            <a:xfrm>
              <a:off x="7529514" y="4183063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1" name="Rectangle 659"/>
            <p:cNvSpPr>
              <a:spLocks noChangeArrowheads="1"/>
            </p:cNvSpPr>
            <p:nvPr/>
          </p:nvSpPr>
          <p:spPr bwMode="auto">
            <a:xfrm>
              <a:off x="7285039" y="4183063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2" name="Freeform 660"/>
            <p:cNvSpPr>
              <a:spLocks noEditPoints="1"/>
            </p:cNvSpPr>
            <p:nvPr/>
          </p:nvSpPr>
          <p:spPr bwMode="auto">
            <a:xfrm>
              <a:off x="7313614" y="4089400"/>
              <a:ext cx="201613" cy="201613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112 w 112"/>
                <a:gd name="T7" fmla="*/ 56 h 112"/>
                <a:gd name="T8" fmla="*/ 56 w 112"/>
                <a:gd name="T9" fmla="*/ 112 h 112"/>
                <a:gd name="T10" fmla="*/ 56 w 112"/>
                <a:gd name="T11" fmla="*/ 8 h 112"/>
                <a:gd name="T12" fmla="*/ 8 w 112"/>
                <a:gd name="T13" fmla="*/ 56 h 112"/>
                <a:gd name="T14" fmla="*/ 56 w 112"/>
                <a:gd name="T15" fmla="*/ 104 h 112"/>
                <a:gd name="T16" fmla="*/ 104 w 112"/>
                <a:gd name="T17" fmla="*/ 56 h 112"/>
                <a:gd name="T18" fmla="*/ 56 w 112"/>
                <a:gd name="T19" fmla="*/ 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6" y="112"/>
                    <a:pt x="0" y="87"/>
                    <a:pt x="0" y="56"/>
                  </a:cubicBezTo>
                  <a:cubicBezTo>
                    <a:pt x="0" y="25"/>
                    <a:pt x="26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  <a:moveTo>
                    <a:pt x="56" y="8"/>
                  </a:move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3" y="104"/>
                    <a:pt x="104" y="82"/>
                    <a:pt x="104" y="56"/>
                  </a:cubicBezTo>
                  <a:cubicBezTo>
                    <a:pt x="104" y="30"/>
                    <a:pt x="83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3" name="Rectangle 661"/>
            <p:cNvSpPr>
              <a:spLocks noChangeArrowheads="1"/>
            </p:cNvSpPr>
            <p:nvPr/>
          </p:nvSpPr>
          <p:spPr bwMode="auto">
            <a:xfrm>
              <a:off x="7356476" y="4183063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4" name="Rectangle 662"/>
            <p:cNvSpPr>
              <a:spLocks noChangeArrowheads="1"/>
            </p:cNvSpPr>
            <p:nvPr/>
          </p:nvSpPr>
          <p:spPr bwMode="auto">
            <a:xfrm>
              <a:off x="7456489" y="4183063"/>
              <a:ext cx="158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5" name="Freeform 663"/>
            <p:cNvSpPr>
              <a:spLocks/>
            </p:cNvSpPr>
            <p:nvPr/>
          </p:nvSpPr>
          <p:spPr bwMode="auto">
            <a:xfrm>
              <a:off x="7392989" y="4154488"/>
              <a:ext cx="42863" cy="71438"/>
            </a:xfrm>
            <a:custGeom>
              <a:avLst/>
              <a:gdLst>
                <a:gd name="T0" fmla="*/ 27 w 27"/>
                <a:gd name="T1" fmla="*/ 45 h 45"/>
                <a:gd name="T2" fmla="*/ 0 w 27"/>
                <a:gd name="T3" fmla="*/ 45 h 45"/>
                <a:gd name="T4" fmla="*/ 0 w 27"/>
                <a:gd name="T5" fmla="*/ 36 h 45"/>
                <a:gd name="T6" fmla="*/ 18 w 27"/>
                <a:gd name="T7" fmla="*/ 36 h 45"/>
                <a:gd name="T8" fmla="*/ 18 w 27"/>
                <a:gd name="T9" fmla="*/ 29 h 45"/>
                <a:gd name="T10" fmla="*/ 0 w 27"/>
                <a:gd name="T11" fmla="*/ 20 h 45"/>
                <a:gd name="T12" fmla="*/ 0 w 27"/>
                <a:gd name="T13" fmla="*/ 0 h 45"/>
                <a:gd name="T14" fmla="*/ 27 w 27"/>
                <a:gd name="T15" fmla="*/ 0 h 45"/>
                <a:gd name="T16" fmla="*/ 27 w 27"/>
                <a:gd name="T17" fmla="*/ 9 h 45"/>
                <a:gd name="T18" fmla="*/ 9 w 27"/>
                <a:gd name="T19" fmla="*/ 9 h 45"/>
                <a:gd name="T20" fmla="*/ 9 w 27"/>
                <a:gd name="T21" fmla="*/ 16 h 45"/>
                <a:gd name="T22" fmla="*/ 27 w 27"/>
                <a:gd name="T23" fmla="*/ 25 h 45"/>
                <a:gd name="T24" fmla="*/ 27 w 27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5">
                  <a:moveTo>
                    <a:pt x="27" y="45"/>
                  </a:moveTo>
                  <a:lnTo>
                    <a:pt x="0" y="45"/>
                  </a:lnTo>
                  <a:lnTo>
                    <a:pt x="0" y="36"/>
                  </a:lnTo>
                  <a:lnTo>
                    <a:pt x="18" y="36"/>
                  </a:lnTo>
                  <a:lnTo>
                    <a:pt x="18" y="29"/>
                  </a:lnTo>
                  <a:lnTo>
                    <a:pt x="0" y="2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27" y="25"/>
                  </a:lnTo>
                  <a:lnTo>
                    <a:pt x="2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6" name="Rectangle 664"/>
            <p:cNvSpPr>
              <a:spLocks noChangeArrowheads="1"/>
            </p:cNvSpPr>
            <p:nvPr/>
          </p:nvSpPr>
          <p:spPr bwMode="auto">
            <a:xfrm>
              <a:off x="7407276" y="4219575"/>
              <a:ext cx="1428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7" name="Rectangle 665"/>
            <p:cNvSpPr>
              <a:spLocks noChangeArrowheads="1"/>
            </p:cNvSpPr>
            <p:nvPr/>
          </p:nvSpPr>
          <p:spPr bwMode="auto">
            <a:xfrm>
              <a:off x="7407276" y="4140200"/>
              <a:ext cx="1428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8" name="Rectangle 666"/>
            <p:cNvSpPr>
              <a:spLocks noChangeArrowheads="1"/>
            </p:cNvSpPr>
            <p:nvPr/>
          </p:nvSpPr>
          <p:spPr bwMode="auto">
            <a:xfrm>
              <a:off x="7515226" y="4406900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9" name="Rectangle 667"/>
            <p:cNvSpPr>
              <a:spLocks noChangeArrowheads="1"/>
            </p:cNvSpPr>
            <p:nvPr/>
          </p:nvSpPr>
          <p:spPr bwMode="auto">
            <a:xfrm>
              <a:off x="7515226" y="39592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0" name="Rectangle 668"/>
            <p:cNvSpPr>
              <a:spLocks noChangeArrowheads="1"/>
            </p:cNvSpPr>
            <p:nvPr/>
          </p:nvSpPr>
          <p:spPr bwMode="auto">
            <a:xfrm>
              <a:off x="7442201" y="39592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1" name="Rectangle 669"/>
            <p:cNvSpPr>
              <a:spLocks noChangeArrowheads="1"/>
            </p:cNvSpPr>
            <p:nvPr/>
          </p:nvSpPr>
          <p:spPr bwMode="auto">
            <a:xfrm>
              <a:off x="7442201" y="3987800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2" name="Rectangle 670"/>
            <p:cNvSpPr>
              <a:spLocks noChangeArrowheads="1"/>
            </p:cNvSpPr>
            <p:nvPr/>
          </p:nvSpPr>
          <p:spPr bwMode="auto">
            <a:xfrm>
              <a:off x="7299326" y="39592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3" name="Rectangle 671"/>
            <p:cNvSpPr>
              <a:spLocks noChangeArrowheads="1"/>
            </p:cNvSpPr>
            <p:nvPr/>
          </p:nvSpPr>
          <p:spPr bwMode="auto">
            <a:xfrm>
              <a:off x="7299326" y="42767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4" name="Rectangle 672"/>
            <p:cNvSpPr>
              <a:spLocks noChangeArrowheads="1"/>
            </p:cNvSpPr>
            <p:nvPr/>
          </p:nvSpPr>
          <p:spPr bwMode="auto">
            <a:xfrm>
              <a:off x="7299326" y="4305300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5" name="Rectangle 673"/>
            <p:cNvSpPr>
              <a:spLocks noChangeArrowheads="1"/>
            </p:cNvSpPr>
            <p:nvPr/>
          </p:nvSpPr>
          <p:spPr bwMode="auto">
            <a:xfrm>
              <a:off x="7442201" y="4333875"/>
              <a:ext cx="142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6" name="Rectangle 674"/>
            <p:cNvSpPr>
              <a:spLocks noChangeArrowheads="1"/>
            </p:cNvSpPr>
            <p:nvPr/>
          </p:nvSpPr>
          <p:spPr bwMode="auto">
            <a:xfrm>
              <a:off x="7442201" y="4305300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7" name="Rectangle 675"/>
            <p:cNvSpPr>
              <a:spLocks noChangeArrowheads="1"/>
            </p:cNvSpPr>
            <p:nvPr/>
          </p:nvSpPr>
          <p:spPr bwMode="auto">
            <a:xfrm>
              <a:off x="7515226" y="42767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8" name="Rectangle 676"/>
            <p:cNvSpPr>
              <a:spLocks noChangeArrowheads="1"/>
            </p:cNvSpPr>
            <p:nvPr/>
          </p:nvSpPr>
          <p:spPr bwMode="auto">
            <a:xfrm>
              <a:off x="7370764" y="4060825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925243" y="2316006"/>
            <a:ext cx="662293" cy="786642"/>
            <a:chOff x="3157539" y="1563688"/>
            <a:chExt cx="388938" cy="461963"/>
          </a:xfrm>
          <a:solidFill>
            <a:schemeClr val="bg1"/>
          </a:solidFill>
        </p:grpSpPr>
        <p:sp>
          <p:nvSpPr>
            <p:cNvPr id="110" name="Freeform 216"/>
            <p:cNvSpPr>
              <a:spLocks/>
            </p:cNvSpPr>
            <p:nvPr/>
          </p:nvSpPr>
          <p:spPr bwMode="auto">
            <a:xfrm>
              <a:off x="3157539" y="1635126"/>
              <a:ext cx="388938" cy="390525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108 w 216"/>
                <a:gd name="T7" fmla="*/ 8 h 216"/>
                <a:gd name="T8" fmla="*/ 8 w 216"/>
                <a:gd name="T9" fmla="*/ 108 h 216"/>
                <a:gd name="T10" fmla="*/ 108 w 216"/>
                <a:gd name="T11" fmla="*/ 208 h 216"/>
                <a:gd name="T12" fmla="*/ 208 w 216"/>
                <a:gd name="T13" fmla="*/ 108 h 216"/>
                <a:gd name="T14" fmla="*/ 194 w 216"/>
                <a:gd name="T15" fmla="*/ 57 h 216"/>
                <a:gd name="T16" fmla="*/ 200 w 216"/>
                <a:gd name="T17" fmla="*/ 53 h 216"/>
                <a:gd name="T18" fmla="*/ 216 w 216"/>
                <a:gd name="T19" fmla="*/ 108 h 216"/>
                <a:gd name="T20" fmla="*/ 108 w 216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8"/>
                    <a:pt x="48" y="0"/>
                    <a:pt x="108" y="0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53" y="8"/>
                    <a:pt x="8" y="53"/>
                    <a:pt x="8" y="108"/>
                  </a:cubicBezTo>
                  <a:cubicBezTo>
                    <a:pt x="8" y="163"/>
                    <a:pt x="53" y="208"/>
                    <a:pt x="108" y="208"/>
                  </a:cubicBezTo>
                  <a:cubicBezTo>
                    <a:pt x="163" y="208"/>
                    <a:pt x="208" y="163"/>
                    <a:pt x="208" y="108"/>
                  </a:cubicBezTo>
                  <a:cubicBezTo>
                    <a:pt x="208" y="90"/>
                    <a:pt x="203" y="72"/>
                    <a:pt x="194" y="57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210" y="69"/>
                    <a:pt x="216" y="88"/>
                    <a:pt x="216" y="108"/>
                  </a:cubicBezTo>
                  <a:cubicBezTo>
                    <a:pt x="216" y="168"/>
                    <a:pt x="167" y="216"/>
                    <a:pt x="108" y="2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Rectangle 217"/>
            <p:cNvSpPr>
              <a:spLocks noChangeArrowheads="1"/>
            </p:cNvSpPr>
            <p:nvPr/>
          </p:nvSpPr>
          <p:spPr bwMode="auto">
            <a:xfrm>
              <a:off x="3344864" y="1665288"/>
              <a:ext cx="14288" cy="352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Rectangle 218"/>
            <p:cNvSpPr>
              <a:spLocks noChangeArrowheads="1"/>
            </p:cNvSpPr>
            <p:nvPr/>
          </p:nvSpPr>
          <p:spPr bwMode="auto">
            <a:xfrm>
              <a:off x="3163889" y="1822451"/>
              <a:ext cx="374650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Freeform 219"/>
            <p:cNvSpPr>
              <a:spLocks/>
            </p:cNvSpPr>
            <p:nvPr/>
          </p:nvSpPr>
          <p:spPr bwMode="auto">
            <a:xfrm>
              <a:off x="3251201" y="1635126"/>
              <a:ext cx="201613" cy="390525"/>
            </a:xfrm>
            <a:custGeom>
              <a:avLst/>
              <a:gdLst>
                <a:gd name="T0" fmla="*/ 56 w 112"/>
                <a:gd name="T1" fmla="*/ 216 h 216"/>
                <a:gd name="T2" fmla="*/ 0 w 112"/>
                <a:gd name="T3" fmla="*/ 108 h 216"/>
                <a:gd name="T4" fmla="*/ 56 w 112"/>
                <a:gd name="T5" fmla="*/ 0 h 216"/>
                <a:gd name="T6" fmla="*/ 56 w 112"/>
                <a:gd name="T7" fmla="*/ 8 h 216"/>
                <a:gd name="T8" fmla="*/ 8 w 112"/>
                <a:gd name="T9" fmla="*/ 108 h 216"/>
                <a:gd name="T10" fmla="*/ 56 w 112"/>
                <a:gd name="T11" fmla="*/ 208 h 216"/>
                <a:gd name="T12" fmla="*/ 104 w 112"/>
                <a:gd name="T13" fmla="*/ 108 h 216"/>
                <a:gd name="T14" fmla="*/ 112 w 112"/>
                <a:gd name="T15" fmla="*/ 108 h 216"/>
                <a:gd name="T16" fmla="*/ 56 w 112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216">
                  <a:moveTo>
                    <a:pt x="56" y="216"/>
                  </a:moveTo>
                  <a:cubicBezTo>
                    <a:pt x="24" y="216"/>
                    <a:pt x="0" y="169"/>
                    <a:pt x="0" y="108"/>
                  </a:cubicBezTo>
                  <a:cubicBezTo>
                    <a:pt x="0" y="47"/>
                    <a:pt x="24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30" y="8"/>
                    <a:pt x="8" y="54"/>
                    <a:pt x="8" y="108"/>
                  </a:cubicBezTo>
                  <a:cubicBezTo>
                    <a:pt x="8" y="162"/>
                    <a:pt x="30" y="208"/>
                    <a:pt x="56" y="208"/>
                  </a:cubicBezTo>
                  <a:cubicBezTo>
                    <a:pt x="82" y="208"/>
                    <a:pt x="104" y="162"/>
                    <a:pt x="104" y="108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2" y="169"/>
                    <a:pt x="87" y="216"/>
                    <a:pt x="56" y="2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Rectangle 220"/>
            <p:cNvSpPr>
              <a:spLocks noChangeArrowheads="1"/>
            </p:cNvSpPr>
            <p:nvPr/>
          </p:nvSpPr>
          <p:spPr bwMode="auto">
            <a:xfrm>
              <a:off x="3200401" y="1714501"/>
              <a:ext cx="165100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Rectangle 221"/>
            <p:cNvSpPr>
              <a:spLocks noChangeArrowheads="1"/>
            </p:cNvSpPr>
            <p:nvPr/>
          </p:nvSpPr>
          <p:spPr bwMode="auto">
            <a:xfrm>
              <a:off x="3200401" y="1931988"/>
              <a:ext cx="30162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6" name="Freeform 222"/>
            <p:cNvSpPr>
              <a:spLocks noEditPoints="1"/>
            </p:cNvSpPr>
            <p:nvPr/>
          </p:nvSpPr>
          <p:spPr bwMode="auto">
            <a:xfrm>
              <a:off x="3344864" y="1563688"/>
              <a:ext cx="201613" cy="274638"/>
            </a:xfrm>
            <a:custGeom>
              <a:avLst/>
              <a:gdLst>
                <a:gd name="T0" fmla="*/ 56 w 112"/>
                <a:gd name="T1" fmla="*/ 152 h 152"/>
                <a:gd name="T2" fmla="*/ 53 w 112"/>
                <a:gd name="T3" fmla="*/ 151 h 152"/>
                <a:gd name="T4" fmla="*/ 0 w 112"/>
                <a:gd name="T5" fmla="*/ 56 h 152"/>
                <a:gd name="T6" fmla="*/ 56 w 112"/>
                <a:gd name="T7" fmla="*/ 0 h 152"/>
                <a:gd name="T8" fmla="*/ 112 w 112"/>
                <a:gd name="T9" fmla="*/ 56 h 152"/>
                <a:gd name="T10" fmla="*/ 59 w 112"/>
                <a:gd name="T11" fmla="*/ 151 h 152"/>
                <a:gd name="T12" fmla="*/ 56 w 112"/>
                <a:gd name="T13" fmla="*/ 152 h 152"/>
                <a:gd name="T14" fmla="*/ 56 w 112"/>
                <a:gd name="T15" fmla="*/ 8 h 152"/>
                <a:gd name="T16" fmla="*/ 8 w 112"/>
                <a:gd name="T17" fmla="*/ 56 h 152"/>
                <a:gd name="T18" fmla="*/ 56 w 112"/>
                <a:gd name="T19" fmla="*/ 142 h 152"/>
                <a:gd name="T20" fmla="*/ 104 w 112"/>
                <a:gd name="T21" fmla="*/ 56 h 152"/>
                <a:gd name="T22" fmla="*/ 56 w 112"/>
                <a:gd name="T23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152">
                  <a:moveTo>
                    <a:pt x="56" y="152"/>
                  </a:moveTo>
                  <a:cubicBezTo>
                    <a:pt x="55" y="152"/>
                    <a:pt x="53" y="151"/>
                    <a:pt x="53" y="151"/>
                  </a:cubicBezTo>
                  <a:cubicBezTo>
                    <a:pt x="50" y="148"/>
                    <a:pt x="0" y="89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9"/>
                    <a:pt x="61" y="148"/>
                    <a:pt x="59" y="151"/>
                  </a:cubicBezTo>
                  <a:cubicBezTo>
                    <a:pt x="58" y="151"/>
                    <a:pt x="57" y="152"/>
                    <a:pt x="56" y="152"/>
                  </a:cubicBezTo>
                  <a:close/>
                  <a:moveTo>
                    <a:pt x="56" y="8"/>
                  </a:moveTo>
                  <a:cubicBezTo>
                    <a:pt x="29" y="8"/>
                    <a:pt x="8" y="30"/>
                    <a:pt x="8" y="56"/>
                  </a:cubicBezTo>
                  <a:cubicBezTo>
                    <a:pt x="8" y="82"/>
                    <a:pt x="45" y="129"/>
                    <a:pt x="56" y="142"/>
                  </a:cubicBezTo>
                  <a:cubicBezTo>
                    <a:pt x="67" y="129"/>
                    <a:pt x="104" y="82"/>
                    <a:pt x="104" y="56"/>
                  </a:cubicBezTo>
                  <a:cubicBezTo>
                    <a:pt x="104" y="30"/>
                    <a:pt x="82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7" name="Freeform 223"/>
            <p:cNvSpPr>
              <a:spLocks noEditPoints="1"/>
            </p:cNvSpPr>
            <p:nvPr/>
          </p:nvSpPr>
          <p:spPr bwMode="auto">
            <a:xfrm>
              <a:off x="3379789" y="1600201"/>
              <a:ext cx="130175" cy="1285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8 w 72"/>
                <a:gd name="T13" fmla="*/ 36 h 72"/>
                <a:gd name="T14" fmla="*/ 36 w 72"/>
                <a:gd name="T15" fmla="*/ 64 h 72"/>
                <a:gd name="T16" fmla="*/ 64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8"/>
                  </a:moveTo>
                  <a:cubicBezTo>
                    <a:pt x="20" y="8"/>
                    <a:pt x="8" y="21"/>
                    <a:pt x="8" y="36"/>
                  </a:cubicBezTo>
                  <a:cubicBezTo>
                    <a:pt x="8" y="51"/>
                    <a:pt x="20" y="64"/>
                    <a:pt x="36" y="64"/>
                  </a:cubicBezTo>
                  <a:cubicBezTo>
                    <a:pt x="51" y="64"/>
                    <a:pt x="64" y="51"/>
                    <a:pt x="64" y="36"/>
                  </a:cubicBezTo>
                  <a:cubicBezTo>
                    <a:pt x="64" y="21"/>
                    <a:pt x="51" y="8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6"/>
    </mc:Choice>
    <mc:Fallback xmlns="">
      <p:transition spd="slow" advTm="3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SOCIÉTÉS ASSUJETTIES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La</a:t>
            </a:r>
            <a:r>
              <a:rPr lang="fr-CA" i="1" dirty="0" smtClean="0"/>
              <a:t> Loi no 2 d’exécution du budget de 2018 </a:t>
            </a:r>
            <a:r>
              <a:rPr lang="fr-CA" dirty="0" smtClean="0"/>
              <a:t>(projet de loi C-86) a apporté des modifications à la LCSA qui s’appliquent à toutes les sociétés constituées selon la LCSA, à l’exception des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émetteurs assujettis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sociétés inscrites comme bourses de valeurs désignées aux termes de la </a:t>
            </a:r>
            <a:r>
              <a:rPr lang="fr-CA" i="1" dirty="0" smtClean="0"/>
              <a:t>Loi de l’impôt sur le revenu</a:t>
            </a:r>
            <a:r>
              <a:rPr lang="fr-CA" dirty="0" smtClean="0"/>
              <a:t>. </a:t>
            </a:r>
          </a:p>
          <a:p>
            <a:r>
              <a:rPr lang="fr-CA" dirty="0" smtClean="0"/>
              <a:t>Les modifications entreront en vigueur le                       13 juin 2019</a:t>
            </a:r>
          </a:p>
          <a:p>
            <a:pPr marL="457200" lvl="1" indent="0">
              <a:buNone/>
            </a:pPr>
            <a:endParaRPr lang="fr-CA" i="1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00" y="3337659"/>
            <a:ext cx="1600121" cy="14296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3"/>
    </mc:Choice>
    <mc:Fallback xmlns="">
      <p:transition spd="slow" advTm="4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2CE3-6392-4968-B209-93A52C299364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DÉFINITION </a:t>
            </a:r>
            <a:r>
              <a:rPr lang="en-CA" dirty="0"/>
              <a:t>D</a:t>
            </a:r>
            <a:r>
              <a:rPr lang="en-CA" dirty="0" smtClean="0"/>
              <a:t>’UN PCI ET DU REGISTRE DES PCI</a:t>
            </a:r>
            <a:endParaRPr lang="en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"/>
    </mc:Choice>
    <mc:Fallback xmlns="">
      <p:transition spd="slow" advTm="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QU’EST-CE QU’UN PCI?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730"/>
            <a:ext cx="8229600" cy="351710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A" dirty="0" smtClean="0"/>
              <a:t>Un individu détenant directement ou indirectement au moins 25 % des actions avec droit de vote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Picture 5" descr="Gender neutral photos for users who don't yet have 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23" y="2379572"/>
            <a:ext cx="933048" cy="91299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526340" y="3248975"/>
            <a:ext cx="2" cy="62941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059523" y="3902549"/>
            <a:ext cx="2363661" cy="864714"/>
            <a:chOff x="3215285" y="3834798"/>
            <a:chExt cx="2143524" cy="773823"/>
          </a:xfrm>
        </p:grpSpPr>
        <p:sp>
          <p:nvSpPr>
            <p:cNvPr id="11" name="Rectangle 10"/>
            <p:cNvSpPr/>
            <p:nvPr/>
          </p:nvSpPr>
          <p:spPr>
            <a:xfrm>
              <a:off x="3215285" y="3834798"/>
              <a:ext cx="2143524" cy="65665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5285" y="3869957"/>
              <a:ext cx="21435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smtClean="0">
                  <a:latin typeface="Century Gothic" panose="020B0502020202020204" pitchFamily="34" charset="0"/>
                </a:rPr>
                <a:t>Société </a:t>
              </a:r>
            </a:p>
            <a:p>
              <a:r>
                <a:rPr lang="fr-CA" sz="1200" dirty="0" smtClean="0">
                  <a:latin typeface="Century Gothic" panose="020B0502020202020204" pitchFamily="34" charset="0"/>
                </a:rPr>
                <a:t>Une catégorie d’actions avec droit de vote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5451" y="2602949"/>
            <a:ext cx="136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latin typeface="Century Gothic" panose="020B0502020202020204" pitchFamily="34" charset="0"/>
              </a:rPr>
              <a:t>Actionnaires inscrits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8606" y="3453455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25 %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9474" y="3461962"/>
            <a:ext cx="145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latin typeface="Century Gothic" panose="020B0502020202020204" pitchFamily="34" charset="0"/>
              </a:rPr>
              <a:t>Actions détenues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706" y="2378088"/>
            <a:ext cx="932769" cy="9144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889" y="2402247"/>
            <a:ext cx="932769" cy="914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84" y="3231767"/>
            <a:ext cx="109738" cy="7315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3665" y="3465506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970" y="3243846"/>
            <a:ext cx="109738" cy="731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58951" y="3477585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45 %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976" y="1785113"/>
            <a:ext cx="932769" cy="91447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</p:pic>
      <p:cxnSp>
        <p:nvCxnSpPr>
          <p:cNvPr id="34" name="Straight Connector 33"/>
          <p:cNvCxnSpPr/>
          <p:nvPr/>
        </p:nvCxnSpPr>
        <p:spPr>
          <a:xfrm flipV="1">
            <a:off x="5350303" y="2292380"/>
            <a:ext cx="944171" cy="351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85069" y="1773505"/>
            <a:ext cx="146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latin typeface="Century Gothic" panose="020B0502020202020204" pitchFamily="34" charset="0"/>
              </a:rPr>
              <a:t>Détient des actions au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45390" y="1758102"/>
            <a:ext cx="150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Century Gothic" panose="020B0502020202020204" pitchFamily="34" charset="0"/>
              </a:rPr>
              <a:t>nom </a:t>
            </a:r>
            <a:r>
              <a:rPr lang="fr-CA" sz="1400" dirty="0" smtClean="0">
                <a:latin typeface="Century Gothic" panose="020B0502020202020204" pitchFamily="34" charset="0"/>
              </a:rPr>
              <a:t>du propriétaire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72197" y="2880362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66411" y="2882715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6863" y="2871657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37435" y="2292380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5418" y="3491233"/>
            <a:ext cx="250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Century Gothic" panose="020B0502020202020204" pitchFamily="34" charset="0"/>
              </a:rPr>
              <a:t>A, C et D </a:t>
            </a:r>
            <a:r>
              <a:rPr lang="en-CA" dirty="0" err="1" smtClean="0">
                <a:latin typeface="Century Gothic" panose="020B0502020202020204" pitchFamily="34" charset="0"/>
              </a:rPr>
              <a:t>sont</a:t>
            </a:r>
            <a:r>
              <a:rPr lang="en-CA" dirty="0" smtClean="0">
                <a:latin typeface="Century Gothic" panose="020B0502020202020204" pitchFamily="34" charset="0"/>
              </a:rPr>
              <a:t> des PCI</a:t>
            </a:r>
            <a:endParaRPr lang="en-CA" dirty="0"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0"/>
    </mc:Choice>
    <mc:Fallback xmlns="">
      <p:transition spd="slow" advTm="3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QU’EST-CE QU’UN PCI (suite)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50157"/>
            <a:ext cx="8452799" cy="3517106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fr-CA" sz="2000" dirty="0" smtClean="0"/>
              <a:t>Un individu détenant directement ou indirectement au moins 25 % de toutes les actions mesurées par la juste valeur marchande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sz="1800" dirty="0" smtClean="0"/>
              <a:t>Lorsqu’il y a plus d’une catégorie d’actions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fr-CA" sz="2000" dirty="0"/>
              <a:t>Un individu qui </a:t>
            </a:r>
            <a:r>
              <a:rPr lang="fr-CA" sz="2000" dirty="0" smtClean="0"/>
              <a:t>exerce un contrôle ou une haute main direct ou indirect sur au moins 25 % des actions avec droit de vote ou de toutes les actions mesurées par la juste valeur marchande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fr-CA" sz="2000" dirty="0"/>
              <a:t>Un individu exerçant </a:t>
            </a:r>
            <a:r>
              <a:rPr lang="fr-CA" sz="2000" dirty="0" smtClean="0"/>
              <a:t>une influence directe ou indirecte dont l’exercice entraînerait le contrôle de fait de la société</a:t>
            </a:r>
          </a:p>
          <a:p>
            <a:pPr marL="0" indent="0">
              <a:spcAft>
                <a:spcPts val="600"/>
              </a:spcAft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30"/>
    </mc:Choice>
    <mc:Fallback xmlns="">
      <p:transition spd="slow" advTm="3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QU’EST-CE QU’UN PCI (suite)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188"/>
            <a:ext cx="8229600" cy="3517106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fr-CA" dirty="0" smtClean="0"/>
              <a:t>Deux ou plusieurs individus détenant conjointement un intérêt visé aux items 1 à 4 ou ayant conclu une entente pour exercer conjointement ces droits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6" name="Picture 5" descr="Gender neutral photos for users who don't yet have 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23" y="2379572"/>
            <a:ext cx="933048" cy="91299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526340" y="3248975"/>
            <a:ext cx="2" cy="62941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089294" y="3947087"/>
            <a:ext cx="4023360" cy="656657"/>
            <a:chOff x="3215285" y="3834798"/>
            <a:chExt cx="2143524" cy="656657"/>
          </a:xfrm>
        </p:grpSpPr>
        <p:sp>
          <p:nvSpPr>
            <p:cNvPr id="11" name="Rectangle 10"/>
            <p:cNvSpPr/>
            <p:nvPr/>
          </p:nvSpPr>
          <p:spPr>
            <a:xfrm>
              <a:off x="3215285" y="3834798"/>
              <a:ext cx="2143524" cy="65665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5285" y="3869957"/>
              <a:ext cx="21435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 smtClean="0">
                  <a:latin typeface="Century Gothic" panose="020B0502020202020204" pitchFamily="34" charset="0"/>
                </a:rPr>
                <a:t>Société </a:t>
              </a:r>
            </a:p>
            <a:p>
              <a:pPr algn="ctr"/>
              <a:r>
                <a:rPr lang="fr-CA" sz="1200" dirty="0" smtClean="0">
                  <a:latin typeface="Century Gothic" panose="020B0502020202020204" pitchFamily="34" charset="0"/>
                </a:rPr>
                <a:t>Une catégorie d’actions avec droit de vote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5451" y="2602949"/>
            <a:ext cx="136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Century Gothic" panose="020B0502020202020204" pitchFamily="34" charset="0"/>
              </a:rPr>
              <a:t>Actionnaires inscrits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8606" y="3453455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9474" y="3461962"/>
            <a:ext cx="145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Century Gothic" panose="020B0502020202020204" pitchFamily="34" charset="0"/>
              </a:rPr>
              <a:t>Actions </a:t>
            </a:r>
            <a:r>
              <a:rPr lang="fr-CA" sz="1400" dirty="0" smtClean="0">
                <a:latin typeface="Century Gothic" panose="020B0502020202020204" pitchFamily="34" charset="0"/>
              </a:rPr>
              <a:t>détenues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706" y="2378088"/>
            <a:ext cx="932769" cy="9144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889" y="2402247"/>
            <a:ext cx="932769" cy="914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84" y="3231767"/>
            <a:ext cx="109738" cy="7315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3665" y="3465506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970" y="3256940"/>
            <a:ext cx="109738" cy="731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58951" y="3477585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693" y="2412984"/>
            <a:ext cx="932769" cy="93890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3372197" y="2880362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66411" y="2858862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6863" y="2871657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2476" y="2907078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11576" y="3351528"/>
            <a:ext cx="145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Century Gothic" panose="020B0502020202020204" pitchFamily="34" charset="0"/>
              </a:rPr>
              <a:t>D et E </a:t>
            </a:r>
            <a:r>
              <a:rPr lang="en-CA" dirty="0" err="1" smtClean="0">
                <a:latin typeface="Century Gothic" panose="020B0502020202020204" pitchFamily="34" charset="0"/>
              </a:rPr>
              <a:t>sont</a:t>
            </a:r>
            <a:r>
              <a:rPr lang="en-CA" dirty="0" smtClean="0">
                <a:latin typeface="Century Gothic" panose="020B0502020202020204" pitchFamily="34" charset="0"/>
              </a:rPr>
              <a:t> des PCI</a:t>
            </a:r>
            <a:endParaRPr lang="en-CA" dirty="0">
              <a:latin typeface="Century Gothic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35" y="2412985"/>
            <a:ext cx="932769" cy="91447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6532818" y="2907484"/>
            <a:ext cx="3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309" y="3288724"/>
            <a:ext cx="109738" cy="7315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45" y="3281070"/>
            <a:ext cx="109738" cy="73158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378072" y="3472266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85411" y="3452659"/>
            <a:ext cx="64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Century Gothic" panose="020B0502020202020204" pitchFamily="34" charset="0"/>
              </a:rPr>
              <a:t>20 %</a:t>
            </a:r>
            <a:endParaRPr lang="en-CA" sz="1600" dirty="0">
              <a:latin typeface="Century Gothic" panose="020B0502020202020204" pitchFamily="34" charset="0"/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6165532" y="1957786"/>
            <a:ext cx="228077" cy="784987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5079942" y="2002966"/>
            <a:ext cx="341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latin typeface="Century Gothic" panose="020B0502020202020204" pitchFamily="34" charset="0"/>
              </a:rPr>
              <a:t>Conviennent d’agir conjointement</a:t>
            </a:r>
            <a:endParaRPr lang="fr-CA" sz="1400" dirty="0">
              <a:latin typeface="Century Gothic" panose="020B0502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8"/>
    </mc:Choice>
    <mc:Fallback xmlns="">
      <p:transition spd="slow" advTm="3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REGISTRE DES PCI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Document </a:t>
            </a:r>
            <a:r>
              <a:rPr lang="fr-CA" dirty="0"/>
              <a:t>qui contient les renseignements requis sur les </a:t>
            </a:r>
            <a:r>
              <a:rPr lang="fr-CA" dirty="0" smtClean="0"/>
              <a:t>individus </a:t>
            </a:r>
            <a:r>
              <a:rPr lang="fr-CA" dirty="0"/>
              <a:t>qui exercent un contrôle important sur la </a:t>
            </a:r>
            <a:r>
              <a:rPr lang="fr-CA" dirty="0" smtClean="0"/>
              <a:t>société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45664725"/>
              </p:ext>
            </p:extLst>
          </p:nvPr>
        </p:nvGraphicFramePr>
        <p:xfrm>
          <a:off x="-29479" y="2315496"/>
          <a:ext cx="6017341" cy="2332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56904" y="2770443"/>
            <a:ext cx="33331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rgbClr val="595959"/>
                </a:solidFill>
                <a:latin typeface="Century Gothic Regular"/>
              </a:rPr>
              <a:t>Le registre doit être tenu avec les autres registres de la société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rgbClr val="595959"/>
                </a:solidFill>
                <a:latin typeface="Century Gothic Regular"/>
                <a:hlinkClick r:id="rId9"/>
              </a:rPr>
              <a:t>Un modèle de registre est disponible</a:t>
            </a:r>
            <a:endParaRPr lang="fr-CA" sz="2000" dirty="0">
              <a:solidFill>
                <a:srgbClr val="595959"/>
              </a:solidFill>
              <a:latin typeface="Century Gothic Regular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98"/>
    </mc:Choice>
    <mc:Fallback xmlns="">
      <p:transition spd="slow" advTm="4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579311|-10846711|-14797230|-8244963|-11249614|SPAC&quot;,&quot;Id&quot;:&quot;5cc9dac23345331d0859c451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04.05_PPT_graphic_Green_16_9">
  <a:themeElements>
    <a:clrScheme name="Custom 4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5A041"/>
      </a:accent1>
      <a:accent2>
        <a:srgbClr val="6FBD44"/>
      </a:accent2>
      <a:accent3>
        <a:srgbClr val="1226AA"/>
      </a:accent3>
      <a:accent4>
        <a:srgbClr val="3CB3E5"/>
      </a:accent4>
      <a:accent5>
        <a:srgbClr val="F3E500"/>
      </a:accent5>
      <a:accent6>
        <a:srgbClr val="F88D2B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56B6D181-22FB-5345-A62A-27E99C5BF6EA}" vid="{5D89818C-7C7D-C740-9600-E813E4B588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04.05_PPT_graphic_Green_16_9</Template>
  <TotalTime>1656</TotalTime>
  <Words>1055</Words>
  <Application>Microsoft Office PowerPoint</Application>
  <PresentationFormat>On-screen Show (16:9)</PresentationFormat>
  <Paragraphs>163</Paragraphs>
  <Slides>19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Century Gothic Regular</vt:lpstr>
      <vt:lpstr>Gill Sans Light</vt:lpstr>
      <vt:lpstr>Times New Roman</vt:lpstr>
      <vt:lpstr>Wingdings</vt:lpstr>
      <vt:lpstr>ヒラギノ角ゴ Pro W3</vt:lpstr>
      <vt:lpstr>04.05_PPT_graphic_Green_16_9</vt:lpstr>
      <vt:lpstr>CORPORATIONS CANADA</vt:lpstr>
      <vt:lpstr>ORDRE DU JOUR</vt:lpstr>
      <vt:lpstr>OBJECTIFS</vt:lpstr>
      <vt:lpstr>SOCIÉTÉS ASSUJETTIES</vt:lpstr>
      <vt:lpstr>DÉFINITION D’UN PCI ET DU REGISTRE DES PCI</vt:lpstr>
      <vt:lpstr>QU’EST-CE QU’UN PCI?</vt:lpstr>
      <vt:lpstr>QU’EST-CE QU’UN PCI (suite)</vt:lpstr>
      <vt:lpstr>QU’EST-CE QU’UN PCI (suite)</vt:lpstr>
      <vt:lpstr>REGISTRE DES PCI</vt:lpstr>
      <vt:lpstr>ÉTAPES À SUIVRE POUR CRÉER UN REGISTRE DES PCI</vt:lpstr>
      <vt:lpstr>MESURES RAISONNABLES À MAINTENIR</vt:lpstr>
      <vt:lpstr>ACCÈS AU REGISTRE DES PCI ET PÉNALITÉS</vt:lpstr>
      <vt:lpstr>ACCÈS AU REGISTRE DES PCI</vt:lpstr>
      <vt:lpstr>ACCÈS AU REGISTRE DES PCI –  ORGANISMES D’ENQUÊTE (PROPOSÉS)</vt:lpstr>
      <vt:lpstr>PÉNALITÉS</vt:lpstr>
      <vt:lpstr>RÉGLEMENTATION ET  DOCUMENTS D’ORIENTATION</vt:lpstr>
      <vt:lpstr>RÉGLEMENTATION</vt:lpstr>
      <vt:lpstr>DOCUMENTS D’ORIENTATION</vt:lpstr>
      <vt:lpstr>Commentaires et suggestions</vt:lpstr>
    </vt:vector>
  </TitlesOfParts>
  <Company>Industry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Larocque, Lise: CMB-DGCM</dc:creator>
  <cp:lastModifiedBy>Gobeil, Genevieve: SBTMS-SMTPE</cp:lastModifiedBy>
  <cp:revision>99</cp:revision>
  <cp:lastPrinted>2019-05-01T12:44:40Z</cp:lastPrinted>
  <dcterms:created xsi:type="dcterms:W3CDTF">2018-05-23T19:45:56Z</dcterms:created>
  <dcterms:modified xsi:type="dcterms:W3CDTF">2019-05-06T19:38:22Z</dcterms:modified>
</cp:coreProperties>
</file>