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9" r:id="rId3"/>
    <p:sldId id="262" r:id="rId4"/>
    <p:sldId id="276" r:id="rId5"/>
    <p:sldId id="273" r:id="rId6"/>
    <p:sldId id="263" r:id="rId7"/>
    <p:sldId id="277" r:id="rId8"/>
    <p:sldId id="274" r:id="rId9"/>
    <p:sldId id="275" r:id="rId10"/>
  </p:sldIdLst>
  <p:sldSz cx="9144000" cy="6858000" type="screen4x3"/>
  <p:notesSz cx="7023100" cy="9309100"/>
  <p:defaultTextStyle>
    <a:defPPr>
      <a:defRPr lang="en-CA"/>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3120" userDrawn="1">
          <p15:clr>
            <a:srgbClr val="A4A3A4"/>
          </p15:clr>
        </p15:guide>
        <p15:guide id="2" pos="26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ana Sorace"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7074"/>
    <a:srgbClr val="F29A2D"/>
    <a:srgbClr val="569A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309" autoAdjust="0"/>
    <p:restoredTop sz="86482" autoAdjust="0"/>
  </p:normalViewPr>
  <p:slideViewPr>
    <p:cSldViewPr snapToGrid="0" snapToObjects="1" showGuides="1">
      <p:cViewPr>
        <p:scale>
          <a:sx n="100" d="100"/>
          <a:sy n="100" d="100"/>
        </p:scale>
        <p:origin x="-894" y="-414"/>
      </p:cViewPr>
      <p:guideLst>
        <p:guide orient="horz" pos="3120"/>
        <p:guide pos="264"/>
      </p:guideLst>
    </p:cSldViewPr>
  </p:slideViewPr>
  <p:outlineViewPr>
    <p:cViewPr>
      <p:scale>
        <a:sx n="33" d="100"/>
        <a:sy n="33" d="100"/>
      </p:scale>
      <p:origin x="0" y="493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ica-tor-fs2\research\Market%20Research\1%20--%202015\2015%20--%20Holiday%20Spending\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ica-tor-fs2\Research\Market%20Research\1%20---%202014\2014%20Financial%20Literacy\2014%20Summer%20Spending\Data%20File%20--%20Step%2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ica-tor-fs2\research\Market%20Research\1%20--%202015\2015%20--%20Holiday%20Spending\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ica-tor-fs2\research\Market%20Research\1%20--%202015\2015%20--%20Holiday%20Spending\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ica-tor-fs2\research\Market%20Research\1%20--%202015\2015%20--%20Holiday%20Spending\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ica-tor-fs2\research\Market%20Research\1%20--%202015\2015%20--%20Holiday%20Spending\dat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ica-tor-fs2\research\Market%20Research\1%20--%202015\2015%20--%20Holiday%20Spending\data.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ica-tor-fs2\research\Market%20Research\1%20--%202015\2015%20--%20Holiday%20Spending\data.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ica-tor-fs2\research\Market%20Research\1%20--%202015\2015%20--%20Holiday%20Spending\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Sheet1!$A$152:$A$157</c:f>
              <c:strCache>
                <c:ptCount val="6"/>
                <c:pt idx="0">
                  <c:v>Don't know</c:v>
                </c:pt>
                <c:pt idx="1">
                  <c:v>Up to $200</c:v>
                </c:pt>
                <c:pt idx="2">
                  <c:v>$201 - $400</c:v>
                </c:pt>
                <c:pt idx="3">
                  <c:v>$401 - $600</c:v>
                </c:pt>
                <c:pt idx="4">
                  <c:v>$601 - $800</c:v>
                </c:pt>
                <c:pt idx="5">
                  <c:v>Over $800</c:v>
                </c:pt>
              </c:strCache>
            </c:strRef>
          </c:cat>
          <c:val>
            <c:numRef>
              <c:f>Sheet1!$B$152:$B$157</c:f>
              <c:numCache>
                <c:formatCode>0%</c:formatCode>
                <c:ptCount val="6"/>
                <c:pt idx="0">
                  <c:v>0.05</c:v>
                </c:pt>
                <c:pt idx="1">
                  <c:v>0.23</c:v>
                </c:pt>
                <c:pt idx="2">
                  <c:v>0.18</c:v>
                </c:pt>
                <c:pt idx="3">
                  <c:v>0.21</c:v>
                </c:pt>
                <c:pt idx="4">
                  <c:v>0.06</c:v>
                </c:pt>
                <c:pt idx="5">
                  <c:v>0.27</c:v>
                </c:pt>
              </c:numCache>
            </c:numRef>
          </c:val>
          <c:extLst xmlns:c16r2="http://schemas.microsoft.com/office/drawing/2015/06/chart">
            <c:ext xmlns:c16="http://schemas.microsoft.com/office/drawing/2014/chart" uri="{C3380CC4-5D6E-409C-BE32-E72D297353CC}">
              <c16:uniqueId val="{00000000-B126-4BD2-83B3-AB9763FFECEB}"/>
            </c:ext>
          </c:extLst>
        </c:ser>
        <c:dLbls>
          <c:showLegendKey val="0"/>
          <c:showVal val="0"/>
          <c:showCatName val="0"/>
          <c:showSerName val="0"/>
          <c:showPercent val="0"/>
          <c:showBubbleSize val="0"/>
        </c:dLbls>
        <c:gapWidth val="150"/>
        <c:axId val="174031616"/>
        <c:axId val="174033152"/>
      </c:barChart>
      <c:catAx>
        <c:axId val="174031616"/>
        <c:scaling>
          <c:orientation val="minMax"/>
        </c:scaling>
        <c:delete val="0"/>
        <c:axPos val="l"/>
        <c:numFmt formatCode="General" sourceLinked="0"/>
        <c:majorTickMark val="out"/>
        <c:minorTickMark val="none"/>
        <c:tickLblPos val="nextTo"/>
        <c:txPr>
          <a:bodyPr/>
          <a:lstStyle/>
          <a:p>
            <a:pPr>
              <a:defRPr sz="1200"/>
            </a:pPr>
            <a:endParaRPr lang="en-US"/>
          </a:p>
        </c:txPr>
        <c:crossAx val="174033152"/>
        <c:crosses val="autoZero"/>
        <c:auto val="1"/>
        <c:lblAlgn val="ctr"/>
        <c:lblOffset val="100"/>
        <c:noMultiLvlLbl val="0"/>
      </c:catAx>
      <c:valAx>
        <c:axId val="174033152"/>
        <c:scaling>
          <c:orientation val="minMax"/>
          <c:max val="1"/>
        </c:scaling>
        <c:delete val="0"/>
        <c:axPos val="b"/>
        <c:numFmt formatCode="0%" sourceLinked="1"/>
        <c:majorTickMark val="out"/>
        <c:minorTickMark val="none"/>
        <c:tickLblPos val="nextTo"/>
        <c:txPr>
          <a:bodyPr/>
          <a:lstStyle/>
          <a:p>
            <a:pPr>
              <a:defRPr sz="1200"/>
            </a:pPr>
            <a:endParaRPr lang="en-US"/>
          </a:p>
        </c:txPr>
        <c:crossAx val="174031616"/>
        <c:crosses val="autoZero"/>
        <c:crossBetween val="between"/>
        <c:majorUnit val="0.2"/>
      </c:valAx>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plotArea>
    <c:legend>
      <c:legendPos val="r"/>
      <c:layout/>
      <c:overlay val="0"/>
      <c:spPr>
        <a:ln>
          <a:solidFill>
            <a:schemeClr val="tx1"/>
          </a:solidFill>
        </a:ln>
      </c:spPr>
      <c:txPr>
        <a:bodyPr/>
        <a:lstStyle/>
        <a:p>
          <a:pPr rtl="0">
            <a:defRPr sz="1400"/>
          </a:pPr>
          <a:endParaRPr lang="en-US"/>
        </a:p>
      </c:txPr>
    </c:legend>
    <c:plotVisOnly val="1"/>
    <c:dispBlanksAs val="zero"/>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6119149003655512"/>
          <c:y val="6.3397711754441199E-2"/>
          <c:w val="0.70420629445488503"/>
          <c:h val="0.85715047877440242"/>
        </c:manualLayout>
      </c:layout>
      <c:barChart>
        <c:barDir val="bar"/>
        <c:grouping val="clustered"/>
        <c:varyColors val="0"/>
        <c:ser>
          <c:idx val="0"/>
          <c:order val="0"/>
          <c:invertIfNegative val="0"/>
          <c:dPt>
            <c:idx val="4"/>
            <c:invertIfNegative val="0"/>
            <c:bubble3D val="0"/>
            <c:spPr>
              <a:solidFill>
                <a:schemeClr val="tx1"/>
              </a:solidFill>
            </c:spPr>
            <c:extLst xmlns:c16r2="http://schemas.microsoft.com/office/drawing/2015/06/chart">
              <c:ext xmlns:c16="http://schemas.microsoft.com/office/drawing/2014/chart" uri="{C3380CC4-5D6E-409C-BE32-E72D297353CC}">
                <c16:uniqueId val="{00000001-1981-453A-9AF3-6004BC7743B6}"/>
              </c:ext>
            </c:extLst>
          </c:dPt>
          <c:dPt>
            <c:idx val="8"/>
            <c:invertIfNegative val="0"/>
            <c:bubble3D val="0"/>
            <c:spPr>
              <a:solidFill>
                <a:schemeClr val="tx1"/>
              </a:solidFill>
            </c:spPr>
            <c:extLst xmlns:c16r2="http://schemas.microsoft.com/office/drawing/2015/06/chart">
              <c:ext xmlns:c16="http://schemas.microsoft.com/office/drawing/2014/chart" uri="{C3380CC4-5D6E-409C-BE32-E72D297353CC}">
                <c16:uniqueId val="{00000003-1981-453A-9AF3-6004BC7743B6}"/>
              </c:ext>
            </c:extLst>
          </c:dPt>
          <c:dLbls>
            <c:spPr>
              <a:noFill/>
              <a:ln>
                <a:noFill/>
              </a:ln>
              <a:effectLst/>
            </c:spPr>
            <c:txPr>
              <a:bodyPr/>
              <a:lstStyle/>
              <a:p>
                <a:pPr>
                  <a:defRPr sz="12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Sheet1!$A$23:$A$31</c:f>
              <c:strCache>
                <c:ptCount val="9"/>
                <c:pt idx="0">
                  <c:v>Don't know/refused</c:v>
                </c:pt>
                <c:pt idx="1">
                  <c:v>Not applicable</c:v>
                </c:pt>
                <c:pt idx="2">
                  <c:v>Strongly disagree</c:v>
                </c:pt>
                <c:pt idx="3">
                  <c:v>Somewhat disagree</c:v>
                </c:pt>
                <c:pt idx="4">
                  <c:v>TOTAL DISAGREE</c:v>
                </c:pt>
                <c:pt idx="5">
                  <c:v>Neither agree nor disagree</c:v>
                </c:pt>
                <c:pt idx="6">
                  <c:v>Somewhat agree</c:v>
                </c:pt>
                <c:pt idx="7">
                  <c:v>Strongly agree</c:v>
                </c:pt>
                <c:pt idx="8">
                  <c:v>TOTAL AGREE</c:v>
                </c:pt>
              </c:strCache>
            </c:strRef>
          </c:cat>
          <c:val>
            <c:numRef>
              <c:f>Sheet1!$B$23:$B$31</c:f>
              <c:numCache>
                <c:formatCode>###0%</c:formatCode>
                <c:ptCount val="9"/>
                <c:pt idx="0">
                  <c:v>1.8953639091768688E-2</c:v>
                </c:pt>
                <c:pt idx="1">
                  <c:v>1.0769736673230534E-2</c:v>
                </c:pt>
                <c:pt idx="2">
                  <c:v>0.32400233648031151</c:v>
                </c:pt>
                <c:pt idx="3">
                  <c:v>0.17067382254953961</c:v>
                </c:pt>
                <c:pt idx="4">
                  <c:v>0.49467615902985052</c:v>
                </c:pt>
                <c:pt idx="5">
                  <c:v>8.3358106247725716E-2</c:v>
                </c:pt>
                <c:pt idx="6">
                  <c:v>0.19760710483489369</c:v>
                </c:pt>
                <c:pt idx="7">
                  <c:v>0.19463525412253138</c:v>
                </c:pt>
                <c:pt idx="8">
                  <c:v>0.3922423589574246</c:v>
                </c:pt>
              </c:numCache>
            </c:numRef>
          </c:val>
          <c:extLst xmlns:c16r2="http://schemas.microsoft.com/office/drawing/2015/06/chart">
            <c:ext xmlns:c16="http://schemas.microsoft.com/office/drawing/2014/chart" uri="{C3380CC4-5D6E-409C-BE32-E72D297353CC}">
              <c16:uniqueId val="{00000004-1981-453A-9AF3-6004BC7743B6}"/>
            </c:ext>
          </c:extLst>
        </c:ser>
        <c:dLbls>
          <c:showLegendKey val="0"/>
          <c:showVal val="0"/>
          <c:showCatName val="0"/>
          <c:showSerName val="0"/>
          <c:showPercent val="0"/>
          <c:showBubbleSize val="0"/>
        </c:dLbls>
        <c:gapWidth val="150"/>
        <c:axId val="175599616"/>
        <c:axId val="175601152"/>
      </c:barChart>
      <c:catAx>
        <c:axId val="175599616"/>
        <c:scaling>
          <c:orientation val="minMax"/>
        </c:scaling>
        <c:delete val="0"/>
        <c:axPos val="l"/>
        <c:numFmt formatCode="General" sourceLinked="0"/>
        <c:majorTickMark val="out"/>
        <c:minorTickMark val="none"/>
        <c:tickLblPos val="nextTo"/>
        <c:txPr>
          <a:bodyPr/>
          <a:lstStyle/>
          <a:p>
            <a:pPr>
              <a:defRPr sz="1200"/>
            </a:pPr>
            <a:endParaRPr lang="en-US"/>
          </a:p>
        </c:txPr>
        <c:crossAx val="175601152"/>
        <c:crosses val="autoZero"/>
        <c:auto val="1"/>
        <c:lblAlgn val="ctr"/>
        <c:lblOffset val="100"/>
        <c:noMultiLvlLbl val="0"/>
      </c:catAx>
      <c:valAx>
        <c:axId val="175601152"/>
        <c:scaling>
          <c:orientation val="minMax"/>
          <c:max val="1"/>
        </c:scaling>
        <c:delete val="0"/>
        <c:axPos val="b"/>
        <c:numFmt formatCode="###0%" sourceLinked="1"/>
        <c:majorTickMark val="out"/>
        <c:minorTickMark val="none"/>
        <c:tickLblPos val="nextTo"/>
        <c:txPr>
          <a:bodyPr/>
          <a:lstStyle/>
          <a:p>
            <a:pPr>
              <a:defRPr sz="1200"/>
            </a:pPr>
            <a:endParaRPr lang="en-US"/>
          </a:p>
        </c:txPr>
        <c:crossAx val="175599616"/>
        <c:crosses val="autoZero"/>
        <c:crossBetween val="between"/>
        <c:majorUnit val="0.2"/>
      </c:valAx>
    </c:plotArea>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Pt>
            <c:idx val="4"/>
            <c:invertIfNegative val="0"/>
            <c:bubble3D val="0"/>
            <c:spPr>
              <a:solidFill>
                <a:schemeClr val="tx1"/>
              </a:solidFill>
            </c:spPr>
            <c:extLst xmlns:c16r2="http://schemas.microsoft.com/office/drawing/2015/06/chart">
              <c:ext xmlns:c16="http://schemas.microsoft.com/office/drawing/2014/chart" uri="{C3380CC4-5D6E-409C-BE32-E72D297353CC}">
                <c16:uniqueId val="{00000001-5853-4885-87F8-4D350B9E1B25}"/>
              </c:ext>
            </c:extLst>
          </c:dPt>
          <c:dPt>
            <c:idx val="8"/>
            <c:invertIfNegative val="0"/>
            <c:bubble3D val="0"/>
            <c:spPr>
              <a:solidFill>
                <a:schemeClr val="tx1"/>
              </a:solidFill>
            </c:spPr>
            <c:extLst xmlns:c16r2="http://schemas.microsoft.com/office/drawing/2015/06/chart">
              <c:ext xmlns:c16="http://schemas.microsoft.com/office/drawing/2014/chart" uri="{C3380CC4-5D6E-409C-BE32-E72D297353CC}">
                <c16:uniqueId val="{00000003-5853-4885-87F8-4D350B9E1B25}"/>
              </c:ext>
            </c:extLst>
          </c:dPt>
          <c:dLbls>
            <c:spPr>
              <a:noFill/>
              <a:ln>
                <a:noFill/>
              </a:ln>
              <a:effectLst/>
            </c:spPr>
            <c:txPr>
              <a:bodyPr/>
              <a:lstStyle/>
              <a:p>
                <a:pPr>
                  <a:defRPr sz="12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Sheet1!$A$36:$A$44</c:f>
              <c:strCache>
                <c:ptCount val="9"/>
                <c:pt idx="0">
                  <c:v>Not applicable</c:v>
                </c:pt>
                <c:pt idx="1">
                  <c:v>Don't know/refused</c:v>
                </c:pt>
                <c:pt idx="2">
                  <c:v>Strongly disagree</c:v>
                </c:pt>
                <c:pt idx="3">
                  <c:v>Somewhat disagree</c:v>
                </c:pt>
                <c:pt idx="4">
                  <c:v>DISAGREE</c:v>
                </c:pt>
                <c:pt idx="5">
                  <c:v>Neither agree nor disagree</c:v>
                </c:pt>
                <c:pt idx="6">
                  <c:v>Somewhat agree</c:v>
                </c:pt>
                <c:pt idx="7">
                  <c:v>Strongly agree</c:v>
                </c:pt>
                <c:pt idx="8">
                  <c:v>AGREE</c:v>
                </c:pt>
              </c:strCache>
            </c:strRef>
          </c:cat>
          <c:val>
            <c:numRef>
              <c:f>Sheet1!$B$36:$B$44</c:f>
              <c:numCache>
                <c:formatCode>###0%</c:formatCode>
                <c:ptCount val="9"/>
                <c:pt idx="0">
                  <c:v>6.335795095902963E-2</c:v>
                </c:pt>
                <c:pt idx="1">
                  <c:v>3.4593645892575749E-2</c:v>
                </c:pt>
                <c:pt idx="2">
                  <c:v>0.16212502340158438</c:v>
                </c:pt>
                <c:pt idx="3">
                  <c:v>0.11676654596677699</c:v>
                </c:pt>
                <c:pt idx="4">
                  <c:v>0.27889156936836107</c:v>
                </c:pt>
                <c:pt idx="5">
                  <c:v>0.1267909434836616</c:v>
                </c:pt>
                <c:pt idx="6">
                  <c:v>0.25552996765685865</c:v>
                </c:pt>
                <c:pt idx="7">
                  <c:v>0.24083592263951414</c:v>
                </c:pt>
                <c:pt idx="8">
                  <c:v>0.49636589029637229</c:v>
                </c:pt>
              </c:numCache>
            </c:numRef>
          </c:val>
          <c:extLst xmlns:c16r2="http://schemas.microsoft.com/office/drawing/2015/06/chart">
            <c:ext xmlns:c16="http://schemas.microsoft.com/office/drawing/2014/chart" uri="{C3380CC4-5D6E-409C-BE32-E72D297353CC}">
              <c16:uniqueId val="{00000004-5853-4885-87F8-4D350B9E1B25}"/>
            </c:ext>
          </c:extLst>
        </c:ser>
        <c:dLbls>
          <c:showLegendKey val="0"/>
          <c:showVal val="0"/>
          <c:showCatName val="0"/>
          <c:showSerName val="0"/>
          <c:showPercent val="0"/>
          <c:showBubbleSize val="0"/>
        </c:dLbls>
        <c:gapWidth val="150"/>
        <c:axId val="175216512"/>
        <c:axId val="175218048"/>
      </c:barChart>
      <c:catAx>
        <c:axId val="175216512"/>
        <c:scaling>
          <c:orientation val="minMax"/>
        </c:scaling>
        <c:delete val="0"/>
        <c:axPos val="l"/>
        <c:numFmt formatCode="General" sourceLinked="0"/>
        <c:majorTickMark val="out"/>
        <c:minorTickMark val="none"/>
        <c:tickLblPos val="nextTo"/>
        <c:txPr>
          <a:bodyPr/>
          <a:lstStyle/>
          <a:p>
            <a:pPr>
              <a:defRPr sz="1200"/>
            </a:pPr>
            <a:endParaRPr lang="en-US"/>
          </a:p>
        </c:txPr>
        <c:crossAx val="175218048"/>
        <c:crosses val="autoZero"/>
        <c:auto val="1"/>
        <c:lblAlgn val="ctr"/>
        <c:lblOffset val="100"/>
        <c:noMultiLvlLbl val="0"/>
      </c:catAx>
      <c:valAx>
        <c:axId val="175218048"/>
        <c:scaling>
          <c:orientation val="minMax"/>
          <c:max val="1"/>
        </c:scaling>
        <c:delete val="0"/>
        <c:axPos val="b"/>
        <c:numFmt formatCode="###0%" sourceLinked="1"/>
        <c:majorTickMark val="out"/>
        <c:minorTickMark val="none"/>
        <c:tickLblPos val="nextTo"/>
        <c:txPr>
          <a:bodyPr/>
          <a:lstStyle/>
          <a:p>
            <a:pPr>
              <a:defRPr sz="1200"/>
            </a:pPr>
            <a:endParaRPr lang="en-US"/>
          </a:p>
        </c:txPr>
        <c:crossAx val="175216512"/>
        <c:crosses val="autoZero"/>
        <c:crossBetween val="between"/>
        <c:majorUnit val="0.2"/>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1"/>
          <c:order val="0"/>
          <c:tx>
            <c:strRef>
              <c:f>Sheet1!$C$178</c:f>
              <c:strCache>
                <c:ptCount val="1"/>
                <c:pt idx="0">
                  <c:v>In-store</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Sheet1!$A$179:$A$185</c:f>
              <c:strCache>
                <c:ptCount val="7"/>
                <c:pt idx="0">
                  <c:v>Sports and recreation equipment</c:v>
                </c:pt>
                <c:pt idx="1">
                  <c:v>Health &amp; beauty products</c:v>
                </c:pt>
                <c:pt idx="2">
                  <c:v>Small appliances</c:v>
                </c:pt>
                <c:pt idx="3">
                  <c:v>Electronics</c:v>
                </c:pt>
                <c:pt idx="4">
                  <c:v>Gift cards/certificates</c:v>
                </c:pt>
                <c:pt idx="5">
                  <c:v>Toys &amp; Board games</c:v>
                </c:pt>
                <c:pt idx="6">
                  <c:v>CDs/Blue Rays/DVDs/Books</c:v>
                </c:pt>
              </c:strCache>
            </c:strRef>
          </c:cat>
          <c:val>
            <c:numRef>
              <c:f>Sheet1!$C$179:$C$185</c:f>
              <c:numCache>
                <c:formatCode>###0%</c:formatCode>
                <c:ptCount val="7"/>
                <c:pt idx="0">
                  <c:v>0.79400875232201795</c:v>
                </c:pt>
                <c:pt idx="1">
                  <c:v>0.79655529760487087</c:v>
                </c:pt>
                <c:pt idx="2">
                  <c:v>0.75936344936417288</c:v>
                </c:pt>
                <c:pt idx="3">
                  <c:v>0.69632752446724311</c:v>
                </c:pt>
                <c:pt idx="4">
                  <c:v>0.61484520092580375</c:v>
                </c:pt>
                <c:pt idx="5">
                  <c:v>0.60268071702575698</c:v>
                </c:pt>
                <c:pt idx="6">
                  <c:v>0.50934185503165486</c:v>
                </c:pt>
              </c:numCache>
            </c:numRef>
          </c:val>
          <c:extLst xmlns:c16r2="http://schemas.microsoft.com/office/drawing/2015/06/chart">
            <c:ext xmlns:c16="http://schemas.microsoft.com/office/drawing/2014/chart" uri="{C3380CC4-5D6E-409C-BE32-E72D297353CC}">
              <c16:uniqueId val="{00000000-5BB5-4F1A-BC1A-5F70957A853C}"/>
            </c:ext>
          </c:extLst>
        </c:ser>
        <c:ser>
          <c:idx val="0"/>
          <c:order val="1"/>
          <c:tx>
            <c:strRef>
              <c:f>Sheet1!$B$178</c:f>
              <c:strCache>
                <c:ptCount val="1"/>
                <c:pt idx="0">
                  <c:v>Online</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Sheet1!$A$179:$A$185</c:f>
              <c:strCache>
                <c:ptCount val="7"/>
                <c:pt idx="0">
                  <c:v>Sports and recreation equipment</c:v>
                </c:pt>
                <c:pt idx="1">
                  <c:v>Health &amp; beauty products</c:v>
                </c:pt>
                <c:pt idx="2">
                  <c:v>Small appliances</c:v>
                </c:pt>
                <c:pt idx="3">
                  <c:v>Electronics</c:v>
                </c:pt>
                <c:pt idx="4">
                  <c:v>Gift cards/certificates</c:v>
                </c:pt>
                <c:pt idx="5">
                  <c:v>Toys &amp; Board games</c:v>
                </c:pt>
                <c:pt idx="6">
                  <c:v>CDs/Blue Rays/DVDs/Books</c:v>
                </c:pt>
              </c:strCache>
            </c:strRef>
          </c:cat>
          <c:val>
            <c:numRef>
              <c:f>Sheet1!$B$179:$B$185</c:f>
              <c:numCache>
                <c:formatCode>###0%</c:formatCode>
                <c:ptCount val="7"/>
                <c:pt idx="0">
                  <c:v>0.15676806840177612</c:v>
                </c:pt>
                <c:pt idx="1">
                  <c:v>0.16509133710394364</c:v>
                </c:pt>
                <c:pt idx="2">
                  <c:v>0.20547175196106837</c:v>
                </c:pt>
                <c:pt idx="3">
                  <c:v>0.26150718958964192</c:v>
                </c:pt>
                <c:pt idx="4">
                  <c:v>0.34887489076106543</c:v>
                </c:pt>
                <c:pt idx="5">
                  <c:v>0.35490876249755099</c:v>
                </c:pt>
                <c:pt idx="6">
                  <c:v>0.44121552124724517</c:v>
                </c:pt>
              </c:numCache>
            </c:numRef>
          </c:val>
          <c:extLst xmlns:c16r2="http://schemas.microsoft.com/office/drawing/2015/06/chart">
            <c:ext xmlns:c16="http://schemas.microsoft.com/office/drawing/2014/chart" uri="{C3380CC4-5D6E-409C-BE32-E72D297353CC}">
              <c16:uniqueId val="{00000001-5BB5-4F1A-BC1A-5F70957A853C}"/>
            </c:ext>
          </c:extLst>
        </c:ser>
        <c:dLbls>
          <c:showLegendKey val="0"/>
          <c:showVal val="0"/>
          <c:showCatName val="0"/>
          <c:showSerName val="0"/>
          <c:showPercent val="0"/>
          <c:showBubbleSize val="0"/>
        </c:dLbls>
        <c:gapWidth val="150"/>
        <c:axId val="175257088"/>
        <c:axId val="175258624"/>
      </c:barChart>
      <c:catAx>
        <c:axId val="175257088"/>
        <c:scaling>
          <c:orientation val="minMax"/>
        </c:scaling>
        <c:delete val="0"/>
        <c:axPos val="l"/>
        <c:numFmt formatCode="General" sourceLinked="0"/>
        <c:majorTickMark val="out"/>
        <c:minorTickMark val="none"/>
        <c:tickLblPos val="nextTo"/>
        <c:crossAx val="175258624"/>
        <c:crosses val="autoZero"/>
        <c:auto val="1"/>
        <c:lblAlgn val="ctr"/>
        <c:lblOffset val="100"/>
        <c:noMultiLvlLbl val="0"/>
      </c:catAx>
      <c:valAx>
        <c:axId val="175258624"/>
        <c:scaling>
          <c:orientation val="minMax"/>
          <c:max val="1"/>
        </c:scaling>
        <c:delete val="0"/>
        <c:axPos val="b"/>
        <c:numFmt formatCode="###0%" sourceLinked="1"/>
        <c:majorTickMark val="out"/>
        <c:minorTickMark val="none"/>
        <c:tickLblPos val="nextTo"/>
        <c:crossAx val="175257088"/>
        <c:crosses val="autoZero"/>
        <c:crossBetween val="between"/>
      </c:valAx>
    </c:plotArea>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1"/>
          <c:order val="0"/>
          <c:tx>
            <c:strRef>
              <c:f>Sheet1!$C$168</c:f>
              <c:strCache>
                <c:ptCount val="1"/>
                <c:pt idx="0">
                  <c:v>In-store</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Sheet1!$A$169:$A$176</c:f>
              <c:strCache>
                <c:ptCount val="8"/>
                <c:pt idx="0">
                  <c:v>Gourmet food</c:v>
                </c:pt>
                <c:pt idx="1">
                  <c:v>Groceries</c:v>
                </c:pt>
                <c:pt idx="2">
                  <c:v>Jewelry</c:v>
                </c:pt>
                <c:pt idx="3">
                  <c:v>Luxury goods</c:v>
                </c:pt>
                <c:pt idx="4">
                  <c:v>Large appliances</c:v>
                </c:pt>
                <c:pt idx="5">
                  <c:v>Clothing/Apparel</c:v>
                </c:pt>
                <c:pt idx="6">
                  <c:v>Hardware</c:v>
                </c:pt>
                <c:pt idx="7">
                  <c:v>Products for the Home</c:v>
                </c:pt>
              </c:strCache>
            </c:strRef>
          </c:cat>
          <c:val>
            <c:numRef>
              <c:f>Sheet1!$C$169:$C$176</c:f>
              <c:numCache>
                <c:formatCode>###0%</c:formatCode>
                <c:ptCount val="8"/>
                <c:pt idx="0">
                  <c:v>0.93351611058318684</c:v>
                </c:pt>
                <c:pt idx="1">
                  <c:v>0.96044656938455464</c:v>
                </c:pt>
                <c:pt idx="2">
                  <c:v>0.86258163981109737</c:v>
                </c:pt>
                <c:pt idx="3">
                  <c:v>0.85074742407993642</c:v>
                </c:pt>
                <c:pt idx="4">
                  <c:v>0.8707218589418525</c:v>
                </c:pt>
                <c:pt idx="5">
                  <c:v>0.85678371398096642</c:v>
                </c:pt>
                <c:pt idx="6">
                  <c:v>0.84659646299072155</c:v>
                </c:pt>
                <c:pt idx="7">
                  <c:v>0.84829471418100566</c:v>
                </c:pt>
              </c:numCache>
            </c:numRef>
          </c:val>
          <c:extLst xmlns:c16r2="http://schemas.microsoft.com/office/drawing/2015/06/chart">
            <c:ext xmlns:c16="http://schemas.microsoft.com/office/drawing/2014/chart" uri="{C3380CC4-5D6E-409C-BE32-E72D297353CC}">
              <c16:uniqueId val="{00000000-7AC4-4DFD-AC53-8E5FD7BEB450}"/>
            </c:ext>
          </c:extLst>
        </c:ser>
        <c:ser>
          <c:idx val="0"/>
          <c:order val="1"/>
          <c:tx>
            <c:strRef>
              <c:f>Sheet1!$B$168</c:f>
              <c:strCache>
                <c:ptCount val="1"/>
                <c:pt idx="0">
                  <c:v>Online</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Sheet1!$A$169:$A$176</c:f>
              <c:strCache>
                <c:ptCount val="8"/>
                <c:pt idx="0">
                  <c:v>Gourmet food</c:v>
                </c:pt>
                <c:pt idx="1">
                  <c:v>Groceries</c:v>
                </c:pt>
                <c:pt idx="2">
                  <c:v>Jewelry</c:v>
                </c:pt>
                <c:pt idx="3">
                  <c:v>Luxury goods</c:v>
                </c:pt>
                <c:pt idx="4">
                  <c:v>Large appliances</c:v>
                </c:pt>
                <c:pt idx="5">
                  <c:v>Clothing/Apparel</c:v>
                </c:pt>
                <c:pt idx="6">
                  <c:v>Hardware</c:v>
                </c:pt>
                <c:pt idx="7">
                  <c:v>Products for the Home</c:v>
                </c:pt>
              </c:strCache>
            </c:strRef>
          </c:cat>
          <c:val>
            <c:numRef>
              <c:f>Sheet1!$B$169:$B$176</c:f>
              <c:numCache>
                <c:formatCode>###0%</c:formatCode>
                <c:ptCount val="8"/>
                <c:pt idx="0">
                  <c:v>4.1503447095644547E-2</c:v>
                </c:pt>
                <c:pt idx="1">
                  <c:v>3.7311440229327891E-2</c:v>
                </c:pt>
                <c:pt idx="2">
                  <c:v>9.6067274234661201E-2</c:v>
                </c:pt>
                <c:pt idx="3">
                  <c:v>9.7353874811387547E-2</c:v>
                </c:pt>
                <c:pt idx="4">
                  <c:v>0.10554172925500965</c:v>
                </c:pt>
                <c:pt idx="5">
                  <c:v>0.11087542706489728</c:v>
                </c:pt>
                <c:pt idx="6">
                  <c:v>0.12437951838974644</c:v>
                </c:pt>
                <c:pt idx="7">
                  <c:v>0.12645637331465792</c:v>
                </c:pt>
              </c:numCache>
            </c:numRef>
          </c:val>
          <c:extLst xmlns:c16r2="http://schemas.microsoft.com/office/drawing/2015/06/chart">
            <c:ext xmlns:c16="http://schemas.microsoft.com/office/drawing/2014/chart" uri="{C3380CC4-5D6E-409C-BE32-E72D297353CC}">
              <c16:uniqueId val="{00000001-7AC4-4DFD-AC53-8E5FD7BEB450}"/>
            </c:ext>
          </c:extLst>
        </c:ser>
        <c:dLbls>
          <c:showLegendKey val="0"/>
          <c:showVal val="0"/>
          <c:showCatName val="0"/>
          <c:showSerName val="0"/>
          <c:showPercent val="0"/>
          <c:showBubbleSize val="0"/>
        </c:dLbls>
        <c:gapWidth val="150"/>
        <c:axId val="175298048"/>
        <c:axId val="175299584"/>
      </c:barChart>
      <c:catAx>
        <c:axId val="175298048"/>
        <c:scaling>
          <c:orientation val="minMax"/>
        </c:scaling>
        <c:delete val="0"/>
        <c:axPos val="l"/>
        <c:numFmt formatCode="General" sourceLinked="0"/>
        <c:majorTickMark val="out"/>
        <c:minorTickMark val="none"/>
        <c:tickLblPos val="nextTo"/>
        <c:crossAx val="175299584"/>
        <c:crosses val="autoZero"/>
        <c:auto val="1"/>
        <c:lblAlgn val="ctr"/>
        <c:lblOffset val="100"/>
        <c:noMultiLvlLbl val="0"/>
      </c:catAx>
      <c:valAx>
        <c:axId val="175299584"/>
        <c:scaling>
          <c:orientation val="minMax"/>
          <c:max val="1"/>
        </c:scaling>
        <c:delete val="0"/>
        <c:axPos val="b"/>
        <c:numFmt formatCode="###0%" sourceLinked="1"/>
        <c:majorTickMark val="out"/>
        <c:minorTickMark val="none"/>
        <c:tickLblPos val="nextTo"/>
        <c:crossAx val="175298048"/>
        <c:crosses val="autoZero"/>
        <c:crossBetween val="between"/>
      </c:valAx>
    </c:plotArea>
    <c:legend>
      <c:legendPos val="r"/>
      <c:layout/>
      <c:overlay val="0"/>
      <c:spPr>
        <a:ln>
          <a:solidFill>
            <a:schemeClr val="tx1"/>
          </a:solidFill>
        </a:ln>
      </c:spPr>
    </c:legend>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dLbl>
              <c:idx val="0"/>
              <c:layout>
                <c:manualLayout>
                  <c:x val="-0.31968503937007875"/>
                  <c:y val="3.3564814814814818E-2"/>
                </c:manualLayout>
              </c:layout>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428A-4E34-938D-280F92DE26A3}"/>
                </c:ext>
              </c:extLst>
            </c:dLbl>
            <c:dLbl>
              <c:idx val="3"/>
              <c:layout>
                <c:manualLayout>
                  <c:x val="4.4709864391951008E-2"/>
                  <c:y val="5.9296806649168851E-2"/>
                </c:manualLayout>
              </c:layout>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428A-4E34-938D-280F92DE26A3}"/>
                </c:ext>
              </c:extLst>
            </c:dLbl>
            <c:dLbl>
              <c:idx val="4"/>
              <c:layout>
                <c:manualLayout>
                  <c:x val="-5.3452537182852145E-2"/>
                  <c:y val="8.4026319626713322E-2"/>
                </c:manualLayout>
              </c:layout>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428A-4E34-938D-280F92DE26A3}"/>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28A-4E34-938D-280F92DE26A3}"/>
                </c:ext>
              </c:extLst>
            </c:dLbl>
            <c:spPr>
              <a:noFill/>
              <a:ln>
                <a:noFill/>
              </a:ln>
              <a:effectLst/>
            </c:spPr>
            <c:showLegendKey val="0"/>
            <c:showVal val="1"/>
            <c:showCatName val="1"/>
            <c:showSerName val="0"/>
            <c:showPercent val="0"/>
            <c:showBubbleSize val="0"/>
            <c:showLeaderLines val="1"/>
            <c:extLst xmlns:c16r2="http://schemas.microsoft.com/office/drawing/2015/06/chart">
              <c:ext xmlns:c15="http://schemas.microsoft.com/office/drawing/2012/chart" uri="{CE6537A1-D6FC-4f65-9D91-7224C49458BB}">
                <c15:layout/>
              </c:ext>
            </c:extLst>
          </c:dLbls>
          <c:cat>
            <c:strRef>
              <c:f>Sheet1!$A$96:$A$102</c:f>
              <c:strCache>
                <c:ptCount val="7"/>
                <c:pt idx="0">
                  <c:v>All anticipated 2015 holiday gift shopping</c:v>
                </c:pt>
                <c:pt idx="1">
                  <c:v>More than half</c:v>
                </c:pt>
                <c:pt idx="2">
                  <c:v>About half</c:v>
                </c:pt>
                <c:pt idx="3">
                  <c:v>A little bit, but less than half</c:v>
                </c:pt>
                <c:pt idx="4">
                  <c:v>None</c:v>
                </c:pt>
                <c:pt idx="5">
                  <c:v>Not aware of Black Friday OR Cyber Monday</c:v>
                </c:pt>
                <c:pt idx="6">
                  <c:v>Don't know</c:v>
                </c:pt>
              </c:strCache>
            </c:strRef>
          </c:cat>
          <c:val>
            <c:numRef>
              <c:f>Sheet1!$B$96:$B$102</c:f>
              <c:numCache>
                <c:formatCode>###0%</c:formatCode>
                <c:ptCount val="7"/>
                <c:pt idx="0">
                  <c:v>1.3878461186919494E-2</c:v>
                </c:pt>
                <c:pt idx="1">
                  <c:v>2.8833300956444527E-2</c:v>
                </c:pt>
                <c:pt idx="2">
                  <c:v>6.7087583861251382E-2</c:v>
                </c:pt>
                <c:pt idx="3">
                  <c:v>0.21151842001911611</c:v>
                </c:pt>
                <c:pt idx="4">
                  <c:v>0.66937709341066243</c:v>
                </c:pt>
                <c:pt idx="5" formatCode="####%">
                  <c:v>5.597371701557926E-4</c:v>
                </c:pt>
                <c:pt idx="6" formatCode="####%">
                  <c:v>8.7454033954502009E-3</c:v>
                </c:pt>
              </c:numCache>
            </c:numRef>
          </c:val>
          <c:extLst xmlns:c16r2="http://schemas.microsoft.com/office/drawing/2015/06/chart">
            <c:ext xmlns:c16="http://schemas.microsoft.com/office/drawing/2014/chart" uri="{C3380CC4-5D6E-409C-BE32-E72D297353CC}">
              <c16:uniqueId val="{00000004-428A-4E34-938D-280F92DE26A3}"/>
            </c:ext>
          </c:extLst>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dLbl>
              <c:idx val="0"/>
              <c:layout>
                <c:manualLayout>
                  <c:x val="0.15430741469816273"/>
                  <c:y val="0.21380504520268301"/>
                </c:manualLayout>
              </c:layout>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15E9-467D-91A0-C84FBDDF12E1}"/>
                </c:ext>
              </c:extLst>
            </c:dLbl>
            <c:dLbl>
              <c:idx val="2"/>
              <c:layout>
                <c:manualLayout>
                  <c:x val="1.7938101487314086E-2"/>
                  <c:y val="-6.9014289880431614E-3"/>
                </c:manualLayout>
              </c:layout>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15E9-467D-91A0-C84FBDDF12E1}"/>
                </c:ext>
              </c:extLst>
            </c:dLbl>
            <c:dLbl>
              <c:idx val="3"/>
              <c:layout>
                <c:manualLayout>
                  <c:x val="-2.7473972003499561E-2"/>
                  <c:y val="7.8309638378536023E-2"/>
                </c:manualLayout>
              </c:layout>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15E9-467D-91A0-C84FBDDF12E1}"/>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15E9-467D-91A0-C84FBDDF12E1}"/>
                </c:ext>
              </c:extLst>
            </c:dLbl>
            <c:spPr>
              <a:noFill/>
              <a:ln>
                <a:noFill/>
              </a:ln>
              <a:effectLst/>
            </c:spPr>
            <c:showLegendKey val="0"/>
            <c:showVal val="1"/>
            <c:showCatName val="1"/>
            <c:showSerName val="0"/>
            <c:showPercent val="0"/>
            <c:showBubbleSize val="0"/>
            <c:showLeaderLines val="1"/>
            <c:extLst xmlns:c16r2="http://schemas.microsoft.com/office/drawing/2015/06/chart">
              <c:ext xmlns:c15="http://schemas.microsoft.com/office/drawing/2012/chart" uri="{CE6537A1-D6FC-4f65-9D91-7224C49458BB}">
                <c15:layout/>
              </c:ext>
            </c:extLst>
          </c:dLbls>
          <c:cat>
            <c:strRef>
              <c:f>Sheet1!$A$116:$A$121</c:f>
              <c:strCache>
                <c:ptCount val="6"/>
                <c:pt idx="0">
                  <c:v>Yes, in store only</c:v>
                </c:pt>
                <c:pt idx="1">
                  <c:v>Yes, online only</c:v>
                </c:pt>
                <c:pt idx="2">
                  <c:v>Both in store an online</c:v>
                </c:pt>
                <c:pt idx="3">
                  <c:v>No</c:v>
                </c:pt>
                <c:pt idx="4">
                  <c:v>Don't know/refused</c:v>
                </c:pt>
                <c:pt idx="5">
                  <c:v>Not aware of boxing day/week sales</c:v>
                </c:pt>
              </c:strCache>
            </c:strRef>
          </c:cat>
          <c:val>
            <c:numRef>
              <c:f>Sheet1!$B$116:$B$121</c:f>
              <c:numCache>
                <c:formatCode>###0%</c:formatCode>
                <c:ptCount val="6"/>
                <c:pt idx="0">
                  <c:v>0.22</c:v>
                </c:pt>
                <c:pt idx="1">
                  <c:v>0.06</c:v>
                </c:pt>
                <c:pt idx="2">
                  <c:v>0.15</c:v>
                </c:pt>
                <c:pt idx="3">
                  <c:v>0.53</c:v>
                </c:pt>
                <c:pt idx="4">
                  <c:v>0.04</c:v>
                </c:pt>
                <c:pt idx="5">
                  <c:v>0</c:v>
                </c:pt>
              </c:numCache>
            </c:numRef>
          </c:val>
          <c:extLst xmlns:c16r2="http://schemas.microsoft.com/office/drawing/2015/06/chart">
            <c:ext xmlns:c16="http://schemas.microsoft.com/office/drawing/2014/chart" uri="{C3380CC4-5D6E-409C-BE32-E72D297353CC}">
              <c16:uniqueId val="{00000004-15E9-467D-91A0-C84FBDDF12E1}"/>
            </c:ext>
          </c:extLst>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Sheet1!$B$132</c:f>
              <c:strCache>
                <c:ptCount val="1"/>
                <c:pt idx="0">
                  <c:v>Count</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Sheet1!$A$133:$A$138</c:f>
              <c:strCache>
                <c:ptCount val="6"/>
                <c:pt idx="0">
                  <c:v>None of the above</c:v>
                </c:pt>
                <c:pt idx="1">
                  <c:v>Put aside additional savings on a regular basis for your children's education</c:v>
                </c:pt>
                <c:pt idx="2">
                  <c:v>Put aside savings for the holiday season of 2016</c:v>
                </c:pt>
                <c:pt idx="3">
                  <c:v>Put aside additional savings on a regular basis for your retirement</c:v>
                </c:pt>
                <c:pt idx="4">
                  <c:v>Follow a budget for spending</c:v>
                </c:pt>
                <c:pt idx="5">
                  <c:v>Pay down debt</c:v>
                </c:pt>
              </c:strCache>
            </c:strRef>
          </c:cat>
          <c:val>
            <c:numRef>
              <c:f>Sheet1!$B$133:$B$138</c:f>
              <c:numCache>
                <c:formatCode>0%</c:formatCode>
                <c:ptCount val="6"/>
                <c:pt idx="0">
                  <c:v>0.11</c:v>
                </c:pt>
                <c:pt idx="1">
                  <c:v>0.25</c:v>
                </c:pt>
                <c:pt idx="2">
                  <c:v>0.28999999999999998</c:v>
                </c:pt>
                <c:pt idx="3">
                  <c:v>0.52</c:v>
                </c:pt>
                <c:pt idx="4">
                  <c:v>0.61</c:v>
                </c:pt>
                <c:pt idx="5">
                  <c:v>0.61</c:v>
                </c:pt>
              </c:numCache>
            </c:numRef>
          </c:val>
          <c:extLst xmlns:c16r2="http://schemas.microsoft.com/office/drawing/2015/06/chart">
            <c:ext xmlns:c16="http://schemas.microsoft.com/office/drawing/2014/chart" uri="{C3380CC4-5D6E-409C-BE32-E72D297353CC}">
              <c16:uniqueId val="{00000000-D448-4E13-945E-B91851464025}"/>
            </c:ext>
          </c:extLst>
        </c:ser>
        <c:ser>
          <c:idx val="1"/>
          <c:order val="1"/>
          <c:tx>
            <c:strRef>
              <c:f>Sheet1!$C$132</c:f>
              <c:strCache>
                <c:ptCount val="1"/>
                <c:pt idx="0">
                  <c:v>%</c:v>
                </c:pt>
              </c:strCache>
            </c:strRef>
          </c:tx>
          <c:invertIfNegative val="0"/>
          <c:cat>
            <c:strRef>
              <c:f>Sheet1!$A$133:$A$138</c:f>
              <c:strCache>
                <c:ptCount val="6"/>
                <c:pt idx="0">
                  <c:v>None of the above</c:v>
                </c:pt>
                <c:pt idx="1">
                  <c:v>Put aside additional savings on a regular basis for your children's education</c:v>
                </c:pt>
                <c:pt idx="2">
                  <c:v>Put aside savings for the holiday season of 2016</c:v>
                </c:pt>
                <c:pt idx="3">
                  <c:v>Put aside additional savings on a regular basis for your retirement</c:v>
                </c:pt>
                <c:pt idx="4">
                  <c:v>Follow a budget for spending</c:v>
                </c:pt>
                <c:pt idx="5">
                  <c:v>Pay down debt</c:v>
                </c:pt>
              </c:strCache>
            </c:strRef>
          </c:cat>
          <c:val>
            <c:numRef>
              <c:f>Sheet1!$C$133:$C$138</c:f>
              <c:numCache>
                <c:formatCode>General</c:formatCode>
                <c:ptCount val="6"/>
              </c:numCache>
            </c:numRef>
          </c:val>
          <c:extLst xmlns:c16r2="http://schemas.microsoft.com/office/drawing/2015/06/chart">
            <c:ext xmlns:c16="http://schemas.microsoft.com/office/drawing/2014/chart" uri="{C3380CC4-5D6E-409C-BE32-E72D297353CC}">
              <c16:uniqueId val="{00000001-D448-4E13-945E-B91851464025}"/>
            </c:ext>
          </c:extLst>
        </c:ser>
        <c:dLbls>
          <c:showLegendKey val="0"/>
          <c:showVal val="0"/>
          <c:showCatName val="0"/>
          <c:showSerName val="0"/>
          <c:showPercent val="0"/>
          <c:showBubbleSize val="0"/>
        </c:dLbls>
        <c:gapWidth val="150"/>
        <c:axId val="175687936"/>
        <c:axId val="175693824"/>
      </c:barChart>
      <c:catAx>
        <c:axId val="175687936"/>
        <c:scaling>
          <c:orientation val="minMax"/>
        </c:scaling>
        <c:delete val="0"/>
        <c:axPos val="l"/>
        <c:numFmt formatCode="General" sourceLinked="0"/>
        <c:majorTickMark val="out"/>
        <c:minorTickMark val="none"/>
        <c:tickLblPos val="nextTo"/>
        <c:crossAx val="175693824"/>
        <c:crosses val="autoZero"/>
        <c:auto val="1"/>
        <c:lblAlgn val="ctr"/>
        <c:lblOffset val="100"/>
        <c:noMultiLvlLbl val="0"/>
      </c:catAx>
      <c:valAx>
        <c:axId val="175693824"/>
        <c:scaling>
          <c:orientation val="minMax"/>
          <c:max val="1"/>
        </c:scaling>
        <c:delete val="0"/>
        <c:axPos val="b"/>
        <c:numFmt formatCode="0%" sourceLinked="1"/>
        <c:majorTickMark val="out"/>
        <c:minorTickMark val="none"/>
        <c:tickLblPos val="nextTo"/>
        <c:crossAx val="175687936"/>
        <c:crosses val="autoZero"/>
        <c:crossBetween val="between"/>
        <c:majorUnit val="0.2"/>
      </c:valAx>
    </c:plotArea>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775" tIns="46387" rIns="92775" bIns="46387"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8134" y="0"/>
            <a:ext cx="3043343" cy="465455"/>
          </a:xfrm>
          <a:prstGeom prst="rect">
            <a:avLst/>
          </a:prstGeom>
        </p:spPr>
        <p:txBody>
          <a:bodyPr vert="horz" lIns="92775" tIns="46387" rIns="92775" bIns="46387" rtlCol="0"/>
          <a:lstStyle>
            <a:lvl1pPr algn="r" fontAlgn="auto">
              <a:spcBef>
                <a:spcPts val="0"/>
              </a:spcBef>
              <a:spcAft>
                <a:spcPts val="0"/>
              </a:spcAft>
              <a:defRPr sz="1200">
                <a:latin typeface="+mn-lt"/>
                <a:cs typeface="+mn-cs"/>
              </a:defRPr>
            </a:lvl1pPr>
          </a:lstStyle>
          <a:p>
            <a:pPr>
              <a:defRPr/>
            </a:pPr>
            <a:fld id="{AE73F253-6A2F-40F8-9A14-DD3F499182E0}" type="datetimeFigureOut">
              <a:rPr lang="en-US"/>
              <a:pPr>
                <a:defRPr/>
              </a:pPr>
              <a:t>2/1/2016</a:t>
            </a:fld>
            <a:endParaRPr lang="en-US"/>
          </a:p>
        </p:txBody>
      </p:sp>
      <p:sp>
        <p:nvSpPr>
          <p:cNvPr id="4" name="Slide Image Placeholder 3"/>
          <p:cNvSpPr>
            <a:spLocks noGrp="1" noRot="1" noChangeAspect="1"/>
          </p:cNvSpPr>
          <p:nvPr>
            <p:ph type="sldImg" idx="2"/>
          </p:nvPr>
        </p:nvSpPr>
        <p:spPr>
          <a:xfrm>
            <a:off x="1184275" y="696913"/>
            <a:ext cx="4654550" cy="3492500"/>
          </a:xfrm>
          <a:prstGeom prst="rect">
            <a:avLst/>
          </a:prstGeom>
          <a:noFill/>
          <a:ln w="12700">
            <a:solidFill>
              <a:prstClr val="black"/>
            </a:solidFill>
          </a:ln>
        </p:spPr>
        <p:txBody>
          <a:bodyPr vert="horz" lIns="92775" tIns="46387" rIns="92775" bIns="46387" rtlCol="0" anchor="ctr"/>
          <a:lstStyle/>
          <a:p>
            <a:pPr lvl="0"/>
            <a:endParaRPr lang="en-US" noProof="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2775" tIns="46387" rIns="92775" bIns="4638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030"/>
            <a:ext cx="3043343" cy="465455"/>
          </a:xfrm>
          <a:prstGeom prst="rect">
            <a:avLst/>
          </a:prstGeom>
        </p:spPr>
        <p:txBody>
          <a:bodyPr vert="horz" lIns="92775" tIns="46387" rIns="92775" bIns="46387"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8134" y="8842030"/>
            <a:ext cx="3043343" cy="465455"/>
          </a:xfrm>
          <a:prstGeom prst="rect">
            <a:avLst/>
          </a:prstGeom>
        </p:spPr>
        <p:txBody>
          <a:bodyPr vert="horz" lIns="92775" tIns="46387" rIns="92775" bIns="46387" rtlCol="0" anchor="b"/>
          <a:lstStyle>
            <a:lvl1pPr algn="r" fontAlgn="auto">
              <a:spcBef>
                <a:spcPts val="0"/>
              </a:spcBef>
              <a:spcAft>
                <a:spcPts val="0"/>
              </a:spcAft>
              <a:defRPr sz="1200">
                <a:latin typeface="+mn-lt"/>
                <a:cs typeface="+mn-cs"/>
              </a:defRPr>
            </a:lvl1pPr>
          </a:lstStyle>
          <a:p>
            <a:pPr>
              <a:defRPr/>
            </a:pPr>
            <a:fld id="{1817738F-FA81-4AAA-B15A-25A720EF9A12}" type="slidenum">
              <a:rPr lang="en-US"/>
              <a:pPr>
                <a:defRPr/>
              </a:pPr>
              <a:t>‹#›</a:t>
            </a:fld>
            <a:endParaRPr lang="en-US"/>
          </a:p>
        </p:txBody>
      </p:sp>
    </p:spTree>
    <p:extLst>
      <p:ext uri="{BB962C8B-B14F-4D97-AF65-F5344CB8AC3E}">
        <p14:creationId xmlns:p14="http://schemas.microsoft.com/office/powerpoint/2010/main" val="136832730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29434"/>
            <a:ext cx="5848052" cy="999565"/>
          </a:xfrm>
        </p:spPr>
        <p:txBody>
          <a:bodyPr>
            <a:normAutofit/>
          </a:bodyPr>
          <a:lstStyle>
            <a:lvl1pPr algn="l">
              <a:defRPr sz="3200" baseline="0">
                <a:solidFill>
                  <a:schemeClr val="bg1"/>
                </a:solidFill>
                <a:latin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070406"/>
            <a:ext cx="5848052" cy="609659"/>
          </a:xfrm>
        </p:spPr>
        <p:txBody>
          <a:bodyPr lIns="0" tIns="0" rIns="0" bIns="0">
            <a:normAutofit/>
          </a:bodyPr>
          <a:lstStyle>
            <a:lvl1pPr marL="0" indent="0" algn="l">
              <a:buNone/>
              <a:defRPr sz="1800" cap="all">
                <a:solidFill>
                  <a:schemeClr val="bg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9B4F86E2-4062-4E8E-A9B1-CFBA22130B2F}" type="datetimeFigureOut">
              <a:rPr lang="en-US"/>
              <a:pPr>
                <a:defRPr/>
              </a:pPr>
              <a:t>2/1/2016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8D546E-084B-4E5E-9915-0C02B70DACAE}" type="slidenum">
              <a:rPr lang="en-US"/>
              <a:pPr>
                <a:defRPr/>
              </a:pPr>
              <a:t>‹#›</a:t>
            </a:fld>
            <a:endParaRPr lang="en-US"/>
          </a:p>
        </p:txBody>
      </p:sp>
    </p:spTree>
    <p:extLst>
      <p:ext uri="{BB962C8B-B14F-4D97-AF65-F5344CB8AC3E}">
        <p14:creationId xmlns:p14="http://schemas.microsoft.com/office/powerpoint/2010/main" val="35397751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eparato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685800" y="2237070"/>
            <a:ext cx="5848052" cy="1470025"/>
          </a:xfrm>
        </p:spPr>
        <p:txBody>
          <a:bodyPr/>
          <a:lstStyle>
            <a:lvl1pPr algn="l">
              <a:defRPr sz="2800" baseline="0">
                <a:solidFill>
                  <a:schemeClr val="bg1"/>
                </a:solidFill>
                <a:latin typeface="Aria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fld id="{A20EF5D3-74D4-4A58-BB6E-17584652380C}" type="datetimeFigureOut">
              <a:rPr lang="en-US"/>
              <a:pPr>
                <a:defRPr/>
              </a:pPr>
              <a:t>2/1/2016</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E3462C3F-A5CF-4395-8787-8E7C7C24E41B}" type="slidenum">
              <a:rPr lang="en-US"/>
              <a:pPr>
                <a:defRPr/>
              </a:pPr>
              <a:t>‹#›</a:t>
            </a:fld>
            <a:endParaRPr lang="en-US"/>
          </a:p>
        </p:txBody>
      </p:sp>
    </p:spTree>
    <p:extLst>
      <p:ext uri="{BB962C8B-B14F-4D97-AF65-F5344CB8AC3E}">
        <p14:creationId xmlns:p14="http://schemas.microsoft.com/office/powerpoint/2010/main" val="1132910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042444"/>
            <a:ext cx="7677956" cy="3821955"/>
          </a:xfrm>
        </p:spPr>
        <p:txBody>
          <a:bodyPr lIns="0" tIns="0" rIns="0" bIns="0"/>
          <a:lstStyle>
            <a:lvl1pPr marL="0" indent="0">
              <a:buFont typeface="Arial" pitchFamily="34" charset="0"/>
              <a:buNone/>
              <a:defRPr/>
            </a:lvl1pPr>
            <a:lvl2pPr marL="538163" indent="-273050">
              <a:defRPr/>
            </a:lvl2pPr>
            <a:lvl3pPr marL="803275" indent="-265113">
              <a:defRPr/>
            </a:lvl3pPr>
            <a:lvl4pPr marL="1076325" indent="-265113">
              <a:defRPr/>
            </a:lvl4pPr>
            <a:lvl5pPr marL="1341438" indent="-27463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itle 1"/>
          <p:cNvSpPr>
            <a:spLocks noGrp="1"/>
          </p:cNvSpPr>
          <p:nvPr>
            <p:ph type="title"/>
          </p:nvPr>
        </p:nvSpPr>
        <p:spPr>
          <a:xfrm>
            <a:off x="914400" y="630000"/>
            <a:ext cx="7677955" cy="540000"/>
          </a:xfrm>
        </p:spPr>
        <p:txBody>
          <a:bodyPr/>
          <a:lstStyle>
            <a:lvl1pPr algn="l">
              <a:defRPr baseline="0">
                <a:solidFill>
                  <a:srgbClr val="006FBA"/>
                </a:solidFill>
              </a:defRPr>
            </a:lvl1pPr>
          </a:lstStyle>
          <a:p>
            <a:r>
              <a:rPr lang="en-US" smtClean="0"/>
              <a:t>Click to edit Master title style</a:t>
            </a:r>
            <a:endParaRPr lang="en-US" dirty="0"/>
          </a:p>
        </p:txBody>
      </p:sp>
      <p:sp>
        <p:nvSpPr>
          <p:cNvPr id="8" name="Subtitle 2"/>
          <p:cNvSpPr>
            <a:spLocks noGrp="1"/>
          </p:cNvSpPr>
          <p:nvPr>
            <p:ph type="subTitle" idx="13"/>
          </p:nvPr>
        </p:nvSpPr>
        <p:spPr>
          <a:xfrm>
            <a:off x="914399" y="1308100"/>
            <a:ext cx="7677955" cy="636600"/>
          </a:xfrm>
        </p:spPr>
        <p:txBody>
          <a:bodyPr lIns="0" tIns="0" rIns="0" bIns="0">
            <a:normAutofit/>
          </a:bodyPr>
          <a:lstStyle>
            <a:lvl1pPr marL="0" indent="0" algn="l">
              <a:buNone/>
              <a:defRPr sz="1800" cap="all">
                <a:solidFill>
                  <a:srgbClr val="717074"/>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4"/>
          </p:nvPr>
        </p:nvSpPr>
        <p:spPr/>
        <p:txBody>
          <a:bodyPr/>
          <a:lstStyle>
            <a:lvl1pPr>
              <a:defRPr/>
            </a:lvl1pPr>
          </a:lstStyle>
          <a:p>
            <a:pPr>
              <a:defRPr/>
            </a:pPr>
            <a:fld id="{A460C3CC-0A03-4588-993E-4E3E1B9F6D29}" type="datetimeFigureOut">
              <a:rPr lang="en-US"/>
              <a:pPr>
                <a:defRPr/>
              </a:pPr>
              <a:t>2/1/2016</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47DC7024-251D-4865-B691-BC031BAF4087}" type="slidenum">
              <a:rPr lang="en-US"/>
              <a:pPr>
                <a:defRPr/>
              </a:pPr>
              <a:t>‹#›</a:t>
            </a:fld>
            <a:endParaRPr lang="en-US"/>
          </a:p>
        </p:txBody>
      </p:sp>
    </p:spTree>
    <p:extLst>
      <p:ext uri="{BB962C8B-B14F-4D97-AF65-F5344CB8AC3E}">
        <p14:creationId xmlns:p14="http://schemas.microsoft.com/office/powerpoint/2010/main" val="42169269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D3CB7E-BEC6-4DA6-805A-6933D744609C}" type="datetimeFigureOut">
              <a:rPr lang="en-US"/>
              <a:pPr>
                <a:defRPr/>
              </a:pPr>
              <a:t>2/1/2016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F488D00-F722-42AE-8EEF-B666A6E5DFAC}" type="slidenum">
              <a:rPr lang="en-US"/>
              <a:pPr>
                <a:defRPr/>
              </a:pPr>
              <a:t>‹#›</a:t>
            </a:fld>
            <a:endParaRPr lang="en-US"/>
          </a:p>
        </p:txBody>
      </p:sp>
    </p:spTree>
    <p:extLst>
      <p:ext uri="{BB962C8B-B14F-4D97-AF65-F5344CB8AC3E}">
        <p14:creationId xmlns:p14="http://schemas.microsoft.com/office/powerpoint/2010/main" val="34335346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side content with right side image/spreadsheet/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30000"/>
            <a:ext cx="7678800" cy="540000"/>
          </a:xfrm>
        </p:spPr>
        <p:txBody>
          <a:bodyPr anchor="t" anchorCtr="0">
            <a:normAutofit/>
          </a:bodyPr>
          <a:lstStyle>
            <a:lvl1pPr algn="l">
              <a:defRPr sz="1800" b="0" i="0" cap="all">
                <a:latin typeface="Arial"/>
              </a:defRPr>
            </a:lvl1pPr>
          </a:lstStyle>
          <a:p>
            <a:r>
              <a:rPr lang="en-US" smtClean="0"/>
              <a:t>Click to edit Master title style</a:t>
            </a:r>
            <a:endParaRPr lang="en-US" dirty="0"/>
          </a:p>
        </p:txBody>
      </p:sp>
      <p:sp>
        <p:nvSpPr>
          <p:cNvPr id="3" name="Content Placeholder 2"/>
          <p:cNvSpPr>
            <a:spLocks noGrp="1"/>
          </p:cNvSpPr>
          <p:nvPr>
            <p:ph idx="1"/>
          </p:nvPr>
        </p:nvSpPr>
        <p:spPr>
          <a:xfrm>
            <a:off x="3990108" y="1238596"/>
            <a:ext cx="4603091" cy="4580313"/>
          </a:xfrm>
        </p:spPr>
        <p:txBody>
          <a:bodyPr>
            <a:normAutofit/>
          </a:bodyPr>
          <a:lstStyle>
            <a:lvl1pPr marL="0" indent="0">
              <a:buNone/>
              <a:defRPr sz="2100" baseline="0">
                <a:solidFill>
                  <a:srgbClr val="717074"/>
                </a:solidFill>
              </a:defRPr>
            </a:lvl1pPr>
            <a:lvl2pPr>
              <a:defRPr sz="2100" baseline="0">
                <a:solidFill>
                  <a:srgbClr val="717074"/>
                </a:solidFill>
              </a:defRPr>
            </a:lvl2pPr>
            <a:lvl3pPr>
              <a:defRPr sz="2100" baseline="0">
                <a:solidFill>
                  <a:srgbClr val="717074"/>
                </a:solidFill>
              </a:defRPr>
            </a:lvl3pPr>
            <a:lvl4pPr>
              <a:defRPr sz="2100" baseline="0">
                <a:solidFill>
                  <a:srgbClr val="717074"/>
                </a:solidFill>
              </a:defRPr>
            </a:lvl4pPr>
            <a:lvl5pPr>
              <a:defRPr sz="2100" baseline="0">
                <a:solidFill>
                  <a:srgbClr val="717074"/>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914400" y="1238596"/>
            <a:ext cx="3008313" cy="4580313"/>
          </a:xfrm>
        </p:spPr>
        <p:txBody>
          <a:bodyPr lIns="0" tIns="0" rIns="0" bIns="0">
            <a:normAutofit/>
          </a:bodyPr>
          <a:lstStyle>
            <a:lvl1pPr marL="0" indent="0">
              <a:buNone/>
              <a:defRPr sz="18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4"/>
          </p:nvPr>
        </p:nvSpPr>
        <p:spPr/>
        <p:txBody>
          <a:bodyPr/>
          <a:lstStyle>
            <a:lvl1pPr>
              <a:defRPr/>
            </a:lvl1pPr>
          </a:lstStyle>
          <a:p>
            <a:pPr>
              <a:defRPr/>
            </a:pPr>
            <a:fld id="{ED8B1DC5-9343-4F13-85DF-1522CDE9E6ED}" type="datetimeFigureOut">
              <a:rPr lang="en-US"/>
              <a:pPr>
                <a:defRPr/>
              </a:pPr>
              <a:t>2/1/2016</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8D62DBB2-3871-4A97-8848-5F6781BB3CFF}" type="slidenum">
              <a:rPr lang="en-US"/>
              <a:pPr>
                <a:defRPr/>
              </a:pPr>
              <a:t>‹#›</a:t>
            </a:fld>
            <a:endParaRPr lang="en-US"/>
          </a:p>
        </p:txBody>
      </p:sp>
    </p:spTree>
    <p:extLst>
      <p:ext uri="{BB962C8B-B14F-4D97-AF65-F5344CB8AC3E}">
        <p14:creationId xmlns:p14="http://schemas.microsoft.com/office/powerpoint/2010/main" val="8900428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or Spreadshee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630000"/>
            <a:ext cx="7678800" cy="540000"/>
          </a:xfrm>
        </p:spPr>
        <p:txBody>
          <a:bodyPr anchor="t" anchorCtr="0">
            <a:normAutofit/>
          </a:bodyPr>
          <a:lstStyle>
            <a:lvl1pPr algn="l">
              <a:defRPr sz="1800" b="0" i="0" cap="all">
                <a:latin typeface="Aria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914400" y="5184458"/>
            <a:ext cx="7678800" cy="634451"/>
          </a:xfrm>
        </p:spPr>
        <p:txBody>
          <a:bodyPr lIns="0" tIns="0" rIns="0" bIns="0">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2"/>
          <p:cNvSpPr>
            <a:spLocks noGrp="1" noChangeAspect="1"/>
          </p:cNvSpPr>
          <p:nvPr>
            <p:ph idx="1"/>
          </p:nvPr>
        </p:nvSpPr>
        <p:spPr>
          <a:xfrm>
            <a:off x="919480" y="1263535"/>
            <a:ext cx="7673720" cy="3842266"/>
          </a:xfrm>
        </p:spPr>
        <p:txBody>
          <a:bodyPr>
            <a:normAutofit/>
          </a:bodyPr>
          <a:lstStyle>
            <a:lvl1pPr marL="0" indent="0">
              <a:buNone/>
              <a:defRPr sz="2100" baseline="0">
                <a:solidFill>
                  <a:srgbClr val="717074"/>
                </a:solidFill>
              </a:defRPr>
            </a:lvl1pPr>
            <a:lvl2pPr>
              <a:defRPr sz="2100" baseline="0">
                <a:solidFill>
                  <a:srgbClr val="717074"/>
                </a:solidFill>
              </a:defRPr>
            </a:lvl2pPr>
            <a:lvl3pPr>
              <a:defRPr sz="2100" baseline="0">
                <a:solidFill>
                  <a:srgbClr val="717074"/>
                </a:solidFill>
              </a:defRPr>
            </a:lvl3pPr>
            <a:lvl4pPr>
              <a:defRPr sz="2100" baseline="0">
                <a:solidFill>
                  <a:srgbClr val="717074"/>
                </a:solidFill>
              </a:defRPr>
            </a:lvl4pPr>
            <a:lvl5pPr>
              <a:defRPr sz="2100" baseline="0">
                <a:solidFill>
                  <a:srgbClr val="717074"/>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48077DE-A025-4F4D-841F-139100428066}" type="datetimeFigureOut">
              <a:rPr lang="en-US"/>
              <a:pPr>
                <a:defRPr/>
              </a:pPr>
              <a:t>2/1/2016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3E60D0-746E-40D1-BF62-BACEEE15A6D0}" type="slidenum">
              <a:rPr lang="en-US"/>
              <a:pPr>
                <a:defRPr/>
              </a:pPr>
              <a:t>‹#›</a:t>
            </a:fld>
            <a:endParaRPr lang="en-US"/>
          </a:p>
        </p:txBody>
      </p:sp>
    </p:spTree>
    <p:extLst>
      <p:ext uri="{BB962C8B-B14F-4D97-AF65-F5344CB8AC3E}">
        <p14:creationId xmlns:p14="http://schemas.microsoft.com/office/powerpoint/2010/main" val="8451047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274638"/>
            <a:ext cx="79454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914400" y="1422400"/>
            <a:ext cx="7945438" cy="387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457200" y="6294438"/>
            <a:ext cx="9286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tint val="75000"/>
                  </a:schemeClr>
                </a:solidFill>
                <a:latin typeface="Arial"/>
                <a:cs typeface="+mn-cs"/>
              </a:defRPr>
            </a:lvl1pPr>
          </a:lstStyle>
          <a:p>
            <a:pPr>
              <a:defRPr/>
            </a:pPr>
            <a:fld id="{1B1A995B-2683-4AD1-83DB-9F29FBEE74A5}" type="datetimeFigureOut">
              <a:rPr lang="en-US"/>
              <a:pPr>
                <a:defRPr/>
              </a:pPr>
              <a:t>2/1/2016</a:t>
            </a:fld>
            <a:endParaRPr lang="en-US" dirty="0"/>
          </a:p>
        </p:txBody>
      </p:sp>
      <p:sp>
        <p:nvSpPr>
          <p:cNvPr id="5" name="Footer Placeholder 4"/>
          <p:cNvSpPr>
            <a:spLocks noGrp="1"/>
          </p:cNvSpPr>
          <p:nvPr>
            <p:ph type="ftr" sz="quarter" idx="3"/>
          </p:nvPr>
        </p:nvSpPr>
        <p:spPr>
          <a:xfrm>
            <a:off x="1385888" y="6294438"/>
            <a:ext cx="2246312"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1">
                    <a:tint val="75000"/>
                  </a:schemeClr>
                </a:solidFill>
                <a:latin typeface="Arial"/>
                <a:cs typeface="+mn-cs"/>
              </a:defRPr>
            </a:lvl1pPr>
          </a:lstStyle>
          <a:p>
            <a:pPr>
              <a:defRPr/>
            </a:pPr>
            <a:endParaRPr lang="en-US"/>
          </a:p>
        </p:txBody>
      </p:sp>
      <p:sp>
        <p:nvSpPr>
          <p:cNvPr id="6" name="Slide Number Placeholder 5"/>
          <p:cNvSpPr>
            <a:spLocks noGrp="1"/>
          </p:cNvSpPr>
          <p:nvPr>
            <p:ph type="sldNum" sz="quarter" idx="4"/>
          </p:nvPr>
        </p:nvSpPr>
        <p:spPr>
          <a:xfrm>
            <a:off x="3632200" y="6294438"/>
            <a:ext cx="1076325"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C5FC89D-98B4-4531-8CE0-B0D8B25EDD8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1" r:id="rId3"/>
    <p:sldLayoutId id="2147483682" r:id="rId4"/>
    <p:sldLayoutId id="2147483683" r:id="rId5"/>
    <p:sldLayoutId id="2147483684" r:id="rId6"/>
  </p:sldLayoutIdLst>
  <p:timing>
    <p:tnLst>
      <p:par>
        <p:cTn id="1" dur="indefinite" restart="never" nodeType="tmRoot"/>
      </p:par>
    </p:tnLst>
  </p:timing>
  <p:txStyles>
    <p:titleStyle>
      <a:lvl1pPr algn="ctr" defTabSz="457200" rtl="0" eaLnBrk="1" fontAlgn="base" hangingPunct="1">
        <a:spcBef>
          <a:spcPct val="0"/>
        </a:spcBef>
        <a:spcAft>
          <a:spcPct val="0"/>
        </a:spcAft>
        <a:defRPr sz="3200" kern="1200">
          <a:solidFill>
            <a:srgbClr val="717074"/>
          </a:solidFill>
          <a:latin typeface="+mj-lt"/>
          <a:ea typeface="+mj-ea"/>
          <a:cs typeface="+mj-cs"/>
        </a:defRPr>
      </a:lvl1pPr>
      <a:lvl2pPr algn="ctr" defTabSz="457200" rtl="0" eaLnBrk="1" fontAlgn="base" hangingPunct="1">
        <a:spcBef>
          <a:spcPct val="0"/>
        </a:spcBef>
        <a:spcAft>
          <a:spcPct val="0"/>
        </a:spcAft>
        <a:defRPr sz="3200">
          <a:solidFill>
            <a:srgbClr val="717074"/>
          </a:solidFill>
          <a:latin typeface="Calibri" pitchFamily="34" charset="0"/>
        </a:defRPr>
      </a:lvl2pPr>
      <a:lvl3pPr algn="ctr" defTabSz="457200" rtl="0" eaLnBrk="1" fontAlgn="base" hangingPunct="1">
        <a:spcBef>
          <a:spcPct val="0"/>
        </a:spcBef>
        <a:spcAft>
          <a:spcPct val="0"/>
        </a:spcAft>
        <a:defRPr sz="3200">
          <a:solidFill>
            <a:srgbClr val="717074"/>
          </a:solidFill>
          <a:latin typeface="Calibri" pitchFamily="34" charset="0"/>
        </a:defRPr>
      </a:lvl3pPr>
      <a:lvl4pPr algn="ctr" defTabSz="457200" rtl="0" eaLnBrk="1" fontAlgn="base" hangingPunct="1">
        <a:spcBef>
          <a:spcPct val="0"/>
        </a:spcBef>
        <a:spcAft>
          <a:spcPct val="0"/>
        </a:spcAft>
        <a:defRPr sz="3200">
          <a:solidFill>
            <a:srgbClr val="717074"/>
          </a:solidFill>
          <a:latin typeface="Calibri" pitchFamily="34" charset="0"/>
        </a:defRPr>
      </a:lvl4pPr>
      <a:lvl5pPr algn="ctr" defTabSz="457200" rtl="0" eaLnBrk="1" fontAlgn="base" hangingPunct="1">
        <a:spcBef>
          <a:spcPct val="0"/>
        </a:spcBef>
        <a:spcAft>
          <a:spcPct val="0"/>
        </a:spcAft>
        <a:defRPr sz="3200">
          <a:solidFill>
            <a:srgbClr val="717074"/>
          </a:solidFill>
          <a:latin typeface="Calibri" pitchFamily="34" charset="0"/>
        </a:defRPr>
      </a:lvl5pPr>
      <a:lvl6pPr marL="457200" algn="ctr" defTabSz="457200" rtl="0" eaLnBrk="1" fontAlgn="base" hangingPunct="1">
        <a:spcBef>
          <a:spcPct val="0"/>
        </a:spcBef>
        <a:spcAft>
          <a:spcPct val="0"/>
        </a:spcAft>
        <a:defRPr sz="3200">
          <a:solidFill>
            <a:schemeClr val="tx1"/>
          </a:solidFill>
          <a:latin typeface="Calibri" pitchFamily="34" charset="0"/>
        </a:defRPr>
      </a:lvl6pPr>
      <a:lvl7pPr marL="914400" algn="ctr" defTabSz="457200" rtl="0" eaLnBrk="1" fontAlgn="base" hangingPunct="1">
        <a:spcBef>
          <a:spcPct val="0"/>
        </a:spcBef>
        <a:spcAft>
          <a:spcPct val="0"/>
        </a:spcAft>
        <a:defRPr sz="3200">
          <a:solidFill>
            <a:schemeClr val="tx1"/>
          </a:solidFill>
          <a:latin typeface="Calibri" pitchFamily="34" charset="0"/>
        </a:defRPr>
      </a:lvl7pPr>
      <a:lvl8pPr marL="1371600" algn="ctr" defTabSz="457200" rtl="0" eaLnBrk="1" fontAlgn="base" hangingPunct="1">
        <a:spcBef>
          <a:spcPct val="0"/>
        </a:spcBef>
        <a:spcAft>
          <a:spcPct val="0"/>
        </a:spcAft>
        <a:defRPr sz="3200">
          <a:solidFill>
            <a:schemeClr val="tx1"/>
          </a:solidFill>
          <a:latin typeface="Calibri" pitchFamily="34" charset="0"/>
        </a:defRPr>
      </a:lvl8pPr>
      <a:lvl9pPr marL="1828800" algn="ctr" defTabSz="457200" rtl="0" eaLnBrk="1" fontAlgn="base" hangingPunct="1">
        <a:spcBef>
          <a:spcPct val="0"/>
        </a:spcBef>
        <a:spcAft>
          <a:spcPct val="0"/>
        </a:spcAft>
        <a:defRPr sz="3200">
          <a:solidFill>
            <a:schemeClr val="tx1"/>
          </a:solidFill>
          <a:latin typeface="Calibri" pitchFamily="34" charset="0"/>
        </a:defRPr>
      </a:lvl9pPr>
    </p:titleStyle>
    <p:bodyStyle>
      <a:lvl1pPr marL="265113" indent="-265113" algn="l" defTabSz="457200" rtl="0" eaLnBrk="1" fontAlgn="base" hangingPunct="1">
        <a:spcBef>
          <a:spcPct val="20000"/>
        </a:spcBef>
        <a:spcAft>
          <a:spcPct val="0"/>
        </a:spcAft>
        <a:buFont typeface="Arial" charset="0"/>
        <a:buChar char="•"/>
        <a:defRPr sz="2100" kern="1200">
          <a:solidFill>
            <a:srgbClr val="717074"/>
          </a:solidFill>
          <a:latin typeface="Arial"/>
          <a:ea typeface="+mn-ea"/>
          <a:cs typeface="+mn-cs"/>
        </a:defRPr>
      </a:lvl1pPr>
      <a:lvl2pPr marL="538163" indent="-273050" algn="l" defTabSz="457200" rtl="0" eaLnBrk="1" fontAlgn="base" hangingPunct="1">
        <a:spcBef>
          <a:spcPct val="20000"/>
        </a:spcBef>
        <a:spcAft>
          <a:spcPct val="0"/>
        </a:spcAft>
        <a:buFont typeface="Arial" charset="0"/>
        <a:buChar char="•"/>
        <a:defRPr sz="2100" kern="1200">
          <a:solidFill>
            <a:srgbClr val="717074"/>
          </a:solidFill>
          <a:latin typeface="Arial"/>
          <a:ea typeface="+mn-ea"/>
          <a:cs typeface="+mn-cs"/>
        </a:defRPr>
      </a:lvl2pPr>
      <a:lvl3pPr marL="801688" indent="-271463" algn="l" defTabSz="457200" rtl="0" eaLnBrk="1" fontAlgn="base" hangingPunct="1">
        <a:spcBef>
          <a:spcPct val="20000"/>
        </a:spcBef>
        <a:spcAft>
          <a:spcPct val="0"/>
        </a:spcAft>
        <a:buFont typeface="Arial" charset="0"/>
        <a:buChar char="•"/>
        <a:defRPr sz="2100" kern="1200">
          <a:solidFill>
            <a:srgbClr val="717074"/>
          </a:solidFill>
          <a:latin typeface="Arial" pitchFamily="34" charset="0"/>
          <a:ea typeface="+mn-ea"/>
          <a:cs typeface="+mn-cs"/>
        </a:defRPr>
      </a:lvl3pPr>
      <a:lvl4pPr marL="1077913" indent="-258763" algn="l" defTabSz="457200" rtl="0" eaLnBrk="1" fontAlgn="base" hangingPunct="1">
        <a:spcBef>
          <a:spcPct val="20000"/>
        </a:spcBef>
        <a:spcAft>
          <a:spcPct val="0"/>
        </a:spcAft>
        <a:buFont typeface="Arial" charset="0"/>
        <a:buChar char="•"/>
        <a:defRPr sz="2100" kern="1200">
          <a:solidFill>
            <a:srgbClr val="717074"/>
          </a:solidFill>
          <a:latin typeface="Arial"/>
          <a:ea typeface="+mn-ea"/>
          <a:cs typeface="+mn-cs"/>
        </a:defRPr>
      </a:lvl4pPr>
      <a:lvl5pPr marL="1341438" indent="-265113" algn="l" defTabSz="457200" rtl="0" eaLnBrk="1" fontAlgn="base" hangingPunct="1">
        <a:spcBef>
          <a:spcPct val="20000"/>
        </a:spcBef>
        <a:spcAft>
          <a:spcPct val="0"/>
        </a:spcAft>
        <a:buFont typeface="Arial" charset="0"/>
        <a:buChar char="•"/>
        <a:defRPr sz="2100" kern="1200">
          <a:solidFill>
            <a:srgbClr val="717074"/>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2.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2236788"/>
            <a:ext cx="5848350" cy="1470025"/>
          </a:xfrm>
        </p:spPr>
        <p:txBody>
          <a:bodyPr>
            <a:normAutofit/>
          </a:bodyPr>
          <a:lstStyle/>
          <a:p>
            <a:r>
              <a:rPr lang="en-US" dirty="0"/>
              <a:t>CPA Canada </a:t>
            </a:r>
            <a:br>
              <a:rPr lang="en-US" dirty="0"/>
            </a:br>
            <a:r>
              <a:rPr lang="en-US" dirty="0" smtClean="0"/>
              <a:t>Holiday Spending Monitor</a:t>
            </a:r>
            <a:endParaRPr lang="en-US" dirty="0" smtClean="0">
              <a:latin typeface="Arial" charset="0"/>
            </a:endParaRPr>
          </a:p>
        </p:txBody>
      </p:sp>
      <p:sp>
        <p:nvSpPr>
          <p:cNvPr id="3" name="Subtitle 2"/>
          <p:cNvSpPr>
            <a:spLocks noGrp="1"/>
          </p:cNvSpPr>
          <p:nvPr>
            <p:ph type="subTitle" idx="1"/>
          </p:nvPr>
        </p:nvSpPr>
        <p:spPr>
          <a:xfrm>
            <a:off x="685800" y="4070350"/>
            <a:ext cx="5848350" cy="1184275"/>
          </a:xfrm>
        </p:spPr>
        <p:txBody>
          <a:bodyPr rtlCol="0">
            <a:normAutofit fontScale="85000" lnSpcReduction="20000"/>
          </a:bodyPr>
          <a:lstStyle/>
          <a:p>
            <a:pPr fontAlgn="auto">
              <a:spcAft>
                <a:spcPts val="0"/>
              </a:spcAft>
              <a:defRPr/>
            </a:pPr>
            <a:r>
              <a:rPr lang="en-US" cap="none" dirty="0" smtClean="0"/>
              <a:t>Background document</a:t>
            </a:r>
          </a:p>
          <a:p>
            <a:pPr fontAlgn="auto">
              <a:spcAft>
                <a:spcPts val="0"/>
              </a:spcAft>
              <a:defRPr/>
            </a:pPr>
            <a:endParaRPr lang="en-US" cap="none" dirty="0" smtClean="0"/>
          </a:p>
          <a:p>
            <a:pPr fontAlgn="auto">
              <a:spcAft>
                <a:spcPts val="0"/>
              </a:spcAft>
              <a:defRPr/>
            </a:pPr>
            <a:r>
              <a:rPr lang="en-US" cap="none" dirty="0" smtClean="0"/>
              <a:t>On behalf of:   Chartered Professional Accountants of Canada</a:t>
            </a:r>
          </a:p>
          <a:p>
            <a:pPr fontAlgn="auto">
              <a:spcAft>
                <a:spcPts val="0"/>
              </a:spcAft>
              <a:defRPr/>
            </a:pPr>
            <a:endParaRPr lang="en-US" cap="none" dirty="0" smtClean="0"/>
          </a:p>
          <a:p>
            <a:pPr fontAlgn="auto">
              <a:spcAft>
                <a:spcPts val="0"/>
              </a:spcAft>
              <a:defRPr/>
            </a:pPr>
            <a:r>
              <a:rPr lang="en-US" cap="none" smtClean="0"/>
              <a:t>December 21, </a:t>
            </a:r>
            <a:r>
              <a:rPr lang="en-US" cap="none" dirty="0" smtClean="0"/>
              <a:t>2015</a:t>
            </a:r>
          </a:p>
          <a:p>
            <a:pPr eaLnBrk="1" fontAlgn="auto" hangingPunct="1">
              <a:spcAft>
                <a:spcPts val="0"/>
              </a:spcAft>
              <a:buFont typeface="Arial"/>
              <a:buNone/>
              <a:defRPr/>
            </a:pP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776" y="6003691"/>
            <a:ext cx="1983036" cy="54082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399" y="959498"/>
            <a:ext cx="7677956" cy="3821955"/>
          </a:xfrm>
          <a:noFill/>
        </p:spPr>
        <p:txBody>
          <a:bodyPr/>
          <a:lstStyle/>
          <a:p>
            <a:r>
              <a:rPr lang="en-US" sz="1400" b="1" dirty="0">
                <a:uFill>
                  <a:solidFill>
                    <a:srgbClr val="FFFF00"/>
                  </a:solidFill>
                </a:uFill>
                <a:ea typeface="Times New Roman"/>
              </a:rPr>
              <a:t>Study Information</a:t>
            </a:r>
          </a:p>
          <a:p>
            <a:endParaRPr lang="en-US" sz="1400" dirty="0">
              <a:uFill>
                <a:solidFill>
                  <a:srgbClr val="FFFF00"/>
                </a:solidFill>
              </a:uFill>
            </a:endParaRPr>
          </a:p>
          <a:p>
            <a:r>
              <a:rPr lang="en-US" sz="1400" dirty="0">
                <a:uFill>
                  <a:solidFill>
                    <a:srgbClr val="FFFF00"/>
                  </a:solidFill>
                </a:uFill>
              </a:rPr>
              <a:t>The </a:t>
            </a:r>
            <a:r>
              <a:rPr lang="en-US" sz="1400" dirty="0" smtClean="0">
                <a:uFill>
                  <a:solidFill>
                    <a:srgbClr val="FFFF00"/>
                  </a:solidFill>
                </a:uFill>
              </a:rPr>
              <a:t>2015 </a:t>
            </a:r>
            <a:r>
              <a:rPr lang="en-US" sz="1400" dirty="0">
                <a:uFill>
                  <a:solidFill>
                    <a:srgbClr val="FFFF00"/>
                  </a:solidFill>
                </a:uFill>
              </a:rPr>
              <a:t>CPA Canada </a:t>
            </a:r>
            <a:r>
              <a:rPr lang="en-US" sz="1400" dirty="0" smtClean="0">
                <a:uFill>
                  <a:solidFill>
                    <a:srgbClr val="FFFF00"/>
                  </a:solidFill>
                </a:uFill>
              </a:rPr>
              <a:t>Holiday Season Spending Watch was </a:t>
            </a:r>
            <a:r>
              <a:rPr lang="en-US" sz="1400" dirty="0">
                <a:uFill>
                  <a:solidFill>
                    <a:srgbClr val="FFFF00"/>
                  </a:solidFill>
                </a:uFill>
              </a:rPr>
              <a:t>conducted by </a:t>
            </a:r>
            <a:r>
              <a:rPr lang="en-US" sz="1400" dirty="0" smtClean="0">
                <a:uFill>
                  <a:solidFill>
                    <a:srgbClr val="FFFF00"/>
                  </a:solidFill>
                </a:uFill>
              </a:rPr>
              <a:t>Harris Poll via </a:t>
            </a:r>
            <a:r>
              <a:rPr lang="en-US" sz="1400" dirty="0">
                <a:uFill>
                  <a:solidFill>
                    <a:srgbClr val="FFFF00"/>
                  </a:solidFill>
                </a:uFill>
              </a:rPr>
              <a:t>telephone between </a:t>
            </a:r>
            <a:r>
              <a:rPr lang="en-US" sz="1400" dirty="0" smtClean="0">
                <a:uFill>
                  <a:solidFill>
                    <a:srgbClr val="FFFF00"/>
                  </a:solidFill>
                </a:uFill>
              </a:rPr>
              <a:t>December 3 </a:t>
            </a:r>
            <a:r>
              <a:rPr lang="en-US" sz="1400" dirty="0">
                <a:uFill>
                  <a:solidFill>
                    <a:srgbClr val="FFFF00"/>
                  </a:solidFill>
                </a:uFill>
              </a:rPr>
              <a:t>and </a:t>
            </a:r>
            <a:r>
              <a:rPr lang="en-US" sz="1400" dirty="0" smtClean="0">
                <a:uFill>
                  <a:solidFill>
                    <a:srgbClr val="FFFF00"/>
                  </a:solidFill>
                </a:uFill>
              </a:rPr>
              <a:t>10, 2015 </a:t>
            </a:r>
            <a:r>
              <a:rPr lang="en-US" sz="1400" dirty="0">
                <a:uFill>
                  <a:solidFill>
                    <a:srgbClr val="FFFF00"/>
                  </a:solidFill>
                </a:uFill>
              </a:rPr>
              <a:t>with a national random sample of </a:t>
            </a:r>
            <a:r>
              <a:rPr lang="en-US" sz="1400" dirty="0" smtClean="0">
                <a:uFill>
                  <a:solidFill>
                    <a:srgbClr val="FFFF00"/>
                  </a:solidFill>
                </a:uFill>
              </a:rPr>
              <a:t>1,004 </a:t>
            </a:r>
            <a:r>
              <a:rPr lang="en-US" sz="1400" dirty="0">
                <a:uFill>
                  <a:solidFill>
                    <a:srgbClr val="FFFF00"/>
                  </a:solidFill>
                </a:uFill>
              </a:rPr>
              <a:t>adult Canadians aged 18 years and over and is considered accurate to within ± </a:t>
            </a:r>
            <a:r>
              <a:rPr lang="en-US" sz="1400" dirty="0" smtClean="0">
                <a:uFill>
                  <a:solidFill>
                    <a:srgbClr val="FFFF00"/>
                  </a:solidFill>
                </a:uFill>
              </a:rPr>
              <a:t>3.1 </a:t>
            </a:r>
            <a:r>
              <a:rPr lang="en-US" sz="1400" dirty="0">
                <a:uFill>
                  <a:solidFill>
                    <a:srgbClr val="FFFF00"/>
                  </a:solidFill>
                </a:uFill>
              </a:rPr>
              <a:t>per cent, </a:t>
            </a:r>
            <a:r>
              <a:rPr lang="en-US" sz="1400" dirty="0" smtClean="0">
                <a:uFill>
                  <a:solidFill>
                    <a:srgbClr val="FFFF00"/>
                  </a:solidFill>
                </a:uFill>
              </a:rPr>
              <a:t>19 </a:t>
            </a:r>
            <a:r>
              <a:rPr lang="en-US" sz="1400" dirty="0">
                <a:uFill>
                  <a:solidFill>
                    <a:srgbClr val="FFFF00"/>
                  </a:solidFill>
                </a:uFill>
              </a:rPr>
              <a:t>times out of 20</a:t>
            </a:r>
            <a:r>
              <a:rPr lang="en-US" sz="1400" dirty="0" smtClean="0">
                <a:uFill>
                  <a:solidFill>
                    <a:srgbClr val="FFFF00"/>
                  </a:solidFill>
                </a:uFill>
              </a:rPr>
              <a:t>. </a:t>
            </a:r>
            <a:r>
              <a:rPr lang="en-CA" sz="1400" dirty="0">
                <a:uFill>
                  <a:solidFill>
                    <a:srgbClr val="FFFF00"/>
                  </a:solidFill>
                </a:uFill>
              </a:rPr>
              <a:t>The data were weighted by </a:t>
            </a:r>
            <a:r>
              <a:rPr lang="en-CA" sz="1400" dirty="0" smtClean="0">
                <a:uFill>
                  <a:solidFill>
                    <a:srgbClr val="FFFF00"/>
                  </a:solidFill>
                </a:uFill>
              </a:rPr>
              <a:t>age, gender and region </a:t>
            </a:r>
            <a:r>
              <a:rPr lang="en-CA" sz="1400" dirty="0">
                <a:uFill>
                  <a:solidFill>
                    <a:srgbClr val="FFFF00"/>
                  </a:solidFill>
                </a:uFill>
              </a:rPr>
              <a:t>where necessary to bring them in line with their actual proportions in the </a:t>
            </a:r>
            <a:r>
              <a:rPr lang="en-CA" sz="1400" dirty="0" smtClean="0">
                <a:uFill>
                  <a:solidFill>
                    <a:srgbClr val="FFFF00"/>
                  </a:solidFill>
                </a:uFill>
              </a:rPr>
              <a:t>Canadian Adult Population.</a:t>
            </a:r>
            <a:endParaRPr lang="en-US" sz="1400" dirty="0" smtClean="0">
              <a:uFill>
                <a:solidFill>
                  <a:srgbClr val="FFFF00"/>
                </a:solidFill>
              </a:uFill>
            </a:endParaRPr>
          </a:p>
          <a:p>
            <a:endParaRPr lang="en-US" sz="1400" u="sng" dirty="0">
              <a:uFill>
                <a:solidFill>
                  <a:srgbClr val="FFFF00"/>
                </a:solidFill>
              </a:uFill>
            </a:endParaRPr>
          </a:p>
          <a:p>
            <a:r>
              <a:rPr lang="en-US" sz="1400" b="1" dirty="0">
                <a:uFill>
                  <a:solidFill>
                    <a:srgbClr val="FFFF00"/>
                  </a:solidFill>
                </a:uFill>
              </a:rPr>
              <a:t>About CPA </a:t>
            </a:r>
            <a:r>
              <a:rPr lang="en-US" sz="1400" b="1" dirty="0" smtClean="0">
                <a:uFill>
                  <a:solidFill>
                    <a:srgbClr val="FFFF00"/>
                  </a:solidFill>
                </a:uFill>
              </a:rPr>
              <a:t>Canada</a:t>
            </a:r>
          </a:p>
          <a:p>
            <a:endParaRPr lang="en-US" sz="1400" dirty="0">
              <a:uFill>
                <a:solidFill>
                  <a:srgbClr val="FFFF00"/>
                </a:solidFill>
              </a:uFill>
            </a:endParaRPr>
          </a:p>
          <a:p>
            <a:r>
              <a:rPr lang="en-US" sz="1400" dirty="0"/>
              <a:t>The new Canadian designation, Chartered Professional Accountant (CPA), is now used by Canada’s accounting profession across the country. The profession’s national body, Chartered Professional Accountants of Canada (CPA Canada), is one of the largest in the world with more than 200,000 members, both at home and abroad. The Canadian CPA was created with the unification of three legacy accounting designations (CA, CGA and CMA). CPAs are valued for their financial and tax expertise, strategic thinking, business insight, management skills and leadership. CPA Canada conducts research into current and emerging business issues and supports the setting of accounting, auditing and assurance standards for business, not-for-profit organizations and government. CPA Canada also issues guidance and thought leadership on a variety of technical matters, publishes professional literature and develops education and professional certification programs. cpacanada.ca</a:t>
            </a:r>
          </a:p>
        </p:txBody>
      </p:sp>
      <p:sp>
        <p:nvSpPr>
          <p:cNvPr id="3" name="Title 2"/>
          <p:cNvSpPr>
            <a:spLocks noGrp="1"/>
          </p:cNvSpPr>
          <p:nvPr>
            <p:ph type="title"/>
          </p:nvPr>
        </p:nvSpPr>
        <p:spPr>
          <a:xfrm>
            <a:off x="2028826" y="213499"/>
            <a:ext cx="5924550" cy="540000"/>
          </a:xfrm>
        </p:spPr>
        <p:txBody>
          <a:bodyPr/>
          <a:lstStyle/>
          <a:p>
            <a:pPr algn="ctr"/>
            <a:r>
              <a:rPr lang="en-US" sz="1800" b="1" dirty="0" smtClean="0">
                <a:latin typeface="Arial"/>
                <a:ea typeface="Times New Roman"/>
              </a:rPr>
              <a:t>CPA </a:t>
            </a:r>
            <a:r>
              <a:rPr lang="en-US" sz="1800" b="1" dirty="0">
                <a:latin typeface="Arial"/>
                <a:ea typeface="Times New Roman"/>
              </a:rPr>
              <a:t>Canada </a:t>
            </a:r>
            <a:r>
              <a:rPr lang="en-US" sz="1800" b="1" dirty="0" smtClean="0">
                <a:latin typeface="Arial"/>
                <a:ea typeface="Times New Roman"/>
              </a:rPr>
              <a:t>Holiday Spending Monitor</a:t>
            </a:r>
            <a:endParaRPr lang="en-US" sz="1800" dirty="0"/>
          </a:p>
        </p:txBody>
      </p:sp>
      <p:sp>
        <p:nvSpPr>
          <p:cNvPr id="7" name="Rectangle 6"/>
          <p:cNvSpPr/>
          <p:nvPr/>
        </p:nvSpPr>
        <p:spPr>
          <a:xfrm>
            <a:off x="792133" y="83389"/>
            <a:ext cx="7742267" cy="400110"/>
          </a:xfrm>
          <a:prstGeom prst="rect">
            <a:avLst/>
          </a:prstGeom>
        </p:spPr>
        <p:txBody>
          <a:bodyPr wrap="square">
            <a:spAutoFit/>
          </a:bodyPr>
          <a:lstStyle/>
          <a:p>
            <a:endParaRPr lang="en-US" sz="2000" b="1" dirty="0">
              <a:latin typeface="Arial"/>
              <a:ea typeface="Times New Roman"/>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776" y="6003691"/>
            <a:ext cx="1983036" cy="540828"/>
          </a:xfrm>
          <a:prstGeom prst="rect">
            <a:avLst/>
          </a:prstGeom>
        </p:spPr>
      </p:pic>
    </p:spTree>
    <p:extLst>
      <p:ext uri="{BB962C8B-B14F-4D97-AF65-F5344CB8AC3E}">
        <p14:creationId xmlns:p14="http://schemas.microsoft.com/office/powerpoint/2010/main" val="3214702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400" dirty="0" smtClean="0"/>
          </a:p>
          <a:p>
            <a:endParaRPr lang="en-US" sz="2400" dirty="0"/>
          </a:p>
          <a:p>
            <a:pPr algn="ctr"/>
            <a:r>
              <a:rPr lang="en-US" sz="6000" dirty="0" smtClean="0"/>
              <a:t>KEY </a:t>
            </a:r>
            <a:r>
              <a:rPr lang="en-US" sz="6000" dirty="0"/>
              <a:t>SLIDES</a:t>
            </a:r>
          </a:p>
          <a:p>
            <a:endParaRPr lang="en-US" dirty="0"/>
          </a:p>
        </p:txBody>
      </p:sp>
      <p:sp>
        <p:nvSpPr>
          <p:cNvPr id="7" name="Rectangle 6"/>
          <p:cNvSpPr/>
          <p:nvPr/>
        </p:nvSpPr>
        <p:spPr>
          <a:xfrm>
            <a:off x="792133" y="83389"/>
            <a:ext cx="7742267" cy="677108"/>
          </a:xfrm>
          <a:prstGeom prst="rect">
            <a:avLst/>
          </a:prstGeom>
        </p:spPr>
        <p:txBody>
          <a:bodyPr wrap="square">
            <a:spAutoFit/>
          </a:bodyPr>
          <a:lstStyle/>
          <a:p>
            <a:endParaRPr lang="en-US" b="1" dirty="0">
              <a:solidFill>
                <a:prstClr val="black"/>
              </a:solidFill>
              <a:latin typeface="Arial"/>
              <a:ea typeface="Times New Roman"/>
            </a:endParaRPr>
          </a:p>
          <a:p>
            <a:endParaRPr lang="en-US" sz="2000" b="1" dirty="0">
              <a:solidFill>
                <a:prstClr val="black"/>
              </a:solidFill>
              <a:latin typeface="Arial"/>
              <a:ea typeface="Times New Roman"/>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776" y="6003691"/>
            <a:ext cx="1983036" cy="540828"/>
          </a:xfrm>
          <a:prstGeom prst="rect">
            <a:avLst/>
          </a:prstGeom>
        </p:spPr>
      </p:pic>
    </p:spTree>
    <p:extLst>
      <p:ext uri="{BB962C8B-B14F-4D97-AF65-F5344CB8AC3E}">
        <p14:creationId xmlns:p14="http://schemas.microsoft.com/office/powerpoint/2010/main" val="2663409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767118"/>
            <a:ext cx="8501743" cy="3821955"/>
          </a:xfrm>
          <a:noFill/>
        </p:spPr>
        <p:txBody>
          <a:bodyPr/>
          <a:lstStyle/>
          <a:p>
            <a:pPr marL="285750" indent="-285750">
              <a:buFont typeface="Arial" pitchFamily="34" charset="0"/>
              <a:buChar char="•"/>
            </a:pPr>
            <a:r>
              <a:rPr lang="en-US" sz="1400" dirty="0" smtClean="0"/>
              <a:t>On average respondents indicated they planned to spend $766 for holiday gifts in 2015.</a:t>
            </a:r>
          </a:p>
          <a:p>
            <a:pPr marL="285750" indent="-285750">
              <a:buFont typeface="Arial" pitchFamily="34" charset="0"/>
              <a:buChar char="•"/>
            </a:pPr>
            <a:endParaRPr lang="en-US" sz="1400" dirty="0"/>
          </a:p>
          <a:p>
            <a:pPr marL="285750" indent="-285750">
              <a:buFont typeface="Arial" pitchFamily="34" charset="0"/>
              <a:buChar char="•"/>
            </a:pPr>
            <a:r>
              <a:rPr lang="en-US" sz="1400" dirty="0" smtClean="0"/>
              <a:t>Twenty-seven per cent indicated they would be spending over $800.</a:t>
            </a:r>
            <a:endParaRPr lang="en-CA" sz="1400" dirty="0" smtClean="0"/>
          </a:p>
          <a:p>
            <a:pPr marL="285750" indent="-285750">
              <a:buFont typeface="Arial" pitchFamily="34" charset="0"/>
              <a:buChar char="•"/>
            </a:pPr>
            <a:endParaRPr lang="en-US" sz="1400" dirty="0"/>
          </a:p>
          <a:p>
            <a:r>
              <a:rPr lang="en-CA" sz="1400" dirty="0"/>
              <a:t> </a:t>
            </a:r>
            <a:endParaRPr lang="en-US" sz="1400" dirty="0"/>
          </a:p>
        </p:txBody>
      </p:sp>
      <p:sp>
        <p:nvSpPr>
          <p:cNvPr id="7" name="Rectangle 6"/>
          <p:cNvSpPr/>
          <p:nvPr/>
        </p:nvSpPr>
        <p:spPr>
          <a:xfrm>
            <a:off x="792133" y="83389"/>
            <a:ext cx="7742267" cy="400110"/>
          </a:xfrm>
          <a:prstGeom prst="rect">
            <a:avLst/>
          </a:prstGeom>
        </p:spPr>
        <p:txBody>
          <a:bodyPr wrap="square">
            <a:spAutoFit/>
          </a:bodyPr>
          <a:lstStyle/>
          <a:p>
            <a:endParaRPr lang="en-US" sz="2000" b="1" dirty="0">
              <a:solidFill>
                <a:prstClr val="black"/>
              </a:solidFill>
              <a:latin typeface="Arial"/>
              <a:ea typeface="Times New Roman"/>
            </a:endParaRPr>
          </a:p>
        </p:txBody>
      </p:sp>
      <p:sp>
        <p:nvSpPr>
          <p:cNvPr id="9" name="Rectangle 8"/>
          <p:cNvSpPr/>
          <p:nvPr/>
        </p:nvSpPr>
        <p:spPr>
          <a:xfrm>
            <a:off x="514350" y="5444751"/>
            <a:ext cx="8020050" cy="646331"/>
          </a:xfrm>
          <a:prstGeom prst="rect">
            <a:avLst/>
          </a:prstGeom>
          <a:noFill/>
        </p:spPr>
        <p:txBody>
          <a:bodyPr wrap="square">
            <a:spAutoFit/>
          </a:bodyPr>
          <a:lstStyle/>
          <a:p>
            <a:r>
              <a:rPr lang="en-US" sz="900" dirty="0" smtClean="0"/>
              <a:t>Q2. How much do you think you will end up spending in total on holiday gifts this year?</a:t>
            </a:r>
          </a:p>
          <a:p>
            <a:r>
              <a:rPr lang="en-US" sz="900" dirty="0" smtClean="0"/>
              <a:t>Base:  Respondents  purchasing gifts for the holiday season.</a:t>
            </a:r>
          </a:p>
          <a:p>
            <a:r>
              <a:rPr lang="en-US" sz="900" dirty="0" smtClean="0"/>
              <a:t>Number of respondents: 959</a:t>
            </a:r>
          </a:p>
          <a:p>
            <a:pPr fontAlgn="b"/>
            <a:r>
              <a:rPr lang="en-US" sz="900" dirty="0" smtClean="0"/>
              <a:t>Totals may not add to 100% due to rounding.</a:t>
            </a:r>
            <a:endParaRPr lang="en-US" sz="900" dirty="0"/>
          </a:p>
        </p:txBody>
      </p:sp>
      <p:sp>
        <p:nvSpPr>
          <p:cNvPr id="11" name="Title 2"/>
          <p:cNvSpPr>
            <a:spLocks noGrp="1"/>
          </p:cNvSpPr>
          <p:nvPr>
            <p:ph type="title"/>
          </p:nvPr>
        </p:nvSpPr>
        <p:spPr>
          <a:xfrm>
            <a:off x="2028826" y="213499"/>
            <a:ext cx="5924550" cy="540000"/>
          </a:xfrm>
        </p:spPr>
        <p:txBody>
          <a:bodyPr/>
          <a:lstStyle/>
          <a:p>
            <a:pPr algn="ctr"/>
            <a:r>
              <a:rPr lang="en-US" sz="1800" b="1" dirty="0">
                <a:latin typeface="Arial"/>
                <a:ea typeface="Times New Roman"/>
              </a:rPr>
              <a:t>CPA Canada Holiday Spending Monitor</a:t>
            </a:r>
            <a:endParaRPr lang="en-US" sz="1800" dirty="0"/>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350" y="6091082"/>
            <a:ext cx="1983036" cy="540828"/>
          </a:xfrm>
          <a:prstGeom prst="rect">
            <a:avLst/>
          </a:prstGeom>
        </p:spPr>
      </p:pic>
      <p:sp>
        <p:nvSpPr>
          <p:cNvPr id="4" name="TextBox 3"/>
          <p:cNvSpPr txBox="1"/>
          <p:nvPr/>
        </p:nvSpPr>
        <p:spPr>
          <a:xfrm>
            <a:off x="4145972" y="3491345"/>
            <a:ext cx="1870363" cy="369332"/>
          </a:xfrm>
          <a:prstGeom prst="rect">
            <a:avLst/>
          </a:prstGeom>
          <a:noFill/>
        </p:spPr>
        <p:txBody>
          <a:bodyPr wrap="square" rtlCol="0">
            <a:spAutoFit/>
          </a:bodyPr>
          <a:lstStyle/>
          <a:p>
            <a:r>
              <a:rPr lang="en-US" dirty="0" smtClean="0"/>
              <a:t>Average:  $766</a:t>
            </a:r>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2855042385"/>
              </p:ext>
            </p:extLst>
          </p:nvPr>
        </p:nvGraphicFramePr>
        <p:xfrm>
          <a:off x="1000990" y="2198174"/>
          <a:ext cx="5628409" cy="295567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2075929" y="1779216"/>
            <a:ext cx="5174673" cy="369332"/>
          </a:xfrm>
          <a:prstGeom prst="rect">
            <a:avLst/>
          </a:prstGeom>
          <a:noFill/>
        </p:spPr>
        <p:txBody>
          <a:bodyPr wrap="square" rtlCol="0">
            <a:spAutoFit/>
          </a:bodyPr>
          <a:lstStyle/>
          <a:p>
            <a:r>
              <a:rPr lang="en-US" dirty="0" smtClean="0"/>
              <a:t>Total Amount Planning to Spend on Holiday Gifts</a:t>
            </a:r>
            <a:endParaRPr lang="en-US" dirty="0"/>
          </a:p>
        </p:txBody>
      </p:sp>
    </p:spTree>
    <p:extLst>
      <p:ext uri="{BB962C8B-B14F-4D97-AF65-F5344CB8AC3E}">
        <p14:creationId xmlns:p14="http://schemas.microsoft.com/office/powerpoint/2010/main" val="612304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04194"/>
            <a:ext cx="8501743" cy="3821955"/>
          </a:xfrm>
          <a:noFill/>
        </p:spPr>
        <p:txBody>
          <a:bodyPr/>
          <a:lstStyle/>
          <a:p>
            <a:pPr marL="285750" indent="-285750">
              <a:buFont typeface="Arial" panose="020B0604020202020204" pitchFamily="34" charset="0"/>
              <a:buChar char="•"/>
            </a:pPr>
            <a:r>
              <a:rPr lang="en-US" sz="1400" dirty="0"/>
              <a:t>Roughly four in ten (39 per cent) respondents agree that they save throughout the year for holiday season spending.</a:t>
            </a:r>
          </a:p>
        </p:txBody>
      </p:sp>
      <p:sp>
        <p:nvSpPr>
          <p:cNvPr id="7" name="Rectangle 6"/>
          <p:cNvSpPr/>
          <p:nvPr/>
        </p:nvSpPr>
        <p:spPr>
          <a:xfrm>
            <a:off x="792133" y="83389"/>
            <a:ext cx="7742267" cy="400110"/>
          </a:xfrm>
          <a:prstGeom prst="rect">
            <a:avLst/>
          </a:prstGeom>
        </p:spPr>
        <p:txBody>
          <a:bodyPr wrap="square">
            <a:spAutoFit/>
          </a:bodyPr>
          <a:lstStyle/>
          <a:p>
            <a:endParaRPr lang="en-US" sz="2000" b="1" dirty="0">
              <a:solidFill>
                <a:prstClr val="black"/>
              </a:solidFill>
              <a:latin typeface="Arial"/>
              <a:ea typeface="Times New Roman"/>
            </a:endParaRPr>
          </a:p>
        </p:txBody>
      </p:sp>
      <p:graphicFrame>
        <p:nvGraphicFramePr>
          <p:cNvPr id="10" name="Chart 9"/>
          <p:cNvGraphicFramePr>
            <a:graphicFrameLocks/>
          </p:cNvGraphicFramePr>
          <p:nvPr>
            <p:extLst>
              <p:ext uri="{D42A27DB-BD31-4B8C-83A1-F6EECF244321}">
                <p14:modId xmlns:p14="http://schemas.microsoft.com/office/powerpoint/2010/main" val="2969777350"/>
              </p:ext>
            </p:extLst>
          </p:nvPr>
        </p:nvGraphicFramePr>
        <p:xfrm>
          <a:off x="2028826" y="3185820"/>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itle 2"/>
          <p:cNvSpPr>
            <a:spLocks noGrp="1"/>
          </p:cNvSpPr>
          <p:nvPr>
            <p:ph type="title"/>
          </p:nvPr>
        </p:nvSpPr>
        <p:spPr>
          <a:xfrm>
            <a:off x="2028826" y="213499"/>
            <a:ext cx="5924550" cy="540000"/>
          </a:xfrm>
        </p:spPr>
        <p:txBody>
          <a:bodyPr/>
          <a:lstStyle/>
          <a:p>
            <a:pPr algn="ctr"/>
            <a:r>
              <a:rPr lang="en-US" sz="1800" b="1" dirty="0">
                <a:latin typeface="Arial"/>
                <a:ea typeface="Times New Roman"/>
              </a:rPr>
              <a:t>CPA Canada Holiday Spending Monitor</a:t>
            </a:r>
            <a:br>
              <a:rPr lang="en-US" sz="1800" b="1" dirty="0">
                <a:latin typeface="Arial"/>
                <a:ea typeface="Times New Roman"/>
              </a:rPr>
            </a:br>
            <a:endParaRPr lang="en-US" sz="1800" dirty="0"/>
          </a:p>
        </p:txBody>
      </p:sp>
      <p:sp>
        <p:nvSpPr>
          <p:cNvPr id="14" name="Rectangle 13"/>
          <p:cNvSpPr/>
          <p:nvPr/>
        </p:nvSpPr>
        <p:spPr>
          <a:xfrm>
            <a:off x="434166" y="5282689"/>
            <a:ext cx="8020050" cy="646331"/>
          </a:xfrm>
          <a:prstGeom prst="rect">
            <a:avLst/>
          </a:prstGeom>
          <a:noFill/>
        </p:spPr>
        <p:txBody>
          <a:bodyPr wrap="square">
            <a:spAutoFit/>
          </a:bodyPr>
          <a:lstStyle/>
          <a:p>
            <a:r>
              <a:rPr lang="en-US" sz="900" dirty="0" smtClean="0"/>
              <a:t>Q3a.  To what extent do you agree or disagree with the following statement:  “I always save money throughout the year to help pay for holiday gifts.”</a:t>
            </a:r>
          </a:p>
          <a:p>
            <a:r>
              <a:rPr lang="en-US" sz="900" dirty="0" smtClean="0"/>
              <a:t>Base:  All respondents</a:t>
            </a:r>
          </a:p>
          <a:p>
            <a:r>
              <a:rPr lang="en-US" sz="900" dirty="0" smtClean="0"/>
              <a:t>Number of respondents: 1,004</a:t>
            </a:r>
          </a:p>
          <a:p>
            <a:pPr fontAlgn="b"/>
            <a:r>
              <a:rPr lang="en-US" sz="900" dirty="0" smtClean="0"/>
              <a:t>Totals may not add to 100% due to rounding.</a:t>
            </a:r>
            <a:endParaRPr lang="en-US" sz="9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776" y="6003691"/>
            <a:ext cx="1983036" cy="540828"/>
          </a:xfrm>
          <a:prstGeom prst="rect">
            <a:avLst/>
          </a:prstGeom>
        </p:spPr>
      </p:pic>
      <p:graphicFrame>
        <p:nvGraphicFramePr>
          <p:cNvPr id="15" name="Chart 14"/>
          <p:cNvGraphicFramePr>
            <a:graphicFrameLocks/>
          </p:cNvGraphicFramePr>
          <p:nvPr>
            <p:extLst>
              <p:ext uri="{D42A27DB-BD31-4B8C-83A1-F6EECF244321}">
                <p14:modId xmlns:p14="http://schemas.microsoft.com/office/powerpoint/2010/main" val="4217550246"/>
              </p:ext>
            </p:extLst>
          </p:nvPr>
        </p:nvGraphicFramePr>
        <p:xfrm>
          <a:off x="1330036" y="1899155"/>
          <a:ext cx="7004340" cy="3205163"/>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2148665" y="1409884"/>
            <a:ext cx="5686080" cy="369332"/>
          </a:xfrm>
          <a:prstGeom prst="rect">
            <a:avLst/>
          </a:prstGeom>
          <a:noFill/>
        </p:spPr>
        <p:txBody>
          <a:bodyPr wrap="square" rtlCol="0">
            <a:spAutoFit/>
          </a:bodyPr>
          <a:lstStyle/>
          <a:p>
            <a:r>
              <a:rPr lang="en-US" dirty="0" smtClean="0"/>
              <a:t>Proportion Saving Throughout the Year for Holiday Gifts</a:t>
            </a:r>
            <a:endParaRPr lang="en-US" dirty="0"/>
          </a:p>
        </p:txBody>
      </p:sp>
    </p:spTree>
    <p:extLst>
      <p:ext uri="{BB962C8B-B14F-4D97-AF65-F5344CB8AC3E}">
        <p14:creationId xmlns:p14="http://schemas.microsoft.com/office/powerpoint/2010/main" val="3644856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2394" y="753500"/>
            <a:ext cx="8501743" cy="4044100"/>
          </a:xfrm>
          <a:noFill/>
        </p:spPr>
        <p:txBody>
          <a:bodyPr/>
          <a:lstStyle/>
          <a:p>
            <a:pPr marL="285750" indent="-285750">
              <a:buFont typeface="Arial" pitchFamily="34" charset="0"/>
              <a:buChar char="•"/>
            </a:pPr>
            <a:r>
              <a:rPr lang="en-CA" sz="1400" dirty="0" smtClean="0">
                <a:solidFill>
                  <a:schemeClr val="tx1"/>
                </a:solidFill>
              </a:rPr>
              <a:t>One-in-two respondents agree that online shopping makes holiday shopping less stressful for them.</a:t>
            </a:r>
          </a:p>
        </p:txBody>
      </p:sp>
      <p:sp>
        <p:nvSpPr>
          <p:cNvPr id="7" name="Rectangle 6"/>
          <p:cNvSpPr/>
          <p:nvPr/>
        </p:nvSpPr>
        <p:spPr>
          <a:xfrm>
            <a:off x="792133" y="83389"/>
            <a:ext cx="7742267" cy="400110"/>
          </a:xfrm>
          <a:prstGeom prst="rect">
            <a:avLst/>
          </a:prstGeom>
        </p:spPr>
        <p:txBody>
          <a:bodyPr wrap="square">
            <a:spAutoFit/>
          </a:bodyPr>
          <a:lstStyle/>
          <a:p>
            <a:endParaRPr lang="en-US" sz="2000" b="1" dirty="0">
              <a:solidFill>
                <a:prstClr val="black"/>
              </a:solidFill>
              <a:latin typeface="Arial"/>
              <a:ea typeface="Times New Roman"/>
            </a:endParaRPr>
          </a:p>
        </p:txBody>
      </p:sp>
      <p:sp>
        <p:nvSpPr>
          <p:cNvPr id="9" name="Rectangle 8"/>
          <p:cNvSpPr/>
          <p:nvPr/>
        </p:nvSpPr>
        <p:spPr>
          <a:xfrm>
            <a:off x="430820" y="5391448"/>
            <a:ext cx="8713180" cy="646331"/>
          </a:xfrm>
          <a:prstGeom prst="rect">
            <a:avLst/>
          </a:prstGeom>
          <a:noFill/>
        </p:spPr>
        <p:txBody>
          <a:bodyPr wrap="square">
            <a:spAutoFit/>
          </a:bodyPr>
          <a:lstStyle/>
          <a:p>
            <a:r>
              <a:rPr lang="en-US" sz="900" dirty="0" smtClean="0"/>
              <a:t>Q3b</a:t>
            </a:r>
            <a:r>
              <a:rPr lang="en-US" sz="900" dirty="0"/>
              <a:t>. To what extent do you agree or disagree with the following statement:  </a:t>
            </a:r>
            <a:r>
              <a:rPr lang="en-US" sz="900" dirty="0" smtClean="0"/>
              <a:t>“Shopping online helps to reduce the stress associated with the holiday season.”</a:t>
            </a:r>
          </a:p>
          <a:p>
            <a:r>
              <a:rPr lang="en-US" sz="900" dirty="0" smtClean="0"/>
              <a:t>Base:  </a:t>
            </a:r>
            <a:r>
              <a:rPr lang="en-US" sz="900" dirty="0"/>
              <a:t>All respondents</a:t>
            </a:r>
          </a:p>
          <a:p>
            <a:r>
              <a:rPr lang="en-US" sz="900" dirty="0" smtClean="0"/>
              <a:t>Number of respondents:  1,004</a:t>
            </a:r>
          </a:p>
          <a:p>
            <a:r>
              <a:rPr lang="en-US" sz="900" dirty="0" smtClean="0"/>
              <a:t>Totals may not add to 100% due to rounding.</a:t>
            </a:r>
            <a:endParaRPr lang="en-US" sz="900" dirty="0"/>
          </a:p>
        </p:txBody>
      </p:sp>
      <p:sp>
        <p:nvSpPr>
          <p:cNvPr id="11" name="Title 2"/>
          <p:cNvSpPr>
            <a:spLocks noGrp="1"/>
          </p:cNvSpPr>
          <p:nvPr>
            <p:ph type="title"/>
          </p:nvPr>
        </p:nvSpPr>
        <p:spPr>
          <a:xfrm>
            <a:off x="2028826" y="213499"/>
            <a:ext cx="5924550" cy="540000"/>
          </a:xfrm>
        </p:spPr>
        <p:txBody>
          <a:bodyPr/>
          <a:lstStyle/>
          <a:p>
            <a:pPr algn="ctr"/>
            <a:r>
              <a:rPr lang="en-US" sz="1800" b="1" dirty="0">
                <a:latin typeface="Arial"/>
                <a:ea typeface="Times New Roman"/>
              </a:rPr>
              <a:t>CPA Canada Holiday Spending Monitor</a:t>
            </a:r>
            <a:br>
              <a:rPr lang="en-US" sz="1800" b="1" dirty="0">
                <a:latin typeface="Arial"/>
                <a:ea typeface="Times New Roman"/>
              </a:rPr>
            </a:br>
            <a:endParaRPr lang="en-US" sz="1800"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776" y="6125914"/>
            <a:ext cx="1983036" cy="540828"/>
          </a:xfrm>
          <a:prstGeom prst="rect">
            <a:avLst/>
          </a:prstGeom>
        </p:spPr>
      </p:pic>
      <p:graphicFrame>
        <p:nvGraphicFramePr>
          <p:cNvPr id="15" name="Chart 14"/>
          <p:cNvGraphicFramePr>
            <a:graphicFrameLocks/>
          </p:cNvGraphicFramePr>
          <p:nvPr>
            <p:extLst>
              <p:ext uri="{D42A27DB-BD31-4B8C-83A1-F6EECF244321}">
                <p14:modId xmlns:p14="http://schemas.microsoft.com/office/powerpoint/2010/main" val="1320742906"/>
              </p:ext>
            </p:extLst>
          </p:nvPr>
        </p:nvGraphicFramePr>
        <p:xfrm>
          <a:off x="1018309" y="1640330"/>
          <a:ext cx="6816436" cy="375111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1423555" y="1185501"/>
            <a:ext cx="6328063" cy="369332"/>
          </a:xfrm>
          <a:prstGeom prst="rect">
            <a:avLst/>
          </a:prstGeom>
          <a:noFill/>
        </p:spPr>
        <p:txBody>
          <a:bodyPr wrap="square" rtlCol="0">
            <a:spAutoFit/>
          </a:bodyPr>
          <a:lstStyle/>
          <a:p>
            <a:r>
              <a:rPr lang="en-US" dirty="0" smtClean="0"/>
              <a:t>Whether the Ability to Shop Online For Gifts Reduces Stress</a:t>
            </a:r>
            <a:endParaRPr lang="en-US" dirty="0"/>
          </a:p>
        </p:txBody>
      </p:sp>
    </p:spTree>
    <p:extLst>
      <p:ext uri="{BB962C8B-B14F-4D97-AF65-F5344CB8AC3E}">
        <p14:creationId xmlns:p14="http://schemas.microsoft.com/office/powerpoint/2010/main" val="2522232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6775" y="756500"/>
            <a:ext cx="8377451" cy="4044100"/>
          </a:xfrm>
          <a:noFill/>
        </p:spPr>
        <p:txBody>
          <a:bodyPr/>
          <a:lstStyle/>
          <a:p>
            <a:pPr marL="285750" indent="-285750">
              <a:buFont typeface="Arial" pitchFamily="34" charset="0"/>
              <a:buChar char="•"/>
            </a:pPr>
            <a:r>
              <a:rPr lang="en-CA" sz="1400" dirty="0" smtClean="0">
                <a:solidFill>
                  <a:schemeClr val="tx1"/>
                </a:solidFill>
              </a:rPr>
              <a:t>Across a wide variety of product categories respondents generally would prefer to shop in physical stores than online, if prices were equal to those found online.</a:t>
            </a:r>
          </a:p>
        </p:txBody>
      </p:sp>
      <p:sp>
        <p:nvSpPr>
          <p:cNvPr id="7" name="Rectangle 6"/>
          <p:cNvSpPr/>
          <p:nvPr/>
        </p:nvSpPr>
        <p:spPr>
          <a:xfrm>
            <a:off x="792133" y="83389"/>
            <a:ext cx="7742267" cy="400110"/>
          </a:xfrm>
          <a:prstGeom prst="rect">
            <a:avLst/>
          </a:prstGeom>
        </p:spPr>
        <p:txBody>
          <a:bodyPr wrap="square">
            <a:spAutoFit/>
          </a:bodyPr>
          <a:lstStyle/>
          <a:p>
            <a:endParaRPr lang="en-US" sz="2000" b="1" dirty="0">
              <a:solidFill>
                <a:prstClr val="black"/>
              </a:solidFill>
              <a:latin typeface="Arial"/>
              <a:ea typeface="Times New Roman"/>
            </a:endParaRPr>
          </a:p>
        </p:txBody>
      </p:sp>
      <p:sp>
        <p:nvSpPr>
          <p:cNvPr id="9" name="Rectangle 8"/>
          <p:cNvSpPr/>
          <p:nvPr/>
        </p:nvSpPr>
        <p:spPr>
          <a:xfrm>
            <a:off x="290945" y="5449071"/>
            <a:ext cx="8713180" cy="646331"/>
          </a:xfrm>
          <a:prstGeom prst="rect">
            <a:avLst/>
          </a:prstGeom>
          <a:noFill/>
        </p:spPr>
        <p:txBody>
          <a:bodyPr wrap="square">
            <a:spAutoFit/>
          </a:bodyPr>
          <a:lstStyle/>
          <a:p>
            <a:r>
              <a:rPr lang="en-US" sz="900" dirty="0" smtClean="0"/>
              <a:t>Q5. </a:t>
            </a:r>
            <a:r>
              <a:rPr lang="en-CA" sz="900" dirty="0" smtClean="0"/>
              <a:t>If </a:t>
            </a:r>
            <a:r>
              <a:rPr lang="en-CA" sz="900" dirty="0"/>
              <a:t>there were no price differences between shopping online and shopping in a physical store, where would you prefer to buy each of the following types of products</a:t>
            </a:r>
            <a:r>
              <a:rPr lang="en-CA" sz="900" dirty="0" smtClean="0"/>
              <a:t>?</a:t>
            </a:r>
            <a:endParaRPr lang="en-US" sz="900" dirty="0" smtClean="0"/>
          </a:p>
          <a:p>
            <a:r>
              <a:rPr lang="en-US" sz="900" dirty="0" smtClean="0"/>
              <a:t>Base:  </a:t>
            </a:r>
            <a:r>
              <a:rPr lang="en-US" sz="900" dirty="0"/>
              <a:t>All respondents</a:t>
            </a:r>
          </a:p>
          <a:p>
            <a:r>
              <a:rPr lang="en-US" sz="900" dirty="0" smtClean="0"/>
              <a:t>Number of respondents:  1,004</a:t>
            </a:r>
          </a:p>
          <a:p>
            <a:r>
              <a:rPr lang="en-US" sz="900" dirty="0" smtClean="0"/>
              <a:t>Totals add to less than 100%, as the response of “No preference/not applicable” is not included.  In all cases this category added to less than 5% of respondents.</a:t>
            </a:r>
          </a:p>
        </p:txBody>
      </p:sp>
      <p:sp>
        <p:nvSpPr>
          <p:cNvPr id="11" name="Title 2"/>
          <p:cNvSpPr>
            <a:spLocks noGrp="1"/>
          </p:cNvSpPr>
          <p:nvPr>
            <p:ph type="title"/>
          </p:nvPr>
        </p:nvSpPr>
        <p:spPr>
          <a:xfrm>
            <a:off x="2028826" y="213499"/>
            <a:ext cx="5924550" cy="540000"/>
          </a:xfrm>
        </p:spPr>
        <p:txBody>
          <a:bodyPr/>
          <a:lstStyle/>
          <a:p>
            <a:pPr algn="ctr"/>
            <a:r>
              <a:rPr lang="en-US" sz="1800" b="1" dirty="0">
                <a:latin typeface="Arial"/>
                <a:ea typeface="Times New Roman"/>
              </a:rPr>
              <a:t>CPA Canada Holiday Spending Monitor</a:t>
            </a:r>
            <a:br>
              <a:rPr lang="en-US" sz="1800" b="1" dirty="0">
                <a:latin typeface="Arial"/>
                <a:ea typeface="Times New Roman"/>
              </a:rPr>
            </a:br>
            <a:endParaRPr lang="en-US" sz="1800"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776" y="6125914"/>
            <a:ext cx="1983036" cy="540828"/>
          </a:xfrm>
          <a:prstGeom prst="rect">
            <a:avLst/>
          </a:prstGeom>
        </p:spPr>
      </p:pic>
      <p:graphicFrame>
        <p:nvGraphicFramePr>
          <p:cNvPr id="10" name="Chart 9"/>
          <p:cNvGraphicFramePr>
            <a:graphicFrameLocks/>
          </p:cNvGraphicFramePr>
          <p:nvPr>
            <p:extLst>
              <p:ext uri="{D42A27DB-BD31-4B8C-83A1-F6EECF244321}">
                <p14:modId xmlns:p14="http://schemas.microsoft.com/office/powerpoint/2010/main" val="1556594580"/>
              </p:ext>
            </p:extLst>
          </p:nvPr>
        </p:nvGraphicFramePr>
        <p:xfrm>
          <a:off x="203812" y="2618509"/>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ext uri="{D42A27DB-BD31-4B8C-83A1-F6EECF244321}">
                <p14:modId xmlns:p14="http://schemas.microsoft.com/office/powerpoint/2010/main" val="421674786"/>
              </p:ext>
            </p:extLst>
          </p:nvPr>
        </p:nvGraphicFramePr>
        <p:xfrm>
          <a:off x="4208318" y="2587336"/>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Box 15"/>
          <p:cNvSpPr txBox="1"/>
          <p:nvPr/>
        </p:nvSpPr>
        <p:spPr>
          <a:xfrm>
            <a:off x="1955494" y="2135787"/>
            <a:ext cx="6170197" cy="369332"/>
          </a:xfrm>
          <a:prstGeom prst="rect">
            <a:avLst/>
          </a:prstGeom>
          <a:noFill/>
        </p:spPr>
        <p:txBody>
          <a:bodyPr wrap="square" rtlCol="0">
            <a:spAutoFit/>
          </a:bodyPr>
          <a:lstStyle/>
          <a:p>
            <a:r>
              <a:rPr lang="en-US" dirty="0" smtClean="0"/>
              <a:t>Prefer to Buy Products Online or In Store If Cost the Same</a:t>
            </a:r>
            <a:endParaRPr lang="en-US" dirty="0"/>
          </a:p>
        </p:txBody>
      </p:sp>
    </p:spTree>
    <p:extLst>
      <p:ext uri="{BB962C8B-B14F-4D97-AF65-F5344CB8AC3E}">
        <p14:creationId xmlns:p14="http://schemas.microsoft.com/office/powerpoint/2010/main" val="1629727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2394" y="628810"/>
            <a:ext cx="8501743" cy="4044100"/>
          </a:xfrm>
          <a:noFill/>
        </p:spPr>
        <p:txBody>
          <a:bodyPr/>
          <a:lstStyle/>
          <a:p>
            <a:pPr marL="285750" indent="-285750">
              <a:buFont typeface="Arial" pitchFamily="34" charset="0"/>
              <a:buChar char="•"/>
            </a:pPr>
            <a:r>
              <a:rPr lang="en-CA" sz="1400" dirty="0" smtClean="0">
                <a:solidFill>
                  <a:schemeClr val="tx1"/>
                </a:solidFill>
              </a:rPr>
              <a:t>Two-in-three (67 per cent) respondents indicated that they did not do any of their holiday spending during Black Friday and/or Cyber Monday.</a:t>
            </a:r>
          </a:p>
          <a:p>
            <a:pPr marL="285750" indent="-285750">
              <a:buFont typeface="Arial" pitchFamily="34" charset="0"/>
              <a:buChar char="•"/>
            </a:pPr>
            <a:r>
              <a:rPr lang="en-CA" sz="1400" dirty="0" smtClean="0">
                <a:solidFill>
                  <a:schemeClr val="tx1"/>
                </a:solidFill>
              </a:rPr>
              <a:t>The majority of respondents (53 per cent) do not expect to take advantage of Boxing Day or Boxing Week sales.  Fifteen per cent expect to shop both in a physical store and online for Boxing Day/Week.  Twenty two per cent anticipate only shopping in a store while six per cent predict they will only shop online.</a:t>
            </a:r>
            <a:endParaRPr lang="en-US" sz="1400" dirty="0">
              <a:solidFill>
                <a:schemeClr val="tx1"/>
              </a:solidFill>
            </a:endParaRPr>
          </a:p>
        </p:txBody>
      </p:sp>
      <p:sp>
        <p:nvSpPr>
          <p:cNvPr id="7" name="Rectangle 6"/>
          <p:cNvSpPr/>
          <p:nvPr/>
        </p:nvSpPr>
        <p:spPr>
          <a:xfrm>
            <a:off x="792133" y="83389"/>
            <a:ext cx="7742267" cy="400110"/>
          </a:xfrm>
          <a:prstGeom prst="rect">
            <a:avLst/>
          </a:prstGeom>
        </p:spPr>
        <p:txBody>
          <a:bodyPr wrap="square">
            <a:spAutoFit/>
          </a:bodyPr>
          <a:lstStyle/>
          <a:p>
            <a:endParaRPr lang="en-US" sz="2000" b="1" dirty="0">
              <a:solidFill>
                <a:prstClr val="black"/>
              </a:solidFill>
              <a:latin typeface="Arial"/>
              <a:ea typeface="Times New Roman"/>
            </a:endParaRPr>
          </a:p>
        </p:txBody>
      </p:sp>
      <p:sp>
        <p:nvSpPr>
          <p:cNvPr id="9" name="Rectangle 8"/>
          <p:cNvSpPr/>
          <p:nvPr/>
        </p:nvSpPr>
        <p:spPr>
          <a:xfrm>
            <a:off x="288146" y="5374507"/>
            <a:ext cx="4328216" cy="784830"/>
          </a:xfrm>
          <a:prstGeom prst="rect">
            <a:avLst/>
          </a:prstGeom>
          <a:noFill/>
        </p:spPr>
        <p:txBody>
          <a:bodyPr wrap="square">
            <a:spAutoFit/>
          </a:bodyPr>
          <a:lstStyle/>
          <a:p>
            <a:r>
              <a:rPr lang="en-US" sz="900" dirty="0" smtClean="0"/>
              <a:t>Q6. </a:t>
            </a:r>
            <a:r>
              <a:rPr lang="en-CA" sz="900" dirty="0" smtClean="0"/>
              <a:t>Which of the following best represents how much of your anticipated 2015 holiday gift shopping budget was spend during this past “Black Friday” and/or “Cyber Monday”?</a:t>
            </a:r>
            <a:endParaRPr lang="en-US" sz="900" dirty="0" smtClean="0"/>
          </a:p>
          <a:p>
            <a:r>
              <a:rPr lang="en-US" sz="900" dirty="0" smtClean="0"/>
              <a:t>Base:  </a:t>
            </a:r>
            <a:r>
              <a:rPr lang="en-US" sz="900" dirty="0"/>
              <a:t>All </a:t>
            </a:r>
            <a:r>
              <a:rPr lang="en-US" sz="900" dirty="0" smtClean="0"/>
              <a:t>respondents  buying gifts for the holiday season</a:t>
            </a:r>
            <a:endParaRPr lang="en-US" sz="900" dirty="0"/>
          </a:p>
          <a:p>
            <a:r>
              <a:rPr lang="en-US" sz="900" dirty="0" smtClean="0"/>
              <a:t>Number of respondents:  959</a:t>
            </a:r>
          </a:p>
          <a:p>
            <a:r>
              <a:rPr lang="en-US" sz="900" dirty="0" smtClean="0"/>
              <a:t>Totals may not add to 100% due to rounding.</a:t>
            </a:r>
            <a:endParaRPr lang="en-US" sz="900" dirty="0"/>
          </a:p>
        </p:txBody>
      </p:sp>
      <p:sp>
        <p:nvSpPr>
          <p:cNvPr id="11" name="Title 2"/>
          <p:cNvSpPr>
            <a:spLocks noGrp="1"/>
          </p:cNvSpPr>
          <p:nvPr>
            <p:ph type="title"/>
          </p:nvPr>
        </p:nvSpPr>
        <p:spPr>
          <a:xfrm>
            <a:off x="2028826" y="213499"/>
            <a:ext cx="5924550" cy="540000"/>
          </a:xfrm>
        </p:spPr>
        <p:txBody>
          <a:bodyPr/>
          <a:lstStyle/>
          <a:p>
            <a:pPr algn="ctr"/>
            <a:r>
              <a:rPr lang="en-US" sz="1800" b="1" dirty="0">
                <a:latin typeface="Arial"/>
                <a:ea typeface="Times New Roman"/>
              </a:rPr>
              <a:t>CPA Canada Holiday Spending Monitor</a:t>
            </a:r>
            <a:br>
              <a:rPr lang="en-US" sz="1800" b="1" dirty="0">
                <a:latin typeface="Arial"/>
                <a:ea typeface="Times New Roman"/>
              </a:rPr>
            </a:br>
            <a:endParaRPr lang="en-US" sz="1800"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776" y="6125914"/>
            <a:ext cx="1983036" cy="540828"/>
          </a:xfrm>
          <a:prstGeom prst="rect">
            <a:avLst/>
          </a:prstGeom>
        </p:spPr>
      </p:pic>
      <p:graphicFrame>
        <p:nvGraphicFramePr>
          <p:cNvPr id="10" name="Chart 9"/>
          <p:cNvGraphicFramePr>
            <a:graphicFrameLocks/>
          </p:cNvGraphicFramePr>
          <p:nvPr>
            <p:extLst>
              <p:ext uri="{D42A27DB-BD31-4B8C-83A1-F6EECF244321}">
                <p14:modId xmlns:p14="http://schemas.microsoft.com/office/powerpoint/2010/main" val="2728098666"/>
              </p:ext>
            </p:extLst>
          </p:nvPr>
        </p:nvGraphicFramePr>
        <p:xfrm>
          <a:off x="304922" y="2562961"/>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4815784" y="5343334"/>
            <a:ext cx="4328216" cy="784830"/>
          </a:xfrm>
          <a:prstGeom prst="rect">
            <a:avLst/>
          </a:prstGeom>
          <a:noFill/>
        </p:spPr>
        <p:txBody>
          <a:bodyPr wrap="square">
            <a:spAutoFit/>
          </a:bodyPr>
          <a:lstStyle/>
          <a:p>
            <a:r>
              <a:rPr lang="en-US" sz="900" dirty="0" smtClean="0"/>
              <a:t>Q8. Do you plan on shopping for any items either in store or online during a Boxing Day/Boxing Week Sales event this year?</a:t>
            </a:r>
          </a:p>
          <a:p>
            <a:r>
              <a:rPr lang="en-US" sz="900" dirty="0" smtClean="0"/>
              <a:t>Base:  </a:t>
            </a:r>
            <a:r>
              <a:rPr lang="en-US" sz="900" dirty="0"/>
              <a:t>All </a:t>
            </a:r>
            <a:r>
              <a:rPr lang="en-US" sz="900" dirty="0" smtClean="0"/>
              <a:t>respondents </a:t>
            </a:r>
          </a:p>
          <a:p>
            <a:r>
              <a:rPr lang="en-US" sz="900" dirty="0" smtClean="0"/>
              <a:t>Number of respondents:  1,004</a:t>
            </a:r>
          </a:p>
          <a:p>
            <a:r>
              <a:rPr lang="en-US" sz="900" dirty="0" smtClean="0"/>
              <a:t>Totals may not add to 100% due to rounding.</a:t>
            </a:r>
            <a:endParaRPr lang="en-US" sz="900" dirty="0"/>
          </a:p>
        </p:txBody>
      </p:sp>
      <p:sp>
        <p:nvSpPr>
          <p:cNvPr id="3" name="TextBox 2"/>
          <p:cNvSpPr txBox="1"/>
          <p:nvPr/>
        </p:nvSpPr>
        <p:spPr>
          <a:xfrm>
            <a:off x="792132" y="1916629"/>
            <a:ext cx="3686349" cy="646331"/>
          </a:xfrm>
          <a:prstGeom prst="rect">
            <a:avLst/>
          </a:prstGeom>
          <a:noFill/>
        </p:spPr>
        <p:txBody>
          <a:bodyPr wrap="square" rtlCol="0">
            <a:spAutoFit/>
          </a:bodyPr>
          <a:lstStyle/>
          <a:p>
            <a:r>
              <a:rPr lang="en-US" dirty="0" smtClean="0"/>
              <a:t>Proportion of Holiday Shopping Done on Black Friday and/or Cyber Monday</a:t>
            </a:r>
            <a:endParaRPr lang="en-US" dirty="0"/>
          </a:p>
        </p:txBody>
      </p:sp>
      <p:sp>
        <p:nvSpPr>
          <p:cNvPr id="15" name="TextBox 14"/>
          <p:cNvSpPr txBox="1"/>
          <p:nvPr/>
        </p:nvSpPr>
        <p:spPr>
          <a:xfrm>
            <a:off x="4996987" y="1916630"/>
            <a:ext cx="3686349" cy="646331"/>
          </a:xfrm>
          <a:prstGeom prst="rect">
            <a:avLst/>
          </a:prstGeom>
          <a:noFill/>
        </p:spPr>
        <p:txBody>
          <a:bodyPr wrap="square" rtlCol="0">
            <a:spAutoFit/>
          </a:bodyPr>
          <a:lstStyle/>
          <a:p>
            <a:pPr algn="ctr"/>
            <a:r>
              <a:rPr lang="en-US" dirty="0" smtClean="0"/>
              <a:t>Whether Plan to Take Part in     Boxing Day Sales</a:t>
            </a:r>
            <a:endParaRPr lang="en-US" dirty="0"/>
          </a:p>
        </p:txBody>
      </p:sp>
      <p:graphicFrame>
        <p:nvGraphicFramePr>
          <p:cNvPr id="17" name="Chart 16"/>
          <p:cNvGraphicFramePr>
            <a:graphicFrameLocks/>
          </p:cNvGraphicFramePr>
          <p:nvPr>
            <p:extLst>
              <p:ext uri="{D42A27DB-BD31-4B8C-83A1-F6EECF244321}">
                <p14:modId xmlns:p14="http://schemas.microsoft.com/office/powerpoint/2010/main" val="3060634432"/>
              </p:ext>
            </p:extLst>
          </p:nvPr>
        </p:nvGraphicFramePr>
        <p:xfrm>
          <a:off x="4478481" y="2531788"/>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0384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767118"/>
            <a:ext cx="8501743" cy="3821955"/>
          </a:xfrm>
          <a:noFill/>
        </p:spPr>
        <p:txBody>
          <a:bodyPr/>
          <a:lstStyle/>
          <a:p>
            <a:pPr marL="285750" indent="-285750">
              <a:buFont typeface="Arial" pitchFamily="34" charset="0"/>
              <a:buChar char="•"/>
            </a:pPr>
            <a:r>
              <a:rPr lang="en-US" sz="1400" dirty="0" smtClean="0"/>
              <a:t>Roughly six-in-ten respondents indicated they plan to pay down debt or follow a budget for spending in 2016 (both 61 per cent).  Just over half (52 per cent) indicated they plan to put aside additional savings on a regular basis for their retirement.</a:t>
            </a:r>
            <a:endParaRPr lang="en-CA" sz="1400" dirty="0" smtClean="0"/>
          </a:p>
          <a:p>
            <a:pPr marL="285750" indent="-285750">
              <a:buFont typeface="Arial" pitchFamily="34" charset="0"/>
              <a:buChar char="•"/>
            </a:pPr>
            <a:r>
              <a:rPr lang="en-US" sz="1400" dirty="0" smtClean="0"/>
              <a:t>A smaller amount indicated they would put aside savings for the holiday season of 2016 (29 per cent) or put aside additional savings for their children’s education (25 per cent).</a:t>
            </a:r>
            <a:endParaRPr lang="en-US" sz="1400" dirty="0"/>
          </a:p>
          <a:p>
            <a:r>
              <a:rPr lang="en-CA" sz="1400" dirty="0"/>
              <a:t> </a:t>
            </a:r>
            <a:endParaRPr lang="en-US" sz="1400" dirty="0"/>
          </a:p>
        </p:txBody>
      </p:sp>
      <p:sp>
        <p:nvSpPr>
          <p:cNvPr id="7" name="Rectangle 6"/>
          <p:cNvSpPr/>
          <p:nvPr/>
        </p:nvSpPr>
        <p:spPr>
          <a:xfrm>
            <a:off x="792133" y="83389"/>
            <a:ext cx="7742267" cy="400110"/>
          </a:xfrm>
          <a:prstGeom prst="rect">
            <a:avLst/>
          </a:prstGeom>
        </p:spPr>
        <p:txBody>
          <a:bodyPr wrap="square">
            <a:spAutoFit/>
          </a:bodyPr>
          <a:lstStyle/>
          <a:p>
            <a:endParaRPr lang="en-US" sz="2000" b="1" dirty="0">
              <a:solidFill>
                <a:prstClr val="black"/>
              </a:solidFill>
              <a:latin typeface="Arial"/>
              <a:ea typeface="Times New Roman"/>
            </a:endParaRPr>
          </a:p>
        </p:txBody>
      </p:sp>
      <p:sp>
        <p:nvSpPr>
          <p:cNvPr id="9" name="Rectangle 8"/>
          <p:cNvSpPr/>
          <p:nvPr/>
        </p:nvSpPr>
        <p:spPr>
          <a:xfrm>
            <a:off x="285750" y="5444751"/>
            <a:ext cx="8020050" cy="646331"/>
          </a:xfrm>
          <a:prstGeom prst="rect">
            <a:avLst/>
          </a:prstGeom>
          <a:noFill/>
        </p:spPr>
        <p:txBody>
          <a:bodyPr wrap="square">
            <a:spAutoFit/>
          </a:bodyPr>
          <a:lstStyle/>
          <a:p>
            <a:r>
              <a:rPr lang="en-US" sz="900" dirty="0" smtClean="0"/>
              <a:t>Q10	Do you plan to do any of the following in 2016?</a:t>
            </a:r>
          </a:p>
          <a:p>
            <a:r>
              <a:rPr lang="en-US" sz="900" dirty="0" smtClean="0"/>
              <a:t>Base:  All respondents</a:t>
            </a:r>
          </a:p>
          <a:p>
            <a:r>
              <a:rPr lang="en-US" sz="900" dirty="0" smtClean="0"/>
              <a:t>Number of respondents: 1,004</a:t>
            </a:r>
          </a:p>
          <a:p>
            <a:pPr fontAlgn="b"/>
            <a:r>
              <a:rPr lang="en-US" sz="900" dirty="0" smtClean="0"/>
              <a:t>Due to multiple mentions total of all responses exceeds 100%.</a:t>
            </a:r>
            <a:endParaRPr lang="en-US" sz="900" dirty="0"/>
          </a:p>
        </p:txBody>
      </p:sp>
      <p:sp>
        <p:nvSpPr>
          <p:cNvPr id="11" name="Title 2"/>
          <p:cNvSpPr>
            <a:spLocks noGrp="1"/>
          </p:cNvSpPr>
          <p:nvPr>
            <p:ph type="title"/>
          </p:nvPr>
        </p:nvSpPr>
        <p:spPr>
          <a:xfrm>
            <a:off x="2028826" y="213499"/>
            <a:ext cx="5924550" cy="540000"/>
          </a:xfrm>
        </p:spPr>
        <p:txBody>
          <a:bodyPr/>
          <a:lstStyle/>
          <a:p>
            <a:pPr algn="ctr"/>
            <a:r>
              <a:rPr lang="en-US" sz="1800" b="1" dirty="0">
                <a:latin typeface="Arial"/>
                <a:ea typeface="Times New Roman"/>
              </a:rPr>
              <a:t>CPA Canada Holiday Spending Monitor</a:t>
            </a:r>
            <a:br>
              <a:rPr lang="en-US" sz="1800" b="1" dirty="0">
                <a:latin typeface="Arial"/>
                <a:ea typeface="Times New Roman"/>
              </a:rPr>
            </a:br>
            <a:endParaRPr lang="en-US" sz="1800" dirty="0"/>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350" y="6091082"/>
            <a:ext cx="1983036" cy="540828"/>
          </a:xfrm>
          <a:prstGeom prst="rect">
            <a:avLst/>
          </a:prstGeom>
        </p:spPr>
      </p:pic>
      <p:graphicFrame>
        <p:nvGraphicFramePr>
          <p:cNvPr id="10" name="Chart 9"/>
          <p:cNvGraphicFramePr>
            <a:graphicFrameLocks/>
          </p:cNvGraphicFramePr>
          <p:nvPr>
            <p:extLst>
              <p:ext uri="{D42A27DB-BD31-4B8C-83A1-F6EECF244321}">
                <p14:modId xmlns:p14="http://schemas.microsoft.com/office/powerpoint/2010/main" val="212402295"/>
              </p:ext>
            </p:extLst>
          </p:nvPr>
        </p:nvGraphicFramePr>
        <p:xfrm>
          <a:off x="1438275" y="2374106"/>
          <a:ext cx="6172200" cy="325278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497386" y="2189440"/>
            <a:ext cx="5565959" cy="369332"/>
          </a:xfrm>
          <a:prstGeom prst="rect">
            <a:avLst/>
          </a:prstGeom>
          <a:noFill/>
        </p:spPr>
        <p:txBody>
          <a:bodyPr wrap="square" rtlCol="0">
            <a:spAutoFit/>
          </a:bodyPr>
          <a:lstStyle/>
          <a:p>
            <a:r>
              <a:rPr lang="en-US" dirty="0" smtClean="0"/>
              <a:t>Personal Finance Activities Likely to Take Part in 2016</a:t>
            </a:r>
            <a:endParaRPr lang="en-US" dirty="0"/>
          </a:p>
        </p:txBody>
      </p:sp>
    </p:spTree>
    <p:extLst>
      <p:ext uri="{BB962C8B-B14F-4D97-AF65-F5344CB8AC3E}">
        <p14:creationId xmlns:p14="http://schemas.microsoft.com/office/powerpoint/2010/main" val="2094125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CPA Corporate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CPACda_Corp_PPT_Final</Template>
  <TotalTime>32905</TotalTime>
  <Words>991</Words>
  <Application>Microsoft Office PowerPoint</Application>
  <PresentationFormat>On-screen Show (4:3)</PresentationFormat>
  <Paragraphs>78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CPA Corporate PowerPoint template</vt:lpstr>
      <vt:lpstr>CPA Canada  Holiday Spending Monitor</vt:lpstr>
      <vt:lpstr>CPA Canada Holiday Spending Monitor</vt:lpstr>
      <vt:lpstr>PowerPoint Presentation</vt:lpstr>
      <vt:lpstr>CPA Canada Holiday Spending Monitor</vt:lpstr>
      <vt:lpstr>CPA Canada Holiday Spending Monitor </vt:lpstr>
      <vt:lpstr>CPA Canada Holiday Spending Monitor </vt:lpstr>
      <vt:lpstr>CPA Canada Holiday Spending Monitor </vt:lpstr>
      <vt:lpstr>CPA Canada Holiday Spending Monitor </vt:lpstr>
      <vt:lpstr>CPA Canada Holiday Spending Monitor </vt:lpstr>
    </vt:vector>
  </TitlesOfParts>
  <Company>CPA Canada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CPA Canada  Q4 2013 Business Monitor</dc:title>
  <dc:creator>PLong</dc:creator>
  <cp:lastModifiedBy>Michaela Vaclavinek</cp:lastModifiedBy>
  <cp:revision>136</cp:revision>
  <cp:lastPrinted>2015-12-15T16:24:22Z</cp:lastPrinted>
  <dcterms:created xsi:type="dcterms:W3CDTF">2014-01-20T16:37:39Z</dcterms:created>
  <dcterms:modified xsi:type="dcterms:W3CDTF">2016-02-01T19:17:39Z</dcterms:modified>
</cp:coreProperties>
</file>