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9" r:id="rId3"/>
    <p:sldId id="262" r:id="rId4"/>
    <p:sldId id="263" r:id="rId5"/>
    <p:sldId id="264" r:id="rId6"/>
    <p:sldId id="265" r:id="rId7"/>
    <p:sldId id="267" r:id="rId8"/>
    <p:sldId id="268" r:id="rId9"/>
    <p:sldId id="269" r:id="rId10"/>
    <p:sldId id="270" r:id="rId11"/>
    <p:sldId id="274" r:id="rId12"/>
    <p:sldId id="275" r:id="rId13"/>
    <p:sldId id="277" r:id="rId14"/>
    <p:sldId id="278" r:id="rId15"/>
    <p:sldId id="279" r:id="rId16"/>
    <p:sldId id="285" r:id="rId17"/>
    <p:sldId id="289" r:id="rId18"/>
    <p:sldId id="288" r:id="rId19"/>
    <p:sldId id="286" r:id="rId20"/>
    <p:sldId id="280" r:id="rId21"/>
    <p:sldId id="281" r:id="rId22"/>
    <p:sldId id="282" r:id="rId23"/>
    <p:sldId id="283" r:id="rId24"/>
  </p:sldIdLst>
  <p:sldSz cx="9144000" cy="6858000" type="screen4x3"/>
  <p:notesSz cx="6858000" cy="9144000"/>
  <p:custDataLst>
    <p:tags r:id="rId26"/>
  </p:custDataLst>
  <p:defaultTextStyle>
    <a:defPPr>
      <a:defRPr lang="en-CA"/>
    </a:defPPr>
    <a:lvl1pPr algn="l" defTabSz="457200" rtl="0" fontAlgn="base">
      <a:spcBef>
        <a:spcPct val="0"/>
      </a:spcBef>
      <a:spcAft>
        <a:spcPct val="0"/>
      </a:spcAft>
      <a:defRPr kern="1200">
        <a:solidFill>
          <a:schemeClr val="tx1"/>
        </a:solidFill>
        <a:latin typeface="Calibri" pitchFamily="34" charset="0"/>
        <a:ea typeface="+mn-ea"/>
        <a:cs typeface="Arial"/>
      </a:defRPr>
    </a:lvl1pPr>
    <a:lvl2pPr marL="457200" algn="l" defTabSz="457200" rtl="0" fontAlgn="base">
      <a:spcBef>
        <a:spcPct val="0"/>
      </a:spcBef>
      <a:spcAft>
        <a:spcPct val="0"/>
      </a:spcAft>
      <a:defRPr kern="1200">
        <a:solidFill>
          <a:schemeClr val="tx1"/>
        </a:solidFill>
        <a:latin typeface="Calibri" pitchFamily="34" charset="0"/>
        <a:ea typeface="+mn-ea"/>
        <a:cs typeface="Arial"/>
      </a:defRPr>
    </a:lvl2pPr>
    <a:lvl3pPr marL="914400" algn="l" defTabSz="457200" rtl="0" fontAlgn="base">
      <a:spcBef>
        <a:spcPct val="0"/>
      </a:spcBef>
      <a:spcAft>
        <a:spcPct val="0"/>
      </a:spcAft>
      <a:defRPr kern="1200">
        <a:solidFill>
          <a:schemeClr val="tx1"/>
        </a:solidFill>
        <a:latin typeface="Calibri" pitchFamily="34" charset="0"/>
        <a:ea typeface="+mn-ea"/>
        <a:cs typeface="Arial"/>
      </a:defRPr>
    </a:lvl3pPr>
    <a:lvl4pPr marL="1371600" algn="l" defTabSz="457200" rtl="0" fontAlgn="base">
      <a:spcBef>
        <a:spcPct val="0"/>
      </a:spcBef>
      <a:spcAft>
        <a:spcPct val="0"/>
      </a:spcAft>
      <a:defRPr kern="1200">
        <a:solidFill>
          <a:schemeClr val="tx1"/>
        </a:solidFill>
        <a:latin typeface="Calibri" pitchFamily="34" charset="0"/>
        <a:ea typeface="+mn-ea"/>
        <a:cs typeface="Arial"/>
      </a:defRPr>
    </a:lvl4pPr>
    <a:lvl5pPr marL="1828800" algn="l" defTabSz="457200" rtl="0" fontAlgn="base">
      <a:spcBef>
        <a:spcPct val="0"/>
      </a:spcBef>
      <a:spcAft>
        <a:spcPct val="0"/>
      </a:spcAft>
      <a:defRPr kern="1200">
        <a:solidFill>
          <a:schemeClr val="tx1"/>
        </a:solidFill>
        <a:latin typeface="Calibri" pitchFamily="34" charset="0"/>
        <a:ea typeface="+mn-ea"/>
        <a:cs typeface="Arial"/>
      </a:defRPr>
    </a:lvl5pPr>
    <a:lvl6pPr marL="2286000" algn="l" defTabSz="914400" rtl="0" eaLnBrk="1" latinLnBrk="0" hangingPunct="1">
      <a:defRPr kern="1200">
        <a:solidFill>
          <a:schemeClr val="tx1"/>
        </a:solidFill>
        <a:latin typeface="Calibri" pitchFamily="34" charset="0"/>
        <a:ea typeface="+mn-ea"/>
        <a:cs typeface="Arial"/>
      </a:defRPr>
    </a:lvl6pPr>
    <a:lvl7pPr marL="2743200" algn="l" defTabSz="914400" rtl="0" eaLnBrk="1" latinLnBrk="0" hangingPunct="1">
      <a:defRPr kern="1200">
        <a:solidFill>
          <a:schemeClr val="tx1"/>
        </a:solidFill>
        <a:latin typeface="Calibri" pitchFamily="34" charset="0"/>
        <a:ea typeface="+mn-ea"/>
        <a:cs typeface="Arial"/>
      </a:defRPr>
    </a:lvl7pPr>
    <a:lvl8pPr marL="3200400" algn="l" defTabSz="914400" rtl="0" eaLnBrk="1" latinLnBrk="0" hangingPunct="1">
      <a:defRPr kern="1200">
        <a:solidFill>
          <a:schemeClr val="tx1"/>
        </a:solidFill>
        <a:latin typeface="Calibri" pitchFamily="34" charset="0"/>
        <a:ea typeface="+mn-ea"/>
        <a:cs typeface="Arial"/>
      </a:defRPr>
    </a:lvl8pPr>
    <a:lvl9pPr marL="3657600" algn="l" defTabSz="914400" rtl="0" eaLnBrk="1" latinLnBrk="0" hangingPunct="1">
      <a:defRPr kern="1200">
        <a:solidFill>
          <a:schemeClr val="tx1"/>
        </a:solidFill>
        <a:latin typeface="Calibri" pitchFamily="34" charset="0"/>
        <a:ea typeface="+mn-ea"/>
        <a:cs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ssandro Nicastri" initials="AN" lastIdx="0" clrIdx="0">
    <p:extLst>
      <p:ext uri="{19B8F6BF-5375-455C-9EA6-DF929625EA0E}">
        <p15:presenceInfo xmlns:p15="http://schemas.microsoft.com/office/powerpoint/2012/main" userId="S-1-5-21-2529925091-3028718714-1681115141-13757" providerId="AD"/>
      </p:ext>
    </p:extLst>
  </p:cmAuthor>
  <p:cmAuthor id="2" name="Kelsey James" initials="KJ" lastIdx="0" clrIdx="1">
    <p:extLst>
      <p:ext uri="{19B8F6BF-5375-455C-9EA6-DF929625EA0E}">
        <p15:presenceInfo xmlns:p15="http://schemas.microsoft.com/office/powerpoint/2012/main" userId="S-1-5-21-369690348-4263036013-2164479936-1227" providerId="AD"/>
      </p:ext>
    </p:extLst>
  </p:cmAuthor>
  <p:cmAuthor id="3" name="Leslie Murphy" initials="LM" lastIdx="0" clrIdx="2">
    <p:extLst>
      <p:ext uri="{19B8F6BF-5375-455C-9EA6-DF929625EA0E}">
        <p15:presenceInfo xmlns:p15="http://schemas.microsoft.com/office/powerpoint/2012/main" userId="Leslie Murphy" providerId="None"/>
      </p:ext>
    </p:extLst>
  </p:cmAuthor>
  <p:cmAuthor id="4" name="Paule Massicotte" initials="PM" lastIdx="0" clrIdx="3">
    <p:extLst>
      <p:ext uri="{19B8F6BF-5375-455C-9EA6-DF929625EA0E}">
        <p15:presenceInfo xmlns:p15="http://schemas.microsoft.com/office/powerpoint/2012/main" userId="S-1-5-21-2529925091-3028718714-1681115141-1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0E0"/>
    <a:srgbClr val="717074"/>
    <a:srgbClr val="F29A2D"/>
    <a:srgbClr val="569A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55" autoAdjust="0"/>
  </p:normalViewPr>
  <p:slideViewPr>
    <p:cSldViewPr snapToGrid="0" snapToObjects="1" showGuides="1">
      <p:cViewPr varScale="1">
        <p:scale>
          <a:sx n="85" d="100"/>
          <a:sy n="85" d="100"/>
        </p:scale>
        <p:origin x="102" y="2448"/>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ct val="0"/>
              </a:spcBef>
              <a:spcAft>
                <a:spcPct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ct val="0"/>
              </a:spcBef>
              <a:spcAft>
                <a:spcPct val="0"/>
              </a:spcAft>
              <a:defRPr sz="1200">
                <a:latin typeface="+mn-lt"/>
                <a:cs typeface="+mn-cs"/>
              </a:defRPr>
            </a:lvl1pPr>
          </a:lstStyle>
          <a:p>
            <a:pPr>
              <a:defRPr/>
            </a:pPr>
            <a:fld id="{AE73F253-6A2F-40F8-9A14-DD3F499182E0}" type="datetimeFigureOut">
              <a:rPr lang="en-US"/>
              <a:pPr>
                <a:defRPr/>
              </a:pPr>
              <a:t>10/25/2019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ct val="0"/>
              </a:spcBef>
              <a:spcAft>
                <a:spcPct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ct val="0"/>
              </a:spcBef>
              <a:spcAft>
                <a:spcPct val="0"/>
              </a:spcAft>
              <a:defRPr sz="1200">
                <a:latin typeface="+mn-lt"/>
                <a:cs typeface="+mn-cs"/>
              </a:defRPr>
            </a:lvl1pPr>
          </a:lstStyle>
          <a:p>
            <a:pPr>
              <a:defRPr/>
            </a:pPr>
            <a:fld id="{1817738F-FA81-4AAA-B15A-25A720EF9A12}" type="slidenum">
              <a:rPr lang="en-US"/>
              <a:pPr>
                <a:defRPr/>
              </a:pPr>
              <a:t>‹N°›</a:t>
            </a:fld>
            <a:endParaRPr lang="en-US"/>
          </a:p>
        </p:txBody>
      </p:sp>
    </p:spTree>
    <p:extLst>
      <p:ext uri="{BB962C8B-B14F-4D97-AF65-F5344CB8AC3E}">
        <p14:creationId xmlns:p14="http://schemas.microsoft.com/office/powerpoint/2010/main" val="136832730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29434"/>
            <a:ext cx="5848052" cy="999565"/>
          </a:xfrm>
        </p:spPr>
        <p:txBody>
          <a:bodyPr>
            <a:normAutofit/>
          </a:bodyPr>
          <a:lstStyle>
            <a:lvl1pPr algn="l">
              <a:defRPr sz="3200" baseline="0">
                <a:solidFill>
                  <a:schemeClr val="bg1"/>
                </a:solidFill>
                <a:latin typeface="Arial"/>
              </a:defRPr>
            </a:lvl1pPr>
          </a:lstStyle>
          <a:p>
            <a:r>
              <a:rPr lang="en-US"/>
              <a:t>Click to edit Master title style</a:t>
            </a:r>
          </a:p>
        </p:txBody>
      </p:sp>
      <p:sp>
        <p:nvSpPr>
          <p:cNvPr id="3" name="Subtitle 2"/>
          <p:cNvSpPr>
            <a:spLocks noGrp="1"/>
          </p:cNvSpPr>
          <p:nvPr>
            <p:ph type="subTitle" idx="1"/>
          </p:nvPr>
        </p:nvSpPr>
        <p:spPr>
          <a:xfrm>
            <a:off x="685800" y="4070406"/>
            <a:ext cx="5848052" cy="609659"/>
          </a:xfrm>
        </p:spPr>
        <p:txBody>
          <a:bodyPr lIns="0" tIns="0" rIns="0" bIns="0">
            <a:normAutofit/>
          </a:bodyPr>
          <a:lstStyle>
            <a:lvl1pPr marL="0" indent="0" algn="l">
              <a:buNone/>
              <a:defRPr sz="1800" cap="all">
                <a:solidFill>
                  <a:schemeClr val="bg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B4F86E2-4062-4E8E-A9B1-CFBA22130B2F}" type="datetimeFigureOut">
              <a:rPr lang="en-US"/>
              <a:pPr>
                <a:defRPr/>
              </a:pPr>
              <a:t>10/25/2019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8D546E-084B-4E5E-9915-0C02B70DACAE}" type="slidenum">
              <a:rPr lang="en-US"/>
              <a:pPr>
                <a:defRPr/>
              </a:pPr>
              <a:t>‹N°›</a:t>
            </a:fld>
            <a:endParaRPr lang="en-US"/>
          </a:p>
        </p:txBody>
      </p:sp>
    </p:spTree>
    <p:extLst>
      <p:ext uri="{BB962C8B-B14F-4D97-AF65-F5344CB8AC3E}">
        <p14:creationId xmlns:p14="http://schemas.microsoft.com/office/powerpoint/2010/main" val="353977512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eparator">
    <p:bg>
      <p:bgPr>
        <a:blipFill dpi="0" rotWithShape="0">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685800" y="2237070"/>
            <a:ext cx="5848052" cy="1470025"/>
          </a:xfrm>
        </p:spPr>
        <p:txBody>
          <a:bodyPr/>
          <a:lstStyle>
            <a:lvl1pPr algn="l">
              <a:defRPr sz="2800" baseline="0">
                <a:solidFill>
                  <a:schemeClr val="bg1"/>
                </a:solidFill>
                <a:latin typeface="Arial"/>
              </a:defRPr>
            </a:lvl1p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A20EF5D3-74D4-4A58-BB6E-17584652380C}" type="datetimeFigureOut">
              <a:rPr lang="en-US"/>
              <a:pPr>
                <a:defRPr/>
              </a:pPr>
              <a:t>10/25/2019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3462C3F-A5CF-4395-8787-8E7C7C24E41B}" type="slidenum">
              <a:rPr lang="en-US"/>
              <a:pPr>
                <a:defRPr/>
              </a:pPr>
              <a:t>‹N°›</a:t>
            </a:fld>
            <a:endParaRPr lang="en-US"/>
          </a:p>
        </p:txBody>
      </p:sp>
    </p:spTree>
    <p:extLst>
      <p:ext uri="{BB962C8B-B14F-4D97-AF65-F5344CB8AC3E}">
        <p14:creationId xmlns:p14="http://schemas.microsoft.com/office/powerpoint/2010/main" val="11329101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042444"/>
            <a:ext cx="7677956" cy="3821955"/>
          </a:xfrm>
        </p:spPr>
        <p:txBody>
          <a:bodyPr lIns="0" tIns="0" rIns="0" bIns="0"/>
          <a:lstStyle>
            <a:lvl1pPr marL="0" indent="0">
              <a:buFont typeface="Arial" pitchFamily="34" charset="0"/>
              <a:buNone/>
              <a:defRPr/>
            </a:lvl1pPr>
            <a:lvl2pPr marL="538163" indent="-273050">
              <a:defRPr/>
            </a:lvl2pPr>
            <a:lvl3pPr marL="803275" indent="-265113">
              <a:defRPr/>
            </a:lvl3pPr>
            <a:lvl4pPr marL="1076325" indent="-265113">
              <a:defRPr/>
            </a:lvl4pPr>
            <a:lvl5pPr marL="1341438" indent="-274638">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914400" y="630000"/>
            <a:ext cx="7677955" cy="540000"/>
          </a:xfrm>
        </p:spPr>
        <p:txBody>
          <a:bodyPr/>
          <a:lstStyle>
            <a:lvl1pPr algn="l">
              <a:defRPr baseline="0">
                <a:solidFill>
                  <a:srgbClr val="006FBA"/>
                </a:solidFill>
              </a:defRPr>
            </a:lvl1pPr>
          </a:lstStyle>
          <a:p>
            <a:r>
              <a:rPr lang="en-US"/>
              <a:t>Click to edit Master title style</a:t>
            </a:r>
          </a:p>
        </p:txBody>
      </p:sp>
      <p:sp>
        <p:nvSpPr>
          <p:cNvPr id="8" name="Subtitle 2"/>
          <p:cNvSpPr>
            <a:spLocks noGrp="1"/>
          </p:cNvSpPr>
          <p:nvPr>
            <p:ph type="subTitle" idx="13"/>
          </p:nvPr>
        </p:nvSpPr>
        <p:spPr>
          <a:xfrm>
            <a:off x="914399" y="1308100"/>
            <a:ext cx="7677955" cy="636600"/>
          </a:xfrm>
        </p:spPr>
        <p:txBody>
          <a:bodyPr lIns="0" tIns="0" rIns="0" bIns="0">
            <a:normAutofit/>
          </a:bodyPr>
          <a:lstStyle>
            <a:lvl1pPr marL="0" indent="0" algn="l">
              <a:buNone/>
              <a:defRPr sz="1800" cap="all">
                <a:solidFill>
                  <a:srgbClr val="717074"/>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4"/>
          </p:nvPr>
        </p:nvSpPr>
        <p:spPr/>
        <p:txBody>
          <a:bodyPr/>
          <a:lstStyle>
            <a:lvl1pPr>
              <a:defRPr/>
            </a:lvl1pPr>
          </a:lstStyle>
          <a:p>
            <a:pPr>
              <a:defRPr/>
            </a:pPr>
            <a:fld id="{A460C3CC-0A03-4588-993E-4E3E1B9F6D29}" type="datetimeFigureOut">
              <a:rPr lang="en-US"/>
              <a:pPr>
                <a:defRPr/>
              </a:pPr>
              <a:t>10/25/2019</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47DC7024-251D-4865-B691-BC031BAF4087}" type="slidenum">
              <a:rPr lang="en-US"/>
              <a:pPr>
                <a:defRPr/>
              </a:pPr>
              <a:t>‹N°›</a:t>
            </a:fld>
            <a:endParaRPr lang="en-US"/>
          </a:p>
        </p:txBody>
      </p:sp>
    </p:spTree>
    <p:extLst>
      <p:ext uri="{BB962C8B-B14F-4D97-AF65-F5344CB8AC3E}">
        <p14:creationId xmlns:p14="http://schemas.microsoft.com/office/powerpoint/2010/main" val="421692690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D3CB7E-BEC6-4DA6-805A-6933D744609C}" type="datetimeFigureOut">
              <a:rPr lang="en-US"/>
              <a:pPr>
                <a:defRPr/>
              </a:pPr>
              <a:t>10/25/2019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F488D00-F722-42AE-8EEF-B666A6E5DFAC}" type="slidenum">
              <a:rPr lang="en-US"/>
              <a:pPr>
                <a:defRPr/>
              </a:pPr>
              <a:t>‹N°›</a:t>
            </a:fld>
            <a:endParaRPr lang="en-US"/>
          </a:p>
        </p:txBody>
      </p:sp>
    </p:spTree>
    <p:extLst>
      <p:ext uri="{BB962C8B-B14F-4D97-AF65-F5344CB8AC3E}">
        <p14:creationId xmlns:p14="http://schemas.microsoft.com/office/powerpoint/2010/main" val="343353461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side content with right side image/spreadsheet/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30000"/>
            <a:ext cx="7678800" cy="540000"/>
          </a:xfrm>
        </p:spPr>
        <p:txBody>
          <a:bodyPr anchor="t" anchorCtr="0">
            <a:normAutofit/>
          </a:bodyPr>
          <a:lstStyle>
            <a:lvl1pPr algn="l">
              <a:defRPr sz="1800" b="0" i="0" cap="all">
                <a:latin typeface="Arial"/>
              </a:defRPr>
            </a:lvl1pPr>
          </a:lstStyle>
          <a:p>
            <a:r>
              <a:rPr lang="en-US"/>
              <a:t>Click to edit Master title style</a:t>
            </a:r>
          </a:p>
        </p:txBody>
      </p:sp>
      <p:sp>
        <p:nvSpPr>
          <p:cNvPr id="3" name="Content Placeholder 2"/>
          <p:cNvSpPr>
            <a:spLocks noGrp="1"/>
          </p:cNvSpPr>
          <p:nvPr>
            <p:ph idx="1"/>
          </p:nvPr>
        </p:nvSpPr>
        <p:spPr>
          <a:xfrm>
            <a:off x="3990108" y="1238596"/>
            <a:ext cx="4603091" cy="4580313"/>
          </a:xfrm>
        </p:spPr>
        <p:txBody>
          <a:bodyPr>
            <a:normAutofit/>
          </a:bodyPr>
          <a:lstStyle>
            <a:lvl1pPr marL="0" indent="0">
              <a:buNone/>
              <a:defRPr sz="2100" baseline="0">
                <a:solidFill>
                  <a:srgbClr val="717074"/>
                </a:solidFill>
              </a:defRPr>
            </a:lvl1pPr>
            <a:lvl2pPr>
              <a:defRPr sz="2100" baseline="0">
                <a:solidFill>
                  <a:srgbClr val="717074"/>
                </a:solidFill>
              </a:defRPr>
            </a:lvl2pPr>
            <a:lvl3pPr>
              <a:defRPr sz="2100" baseline="0">
                <a:solidFill>
                  <a:srgbClr val="717074"/>
                </a:solidFill>
              </a:defRPr>
            </a:lvl3pPr>
            <a:lvl4pPr>
              <a:defRPr sz="2100" baseline="0">
                <a:solidFill>
                  <a:srgbClr val="717074"/>
                </a:solidFill>
              </a:defRPr>
            </a:lvl4pPr>
            <a:lvl5pPr>
              <a:defRPr sz="2100" baseline="0">
                <a:solidFill>
                  <a:srgbClr val="71707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p:cNvSpPr>
            <a:spLocks noGrp="1"/>
          </p:cNvSpPr>
          <p:nvPr>
            <p:ph idx="13"/>
          </p:nvPr>
        </p:nvSpPr>
        <p:spPr>
          <a:xfrm>
            <a:off x="914400" y="1238596"/>
            <a:ext cx="3008313" cy="4580313"/>
          </a:xfrm>
        </p:spPr>
        <p:txBody>
          <a:bodyPr lIns="0" tIns="0" rIns="0" bIns="0">
            <a:normAutofit/>
          </a:bodyPr>
          <a:lstStyle>
            <a:lvl1pPr marL="0" indent="0">
              <a:buNone/>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4"/>
          </p:nvPr>
        </p:nvSpPr>
        <p:spPr/>
        <p:txBody>
          <a:bodyPr/>
          <a:lstStyle>
            <a:lvl1pPr>
              <a:defRPr/>
            </a:lvl1pPr>
          </a:lstStyle>
          <a:p>
            <a:pPr>
              <a:defRPr/>
            </a:pPr>
            <a:fld id="{ED8B1DC5-9343-4F13-85DF-1522CDE9E6ED}" type="datetimeFigureOut">
              <a:rPr lang="en-US"/>
              <a:pPr>
                <a:defRPr/>
              </a:pPr>
              <a:t>10/25/2019</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D62DBB2-3871-4A97-8848-5F6781BB3CFF}" type="slidenum">
              <a:rPr lang="en-US"/>
              <a:pPr>
                <a:defRPr/>
              </a:pPr>
              <a:t>‹N°›</a:t>
            </a:fld>
            <a:endParaRPr lang="en-US"/>
          </a:p>
        </p:txBody>
      </p:sp>
    </p:spTree>
    <p:extLst>
      <p:ext uri="{BB962C8B-B14F-4D97-AF65-F5344CB8AC3E}">
        <p14:creationId xmlns:p14="http://schemas.microsoft.com/office/powerpoint/2010/main" val="89004285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or Spreadshee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630000"/>
            <a:ext cx="7678800" cy="540000"/>
          </a:xfrm>
        </p:spPr>
        <p:txBody>
          <a:bodyPr anchor="t" anchorCtr="0">
            <a:normAutofit/>
          </a:bodyPr>
          <a:lstStyle>
            <a:lvl1pPr algn="l">
              <a:defRPr sz="1800" b="0" i="0" cap="all">
                <a:latin typeface="Arial"/>
              </a:defRPr>
            </a:lvl1pPr>
          </a:lstStyle>
          <a:p>
            <a:r>
              <a:rPr lang="en-US"/>
              <a:t>Click to edit Master title style</a:t>
            </a:r>
          </a:p>
        </p:txBody>
      </p:sp>
      <p:sp>
        <p:nvSpPr>
          <p:cNvPr id="4" name="Text Placeholder 3"/>
          <p:cNvSpPr>
            <a:spLocks noGrp="1"/>
          </p:cNvSpPr>
          <p:nvPr>
            <p:ph type="body" sz="half" idx="2"/>
          </p:nvPr>
        </p:nvSpPr>
        <p:spPr>
          <a:xfrm>
            <a:off x="914400" y="5184458"/>
            <a:ext cx="7678800" cy="634451"/>
          </a:xfrm>
        </p:spPr>
        <p:txBody>
          <a:bodyPr lIns="0" tIns="0" rIns="0" bIns="0">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Content Placeholder 2"/>
          <p:cNvSpPr>
            <a:spLocks noGrp="1" noChangeAspect="1"/>
          </p:cNvSpPr>
          <p:nvPr>
            <p:ph idx="1"/>
          </p:nvPr>
        </p:nvSpPr>
        <p:spPr>
          <a:xfrm>
            <a:off x="919480" y="1263535"/>
            <a:ext cx="7673720" cy="3842266"/>
          </a:xfrm>
        </p:spPr>
        <p:txBody>
          <a:bodyPr>
            <a:normAutofit/>
          </a:bodyPr>
          <a:lstStyle>
            <a:lvl1pPr marL="0" indent="0">
              <a:buNone/>
              <a:defRPr sz="2100" baseline="0">
                <a:solidFill>
                  <a:srgbClr val="717074"/>
                </a:solidFill>
              </a:defRPr>
            </a:lvl1pPr>
            <a:lvl2pPr>
              <a:defRPr sz="2100" baseline="0">
                <a:solidFill>
                  <a:srgbClr val="717074"/>
                </a:solidFill>
              </a:defRPr>
            </a:lvl2pPr>
            <a:lvl3pPr>
              <a:defRPr sz="2100" baseline="0">
                <a:solidFill>
                  <a:srgbClr val="717074"/>
                </a:solidFill>
              </a:defRPr>
            </a:lvl3pPr>
            <a:lvl4pPr>
              <a:defRPr sz="2100" baseline="0">
                <a:solidFill>
                  <a:srgbClr val="717074"/>
                </a:solidFill>
              </a:defRPr>
            </a:lvl4pPr>
            <a:lvl5pPr>
              <a:defRPr sz="2100" baseline="0">
                <a:solidFill>
                  <a:srgbClr val="71707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48077DE-A025-4F4D-841F-139100428066}" type="datetimeFigureOut">
              <a:rPr lang="en-US"/>
              <a:pPr>
                <a:defRPr/>
              </a:pPr>
              <a:t>10/25/2019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3E60D0-746E-40D1-BF62-BACEEE15A6D0}" type="slidenum">
              <a:rPr lang="en-US"/>
              <a:pPr>
                <a:defRPr/>
              </a:pPr>
              <a:t>‹N°›</a:t>
            </a:fld>
            <a:endParaRPr lang="en-US"/>
          </a:p>
        </p:txBody>
      </p:sp>
    </p:spTree>
    <p:extLst>
      <p:ext uri="{BB962C8B-B14F-4D97-AF65-F5344CB8AC3E}">
        <p14:creationId xmlns:p14="http://schemas.microsoft.com/office/powerpoint/2010/main" val="84510476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274638"/>
            <a:ext cx="79454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CA"/>
          </a:p>
        </p:txBody>
      </p:sp>
      <p:sp>
        <p:nvSpPr>
          <p:cNvPr id="1027" name="Text Placeholder 2"/>
          <p:cNvSpPr>
            <a:spLocks noGrp="1"/>
          </p:cNvSpPr>
          <p:nvPr>
            <p:ph type="body" idx="1"/>
          </p:nvPr>
        </p:nvSpPr>
        <p:spPr bwMode="auto">
          <a:xfrm>
            <a:off x="914400" y="1422400"/>
            <a:ext cx="7945438" cy="387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294438"/>
            <a:ext cx="928688" cy="365125"/>
          </a:xfrm>
          <a:prstGeom prst="rect">
            <a:avLst/>
          </a:prstGeom>
        </p:spPr>
        <p:txBody>
          <a:bodyPr vert="horz" lIns="91440" tIns="45720" rIns="91440" bIns="45720" rtlCol="0" anchor="ctr"/>
          <a:lstStyle>
            <a:lvl1pPr algn="l" fontAlgn="auto">
              <a:spcBef>
                <a:spcPct val="0"/>
              </a:spcBef>
              <a:spcAft>
                <a:spcPct val="0"/>
              </a:spcAft>
              <a:defRPr sz="1000">
                <a:solidFill>
                  <a:schemeClr val="tx1">
                    <a:tint val="75000"/>
                  </a:schemeClr>
                </a:solidFill>
                <a:latin typeface="Arial"/>
                <a:cs typeface="+mn-cs"/>
              </a:defRPr>
            </a:lvl1pPr>
          </a:lstStyle>
          <a:p>
            <a:pPr>
              <a:defRPr/>
            </a:pPr>
            <a:fld id="{1B1A995B-2683-4AD1-83DB-9F29FBEE74A5}" type="datetimeFigureOut">
              <a:rPr lang="en-US"/>
              <a:pPr>
                <a:defRPr/>
              </a:pPr>
              <a:t>10/25/2019</a:t>
            </a:fld>
            <a:endParaRPr lang="en-US"/>
          </a:p>
        </p:txBody>
      </p:sp>
      <p:sp>
        <p:nvSpPr>
          <p:cNvPr id="5" name="Footer Placeholder 4"/>
          <p:cNvSpPr>
            <a:spLocks noGrp="1"/>
          </p:cNvSpPr>
          <p:nvPr>
            <p:ph type="ftr" sz="quarter" idx="3"/>
          </p:nvPr>
        </p:nvSpPr>
        <p:spPr>
          <a:xfrm>
            <a:off x="1385888" y="6294438"/>
            <a:ext cx="2246312" cy="365125"/>
          </a:xfrm>
          <a:prstGeom prst="rect">
            <a:avLst/>
          </a:prstGeom>
        </p:spPr>
        <p:txBody>
          <a:bodyPr vert="horz" lIns="91440" tIns="45720" rIns="91440" bIns="45720" rtlCol="0" anchor="ctr"/>
          <a:lstStyle>
            <a:lvl1pPr algn="ctr" fontAlgn="auto">
              <a:spcBef>
                <a:spcPct val="0"/>
              </a:spcBef>
              <a:spcAft>
                <a:spcPct val="0"/>
              </a:spcAft>
              <a:defRPr sz="1000">
                <a:solidFill>
                  <a:schemeClr val="tx1">
                    <a:tint val="75000"/>
                  </a:schemeClr>
                </a:solidFill>
                <a:latin typeface="Arial"/>
                <a:cs typeface="+mn-cs"/>
              </a:defRPr>
            </a:lvl1pPr>
          </a:lstStyle>
          <a:p>
            <a:pPr>
              <a:defRPr/>
            </a:pPr>
            <a:endParaRPr lang="en-US"/>
          </a:p>
        </p:txBody>
      </p:sp>
      <p:sp>
        <p:nvSpPr>
          <p:cNvPr id="6" name="Slide Number Placeholder 5"/>
          <p:cNvSpPr>
            <a:spLocks noGrp="1"/>
          </p:cNvSpPr>
          <p:nvPr>
            <p:ph type="sldNum" sz="quarter" idx="4"/>
          </p:nvPr>
        </p:nvSpPr>
        <p:spPr>
          <a:xfrm>
            <a:off x="3632200" y="6294438"/>
            <a:ext cx="1076325" cy="365125"/>
          </a:xfrm>
          <a:prstGeom prst="rect">
            <a:avLst/>
          </a:prstGeom>
        </p:spPr>
        <p:txBody>
          <a:bodyPr vert="horz" lIns="91440" tIns="45720" rIns="91440" bIns="45720" rtlCol="0" anchor="ctr"/>
          <a:lstStyle>
            <a:lvl1pPr algn="r" fontAlgn="auto">
              <a:spcBef>
                <a:spcPct val="0"/>
              </a:spcBef>
              <a:spcAft>
                <a:spcPct val="0"/>
              </a:spcAft>
              <a:defRPr sz="1200">
                <a:solidFill>
                  <a:schemeClr val="tx1">
                    <a:tint val="75000"/>
                  </a:schemeClr>
                </a:solidFill>
                <a:latin typeface="+mn-lt"/>
                <a:cs typeface="+mn-cs"/>
              </a:defRPr>
            </a:lvl1pPr>
          </a:lstStyle>
          <a:p>
            <a:pPr>
              <a:defRPr/>
            </a:pPr>
            <a:fld id="{2C5FC89D-98B4-4531-8CE0-B0D8B25EDD87}"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1" r:id="rId3"/>
    <p:sldLayoutId id="2147483682" r:id="rId4"/>
    <p:sldLayoutId id="2147483683" r:id="rId5"/>
    <p:sldLayoutId id="2147483684" r:id="rId6"/>
  </p:sldLayoutIdLst>
  <p:transition/>
  <p:txStyles>
    <p:titleStyle>
      <a:lvl1pPr algn="ctr" defTabSz="457200" rtl="0" eaLnBrk="1" fontAlgn="base" hangingPunct="1">
        <a:spcBef>
          <a:spcPct val="0"/>
        </a:spcBef>
        <a:spcAft>
          <a:spcPct val="0"/>
        </a:spcAft>
        <a:defRPr sz="3200" kern="1200">
          <a:solidFill>
            <a:srgbClr val="717074"/>
          </a:solidFill>
          <a:latin typeface="+mj-lt"/>
          <a:ea typeface="+mj-ea"/>
          <a:cs typeface="+mj-cs"/>
        </a:defRPr>
      </a:lvl1pPr>
      <a:lvl2pPr algn="ctr" defTabSz="457200" rtl="0" eaLnBrk="1" fontAlgn="base" hangingPunct="1">
        <a:spcBef>
          <a:spcPct val="0"/>
        </a:spcBef>
        <a:spcAft>
          <a:spcPct val="0"/>
        </a:spcAft>
        <a:defRPr sz="3200">
          <a:solidFill>
            <a:srgbClr val="717074"/>
          </a:solidFill>
          <a:latin typeface="Calibri" pitchFamily="34" charset="0"/>
        </a:defRPr>
      </a:lvl2pPr>
      <a:lvl3pPr algn="ctr" defTabSz="457200" rtl="0" eaLnBrk="1" fontAlgn="base" hangingPunct="1">
        <a:spcBef>
          <a:spcPct val="0"/>
        </a:spcBef>
        <a:spcAft>
          <a:spcPct val="0"/>
        </a:spcAft>
        <a:defRPr sz="3200">
          <a:solidFill>
            <a:srgbClr val="717074"/>
          </a:solidFill>
          <a:latin typeface="Calibri" pitchFamily="34" charset="0"/>
        </a:defRPr>
      </a:lvl3pPr>
      <a:lvl4pPr algn="ctr" defTabSz="457200" rtl="0" eaLnBrk="1" fontAlgn="base" hangingPunct="1">
        <a:spcBef>
          <a:spcPct val="0"/>
        </a:spcBef>
        <a:spcAft>
          <a:spcPct val="0"/>
        </a:spcAft>
        <a:defRPr sz="3200">
          <a:solidFill>
            <a:srgbClr val="717074"/>
          </a:solidFill>
          <a:latin typeface="Calibri" pitchFamily="34" charset="0"/>
        </a:defRPr>
      </a:lvl4pPr>
      <a:lvl5pPr algn="ctr" defTabSz="457200" rtl="0" eaLnBrk="1" fontAlgn="base" hangingPunct="1">
        <a:spcBef>
          <a:spcPct val="0"/>
        </a:spcBef>
        <a:spcAft>
          <a:spcPct val="0"/>
        </a:spcAft>
        <a:defRPr sz="3200">
          <a:solidFill>
            <a:srgbClr val="717074"/>
          </a:solidFill>
          <a:latin typeface="Calibri" pitchFamily="34" charset="0"/>
        </a:defRPr>
      </a:lvl5pPr>
      <a:lvl6pPr marL="457200" algn="ctr" defTabSz="457200" rtl="0" eaLnBrk="1" fontAlgn="base" hangingPunct="1">
        <a:spcBef>
          <a:spcPct val="0"/>
        </a:spcBef>
        <a:spcAft>
          <a:spcPct val="0"/>
        </a:spcAft>
        <a:defRPr sz="3200">
          <a:solidFill>
            <a:schemeClr val="tx1"/>
          </a:solidFill>
          <a:latin typeface="Calibri" pitchFamily="34" charset="0"/>
        </a:defRPr>
      </a:lvl6pPr>
      <a:lvl7pPr marL="914400" algn="ctr" defTabSz="457200" rtl="0" eaLnBrk="1" fontAlgn="base" hangingPunct="1">
        <a:spcBef>
          <a:spcPct val="0"/>
        </a:spcBef>
        <a:spcAft>
          <a:spcPct val="0"/>
        </a:spcAft>
        <a:defRPr sz="3200">
          <a:solidFill>
            <a:schemeClr val="tx1"/>
          </a:solidFill>
          <a:latin typeface="Calibri" pitchFamily="34" charset="0"/>
        </a:defRPr>
      </a:lvl7pPr>
      <a:lvl8pPr marL="1371600" algn="ctr" defTabSz="457200" rtl="0" eaLnBrk="1" fontAlgn="base" hangingPunct="1">
        <a:spcBef>
          <a:spcPct val="0"/>
        </a:spcBef>
        <a:spcAft>
          <a:spcPct val="0"/>
        </a:spcAft>
        <a:defRPr sz="3200">
          <a:solidFill>
            <a:schemeClr val="tx1"/>
          </a:solidFill>
          <a:latin typeface="Calibri" pitchFamily="34" charset="0"/>
        </a:defRPr>
      </a:lvl8pPr>
      <a:lvl9pPr marL="1828800" algn="ctr" defTabSz="457200" rtl="0" eaLnBrk="1" fontAlgn="base" hangingPunct="1">
        <a:spcBef>
          <a:spcPct val="0"/>
        </a:spcBef>
        <a:spcAft>
          <a:spcPct val="0"/>
        </a:spcAft>
        <a:defRPr sz="3200">
          <a:solidFill>
            <a:schemeClr val="tx1"/>
          </a:solidFill>
          <a:latin typeface="Calibri" pitchFamily="34" charset="0"/>
        </a:defRPr>
      </a:lvl9pPr>
    </p:titleStyle>
    <p:bodyStyle>
      <a:lvl1pPr marL="265113" indent="-265113" algn="l" defTabSz="457200" rtl="0" eaLnBrk="1" fontAlgn="base" hangingPunct="1">
        <a:spcBef>
          <a:spcPct val="20000"/>
        </a:spcBef>
        <a:spcAft>
          <a:spcPct val="0"/>
        </a:spcAft>
        <a:buFont typeface="Arial"/>
        <a:buChar char="•"/>
        <a:defRPr sz="2100" kern="1200">
          <a:solidFill>
            <a:srgbClr val="717074"/>
          </a:solidFill>
          <a:latin typeface="Arial"/>
          <a:ea typeface="+mn-ea"/>
          <a:cs typeface="+mn-cs"/>
        </a:defRPr>
      </a:lvl1pPr>
      <a:lvl2pPr marL="538163" indent="-273050" algn="l" defTabSz="457200" rtl="0" eaLnBrk="1" fontAlgn="base" hangingPunct="1">
        <a:spcBef>
          <a:spcPct val="20000"/>
        </a:spcBef>
        <a:spcAft>
          <a:spcPct val="0"/>
        </a:spcAft>
        <a:buFont typeface="Arial"/>
        <a:buChar char="•"/>
        <a:defRPr sz="2100" kern="1200">
          <a:solidFill>
            <a:srgbClr val="717074"/>
          </a:solidFill>
          <a:latin typeface="Arial"/>
          <a:ea typeface="+mn-ea"/>
          <a:cs typeface="+mn-cs"/>
        </a:defRPr>
      </a:lvl2pPr>
      <a:lvl3pPr marL="801688" indent="-271463" algn="l" defTabSz="457200" rtl="0" eaLnBrk="1" fontAlgn="base" hangingPunct="1">
        <a:spcBef>
          <a:spcPct val="20000"/>
        </a:spcBef>
        <a:spcAft>
          <a:spcPct val="0"/>
        </a:spcAft>
        <a:buFont typeface="Arial"/>
        <a:buChar char="•"/>
        <a:defRPr sz="2100" kern="1200">
          <a:solidFill>
            <a:srgbClr val="717074"/>
          </a:solidFill>
          <a:latin typeface="Arial" pitchFamily="34" charset="0"/>
          <a:ea typeface="+mn-ea"/>
          <a:cs typeface="+mn-cs"/>
        </a:defRPr>
      </a:lvl3pPr>
      <a:lvl4pPr marL="1077913" indent="-258763" algn="l" defTabSz="457200" rtl="0" eaLnBrk="1" fontAlgn="base" hangingPunct="1">
        <a:spcBef>
          <a:spcPct val="20000"/>
        </a:spcBef>
        <a:spcAft>
          <a:spcPct val="0"/>
        </a:spcAft>
        <a:buFont typeface="Arial"/>
        <a:buChar char="•"/>
        <a:defRPr sz="2100" kern="1200">
          <a:solidFill>
            <a:srgbClr val="717074"/>
          </a:solidFill>
          <a:latin typeface="Arial"/>
          <a:ea typeface="+mn-ea"/>
          <a:cs typeface="+mn-cs"/>
        </a:defRPr>
      </a:lvl4pPr>
      <a:lvl5pPr marL="1341438" indent="-265113" algn="l" defTabSz="457200" rtl="0" eaLnBrk="1" fontAlgn="base" hangingPunct="1">
        <a:spcBef>
          <a:spcPct val="20000"/>
        </a:spcBef>
        <a:spcAft>
          <a:spcPct val="0"/>
        </a:spcAft>
        <a:buFont typeface="Arial"/>
        <a:buChar char="•"/>
        <a:defRPr sz="2100" kern="1200">
          <a:solidFill>
            <a:srgbClr val="71707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5.xml"/><Relationship Id="rId1" Type="http://schemas.openxmlformats.org/officeDocument/2006/relationships/tags" Target="../tags/tag24.xml"/></Relationships>
</file>

<file path=ppt/slides/_rels/slide1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8.jpeg"/><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0.xml"/><Relationship Id="rId1" Type="http://schemas.openxmlformats.org/officeDocument/2006/relationships/tags" Target="../tags/tag2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2.xml"/><Relationship Id="rId1" Type="http://schemas.openxmlformats.org/officeDocument/2006/relationships/tags" Target="../tags/tag3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4.xml"/><Relationship Id="rId1" Type="http://schemas.openxmlformats.org/officeDocument/2006/relationships/tags" Target="../tags/tag3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6.xml"/><Relationship Id="rId1" Type="http://schemas.openxmlformats.org/officeDocument/2006/relationships/tags" Target="../tags/tag3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8.xml"/><Relationship Id="rId1" Type="http://schemas.openxmlformats.org/officeDocument/2006/relationships/tags" Target="../tags/tag3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0.xml"/><Relationship Id="rId1" Type="http://schemas.openxmlformats.org/officeDocument/2006/relationships/tags" Target="../tags/tag3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2.xml"/><Relationship Id="rId1" Type="http://schemas.openxmlformats.org/officeDocument/2006/relationships/tags" Target="../tags/tag4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4.xml"/><Relationship Id="rId1" Type="http://schemas.openxmlformats.org/officeDocument/2006/relationships/tags" Target="../tags/tag4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4.jpeg"/><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6.xml"/><Relationship Id="rId1" Type="http://schemas.openxmlformats.org/officeDocument/2006/relationships/tags" Target="../tags/tag45.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8.xml"/><Relationship Id="rId1" Type="http://schemas.openxmlformats.org/officeDocument/2006/relationships/tags" Target="../tags/tag4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9.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1.xml"/><Relationship Id="rId1" Type="http://schemas.openxmlformats.org/officeDocument/2006/relationships/tags" Target="../tags/tag50.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0.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6.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5.jpeg"/><Relationship Id="rId5" Type="http://schemas.openxmlformats.org/officeDocument/2006/relationships/slideLayout" Target="../slideLayouts/slideLayout3.xml"/><Relationship Id="rId4" Type="http://schemas.openxmlformats.org/officeDocument/2006/relationships/tags" Target="../tags/tag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6.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7.jpeg"/><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1.xml"/><Relationship Id="rId1" Type="http://schemas.openxmlformats.org/officeDocument/2006/relationships/tags" Target="../tags/tag2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ctrTitle"/>
            <p:custDataLst>
              <p:tags r:id="rId1"/>
            </p:custDataLst>
          </p:nvPr>
        </p:nvSpPr>
        <p:spPr>
          <a:xfrm>
            <a:off x="685800" y="2236788"/>
            <a:ext cx="5848350" cy="1470025"/>
          </a:xfrm>
        </p:spPr>
        <p:txBody>
          <a:bodyPr/>
          <a:lstStyle/>
          <a:p>
            <a:pPr eaLnBrk="1" hangingPunct="1"/>
            <a:r>
              <a:rPr lang="fr-CA" dirty="0">
                <a:latin typeface="Arial"/>
              </a:rPr>
              <a:t>Règlements d’examen CPA</a:t>
            </a:r>
          </a:p>
        </p:txBody>
      </p:sp>
      <p:sp>
        <p:nvSpPr>
          <p:cNvPr id="3" name="Subtitle 2"/>
          <p:cNvSpPr>
            <a:spLocks noGrp="1"/>
          </p:cNvSpPr>
          <p:nvPr>
            <p:ph type="subTitle" idx="1"/>
            <p:custDataLst>
              <p:tags r:id="rId2"/>
            </p:custDataLst>
          </p:nvPr>
        </p:nvSpPr>
        <p:spPr>
          <a:xfrm>
            <a:off x="685800" y="4070350"/>
            <a:ext cx="5848350" cy="1184275"/>
          </a:xfrm>
        </p:spPr>
        <p:txBody>
          <a:bodyPr rtlCol="0"/>
          <a:lstStyle/>
          <a:p>
            <a:pPr eaLnBrk="1" fontAlgn="auto" hangingPunct="1">
              <a:spcAft>
                <a:spcPct val="0"/>
              </a:spcAft>
              <a:buFont typeface="Arial"/>
              <a:buNone/>
              <a:defRPr/>
            </a:pPr>
            <a:r>
              <a:rPr lang="fr-CA" dirty="0"/>
              <a:t>Ce qu’IL FAUT savoir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4987637"/>
          </a:xfrm>
        </p:spPr>
        <p:txBody>
          <a:bodyPr/>
          <a:lstStyle/>
          <a:p>
            <a:r>
              <a:rPr lang="fr-CA" sz="2000" b="1" dirty="0"/>
              <a:t>Vous POUVEZ apporter les articles suivants à votre place :</a:t>
            </a:r>
          </a:p>
          <a:p>
            <a:pPr marL="342900" indent="-342900">
              <a:buFont typeface="Arial" pitchFamily="34" charset="0"/>
              <a:buChar char="•"/>
            </a:pPr>
            <a:r>
              <a:rPr lang="fr-CA" sz="2000" dirty="0"/>
              <a:t>des crayons, des surligneurs et des gommes à effacer</a:t>
            </a:r>
          </a:p>
          <a:p>
            <a:pPr marL="342900" indent="-342900">
              <a:buFont typeface="Arial" pitchFamily="34" charset="0"/>
              <a:buChar char="•"/>
            </a:pPr>
            <a:r>
              <a:rPr lang="fr-CA" sz="2000" dirty="0"/>
              <a:t>une souris avec fil</a:t>
            </a:r>
          </a:p>
          <a:p>
            <a:pPr marL="342900" indent="-342900">
              <a:buFont typeface="Arial" pitchFamily="34" charset="0"/>
              <a:buChar char="•"/>
            </a:pPr>
            <a:r>
              <a:rPr lang="fr-CA" sz="2000" dirty="0"/>
              <a:t>de la nourriture dans son emballage original ou dans </a:t>
            </a:r>
            <a:br>
              <a:rPr lang="fr-CA" sz="2000" dirty="0"/>
            </a:br>
            <a:r>
              <a:rPr lang="fr-CA" sz="2000" dirty="0"/>
              <a:t>un emballage transparent</a:t>
            </a:r>
          </a:p>
          <a:p>
            <a:pPr marL="342900" indent="-342900">
              <a:buFont typeface="Arial" pitchFamily="34" charset="0"/>
              <a:buChar char="•"/>
            </a:pPr>
            <a:r>
              <a:rPr lang="fr-CA" sz="2000" dirty="0"/>
              <a:t>vos clés et votre portefeuille</a:t>
            </a:r>
          </a:p>
          <a:p>
            <a:pPr marL="342900" indent="-342900">
              <a:buFont typeface="Arial" pitchFamily="34" charset="0"/>
              <a:buChar char="•"/>
            </a:pPr>
            <a:r>
              <a:rPr lang="fr-CA" sz="2000" dirty="0"/>
              <a:t>des produits d’hygiène</a:t>
            </a:r>
          </a:p>
          <a:p>
            <a:pPr marL="342900" indent="-342900">
              <a:buFont typeface="Arial" pitchFamily="34" charset="0"/>
              <a:buChar char="•"/>
            </a:pPr>
            <a:r>
              <a:rPr lang="fr-CA" sz="2000" dirty="0"/>
              <a:t>des médicaments dans des contenants ou des emballages transparents, ou encore sans emballage</a:t>
            </a:r>
          </a:p>
          <a:p>
            <a:pPr marL="342900" indent="-342900">
              <a:buFont typeface="Arial" pitchFamily="34" charset="0"/>
              <a:buChar char="•"/>
            </a:pPr>
            <a:r>
              <a:rPr lang="fr-CA" sz="2000" dirty="0"/>
              <a:t>des papiers-mouchoirs (dans un emballage transparent ou </a:t>
            </a:r>
            <a:br>
              <a:rPr lang="fr-CA" sz="2000" dirty="0"/>
            </a:br>
            <a:r>
              <a:rPr lang="fr-CA" sz="2000" dirty="0"/>
              <a:t>sans emballage)</a:t>
            </a:r>
          </a:p>
          <a:p>
            <a:pPr marL="342900" indent="-342900">
              <a:buFont typeface="Arial" pitchFamily="34" charset="0"/>
              <a:buChar char="•"/>
            </a:pPr>
            <a:r>
              <a:rPr lang="fr-CA" sz="2000" dirty="0"/>
              <a:t>des lunettes de prescription</a:t>
            </a:r>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en-US"/>
              <a:t>Pendant l’examen</a:t>
            </a:r>
          </a:p>
        </p:txBody>
      </p:sp>
    </p:spTree>
    <p:extLst>
      <p:ext uri="{BB962C8B-B14F-4D97-AF65-F5344CB8AC3E}">
        <p14:creationId xmlns:p14="http://schemas.microsoft.com/office/powerpoint/2010/main" val="2589676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4987637"/>
          </a:xfrm>
        </p:spPr>
        <p:txBody>
          <a:bodyPr/>
          <a:lstStyle/>
          <a:p>
            <a:r>
              <a:rPr lang="fr-CA" sz="2000" dirty="0"/>
              <a:t>Vous devez placer les articles permis dans un sac en plastique transparent d’une taille maximale de 26,8 cm x 27,3 cm, posé sur votre table à la vue du surveillant</a:t>
            </a:r>
            <a:r>
              <a:rPr lang="en-US" sz="2000" dirty="0"/>
              <a:t>.</a:t>
            </a:r>
            <a:r>
              <a:rPr lang="fr-CA" sz="2000" dirty="0"/>
              <a:t> Vos clés et votre portefeuille doivent être posés sur le plancher sous votre table.</a:t>
            </a:r>
            <a:endParaRPr lang="en-US" sz="2000" dirty="0"/>
          </a:p>
          <a:p>
            <a:endParaRPr lang="en-US" sz="2000" dirty="0"/>
          </a:p>
          <a:p>
            <a:endParaRPr lang="en-US" sz="2000" dirty="0"/>
          </a:p>
          <a:p>
            <a:pPr marL="342900" indent="-342900">
              <a:buFont typeface="Arial" pitchFamily="34" charset="0"/>
              <a:buChar char="•"/>
            </a:pPr>
            <a:endParaRPr lang="en-US" sz="2000" dirty="0"/>
          </a:p>
          <a:p>
            <a:endParaRPr lang="en-US" sz="2000" dirty="0"/>
          </a:p>
          <a:p>
            <a:endParaRPr lang="en-US" sz="2000" dirty="0"/>
          </a:p>
        </p:txBody>
      </p:sp>
      <p:sp>
        <p:nvSpPr>
          <p:cNvPr id="3" name="Title 2"/>
          <p:cNvSpPr>
            <a:spLocks noGrp="1"/>
          </p:cNvSpPr>
          <p:nvPr>
            <p:ph type="title"/>
            <p:custDataLst>
              <p:tags r:id="rId2"/>
            </p:custDataLst>
          </p:nvPr>
        </p:nvSpPr>
        <p:spPr/>
        <p:txBody>
          <a:bodyPr/>
          <a:lstStyle/>
          <a:p>
            <a:r>
              <a:rPr lang="en-US"/>
              <a:t>Pendant l’examen</a:t>
            </a:r>
          </a:p>
        </p:txBody>
      </p:sp>
      <p:pic>
        <p:nvPicPr>
          <p:cNvPr id="5" name="Picture 4" descr="FinalOutput.00_04_29_04.Still045"/>
          <p:cNvPicPr>
            <a:picLocks noGrp="1" noChangeAspect="1"/>
          </p:cNvPicPr>
          <p:nvPr isPhoto="1">
            <p:custDataLst>
              <p:tags r:id="rId3"/>
            </p:custDataLst>
          </p:nvPr>
        </p:nvPicPr>
        <p:blipFill>
          <a:blip r:embed="rId5">
            <a:lum/>
            <a:extLst>
              <a:ext uri="{28A0092B-C50C-407E-A947-70E740481C1C}">
                <a14:useLocalDpi xmlns:a14="http://schemas.microsoft.com/office/drawing/2010/main" val="0"/>
              </a:ext>
            </a:extLst>
          </a:blip>
          <a:stretch>
            <a:fillRect/>
          </a:stretch>
        </p:blipFill>
        <p:spPr>
          <a:xfrm>
            <a:off x="1905000" y="2654477"/>
            <a:ext cx="6019800" cy="3386138"/>
          </a:xfrm>
          <a:prstGeom prst="rect">
            <a:avLst/>
          </a:prstGeom>
          <a:noFill/>
          <a:ln>
            <a:noFill/>
          </a:ln>
        </p:spPr>
      </p:pic>
    </p:spTree>
    <p:extLst>
      <p:ext uri="{BB962C8B-B14F-4D97-AF65-F5344CB8AC3E}">
        <p14:creationId xmlns:p14="http://schemas.microsoft.com/office/powerpoint/2010/main" val="107985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4765963"/>
          </a:xfrm>
        </p:spPr>
        <p:txBody>
          <a:bodyPr/>
          <a:lstStyle/>
          <a:p>
            <a:r>
              <a:rPr lang="fr-CA" sz="1800" b="1" dirty="0"/>
              <a:t>Vous ne POUVEZ PAS apporter les articles suivants à votre place :</a:t>
            </a:r>
          </a:p>
          <a:p>
            <a:pPr marL="342900" indent="-342900">
              <a:buFont typeface="Arial" pitchFamily="34" charset="0"/>
              <a:buChar char="•"/>
            </a:pPr>
            <a:r>
              <a:rPr lang="fr-CA" sz="1800" dirty="0"/>
              <a:t>stylos et portemines, taille-crayon et règles</a:t>
            </a:r>
          </a:p>
          <a:p>
            <a:pPr marL="342900" indent="-342900">
              <a:buFont typeface="Arial" pitchFamily="34" charset="0"/>
              <a:buChar char="•"/>
            </a:pPr>
            <a:r>
              <a:rPr lang="fr-CA" sz="1800" dirty="0"/>
              <a:t>calculatrices autres que la BA II Plus de Texas Instruments</a:t>
            </a:r>
          </a:p>
          <a:p>
            <a:pPr marL="342900" indent="-342900">
              <a:buFont typeface="Arial" pitchFamily="34" charset="0"/>
              <a:buChar char="•"/>
            </a:pPr>
            <a:r>
              <a:rPr lang="fr-CA" sz="1800" dirty="0"/>
              <a:t>sacs d’ordinateur, sacs à main, porte-documents, sacs à dos, sacs bananes et étuis à crayons</a:t>
            </a:r>
          </a:p>
          <a:p>
            <a:pPr marL="342900" indent="-342900">
              <a:buFont typeface="Arial" pitchFamily="34" charset="0"/>
              <a:buChar char="•"/>
            </a:pPr>
            <a:r>
              <a:rPr lang="fr-CA" sz="1800" dirty="0"/>
              <a:t>livres, carnets de notes, dictionnaires, documents de référence et papillons adhésifs (Post-it)</a:t>
            </a:r>
          </a:p>
          <a:p>
            <a:pPr marL="342900" indent="-342900">
              <a:buFont typeface="Arial" pitchFamily="34" charset="0"/>
              <a:buChar char="•"/>
            </a:pPr>
            <a:r>
              <a:rPr lang="fr-CA" sz="1800" dirty="0"/>
              <a:t>gros bijoux</a:t>
            </a:r>
          </a:p>
          <a:p>
            <a:pPr marL="342900" indent="-342900">
              <a:buFont typeface="Arial" pitchFamily="34" charset="0"/>
              <a:buChar char="•"/>
            </a:pPr>
            <a:r>
              <a:rPr lang="fr-CA" sz="1800" dirty="0"/>
              <a:t>lunettes de soleil et étuis à lunettes</a:t>
            </a:r>
          </a:p>
          <a:p>
            <a:pPr marL="342900" indent="-342900">
              <a:buFont typeface="Arial" pitchFamily="34" charset="0"/>
              <a:buChar char="•"/>
            </a:pPr>
            <a:r>
              <a:rPr lang="fr-CA" sz="1800" dirty="0"/>
              <a:t>montres</a:t>
            </a:r>
          </a:p>
          <a:p>
            <a:pPr marL="342900" indent="-342900">
              <a:buFont typeface="Arial" pitchFamily="34" charset="0"/>
              <a:buChar char="•"/>
            </a:pPr>
            <a:r>
              <a:rPr lang="fr-CA" sz="1800" dirty="0"/>
              <a:t>cigarettes, produits du tabac, briquets et allumettes</a:t>
            </a:r>
          </a:p>
          <a:p>
            <a:pPr marL="342900" indent="-342900">
              <a:buFont typeface="Arial" pitchFamily="34" charset="0"/>
              <a:buChar char="•"/>
            </a:pPr>
            <a:r>
              <a:rPr lang="fr-CA" sz="1800" dirty="0"/>
              <a:t>armes (quelles qu’elles soient)</a:t>
            </a:r>
          </a:p>
          <a:p>
            <a:pPr marL="342900" indent="-342900">
              <a:buFont typeface="Arial" pitchFamily="34" charset="0"/>
              <a:buChar char="•"/>
            </a:pPr>
            <a:r>
              <a:rPr lang="fr-CA" sz="1800" dirty="0"/>
              <a:t>manteaux, gants, cravates et foulards 	</a:t>
            </a:r>
            <a:r>
              <a:rPr lang="fr-CA" sz="1800" i="1" dirty="0"/>
              <a:t>(suite à la diapo suivante)</a:t>
            </a:r>
            <a:r>
              <a:rPr lang="fr-CA" sz="1800" dirty="0"/>
              <a:t>	 </a:t>
            </a:r>
            <a:r>
              <a:rPr lang="fr-CA" sz="2000" dirty="0"/>
              <a:t>	</a:t>
            </a:r>
            <a:endParaRPr lang="fr-CA" sz="2000" i="1" dirty="0"/>
          </a:p>
          <a:p>
            <a:pPr marL="342900" indent="-342900">
              <a:buFont typeface="Arial" pitchFamily="34" charset="0"/>
              <a:buChar char="•"/>
            </a:pPr>
            <a:endParaRPr lang="fr-CA" sz="2000" dirty="0"/>
          </a:p>
          <a:p>
            <a:r>
              <a:rPr lang="fr-CA" sz="2000" dirty="0"/>
              <a:t>										</a:t>
            </a:r>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en-US"/>
              <a:t>Pendant l’examen</a:t>
            </a:r>
          </a:p>
        </p:txBody>
      </p:sp>
    </p:spTree>
    <p:extLst>
      <p:ext uri="{BB962C8B-B14F-4D97-AF65-F5344CB8AC3E}">
        <p14:creationId xmlns:p14="http://schemas.microsoft.com/office/powerpoint/2010/main" val="145949611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135418"/>
          </a:xfrm>
        </p:spPr>
        <p:txBody>
          <a:bodyPr/>
          <a:lstStyle/>
          <a:p>
            <a:r>
              <a:rPr lang="fr-CA" sz="1800" b="1" dirty="0"/>
              <a:t>Articles interdits </a:t>
            </a:r>
            <a:r>
              <a:rPr lang="fr-CA" sz="1800" b="1" i="1" dirty="0"/>
              <a:t>(suite)</a:t>
            </a:r>
          </a:p>
          <a:p>
            <a:pPr marL="342900" indent="-342900">
              <a:buFont typeface="Arial" pitchFamily="34" charset="0"/>
              <a:buChar char="•"/>
            </a:pPr>
            <a:r>
              <a:rPr lang="fr-CA" sz="1800" dirty="0"/>
              <a:t>chapeaux, casquettes et chandails à capuchon, </a:t>
            </a:r>
            <a:r>
              <a:rPr lang="fr-CA" sz="1800" b="1" dirty="0"/>
              <a:t>sauf </a:t>
            </a:r>
            <a:r>
              <a:rPr lang="fr-CA" sz="1800" dirty="0"/>
              <a:t>les couvre-chefs portés pour des motifs religieux (plus de détails à la diapo suivante)</a:t>
            </a:r>
          </a:p>
          <a:p>
            <a:pPr marL="342900" indent="-342900">
              <a:buFont typeface="Arial" pitchFamily="34" charset="0"/>
              <a:buChar char="•"/>
            </a:pPr>
            <a:r>
              <a:rPr lang="fr-CA" sz="1800" dirty="0"/>
              <a:t>bouchons d’oreilles et écouteurs personnels</a:t>
            </a:r>
          </a:p>
          <a:p>
            <a:pPr marL="342900" indent="-342900">
              <a:buFont typeface="Arial" pitchFamily="34" charset="0"/>
              <a:buChar char="•"/>
            </a:pPr>
            <a:r>
              <a:rPr lang="fr-CA" sz="1800" dirty="0"/>
              <a:t>boîtes à pilules et piluliers</a:t>
            </a:r>
          </a:p>
          <a:p>
            <a:pPr marL="342900" indent="-342900">
              <a:buFont typeface="Arial" pitchFamily="34" charset="0"/>
              <a:buChar char="•"/>
            </a:pPr>
            <a:r>
              <a:rPr lang="fr-CA" sz="1800" dirty="0"/>
              <a:t>nourriture pouvant causer des distractions (bruits ou odeurs fortes)</a:t>
            </a:r>
          </a:p>
          <a:p>
            <a:pPr marL="342900" indent="-342900">
              <a:buFont typeface="Arial" pitchFamily="34" charset="0"/>
              <a:buChar char="•"/>
            </a:pPr>
            <a:r>
              <a:rPr lang="fr-CA" sz="1800" dirty="0"/>
              <a:t>ordinateurs, appareils de stockage de données électroniques et appareils de communication</a:t>
            </a:r>
          </a:p>
          <a:p>
            <a:pPr marL="342900" indent="-342900">
              <a:buFont typeface="Arial" pitchFamily="34" charset="0"/>
              <a:buChar char="•"/>
            </a:pPr>
            <a:r>
              <a:rPr lang="fr-CA" sz="1800" dirty="0"/>
              <a:t>clavier externe avec ou sans fil, écran externe, tapis de souris ou souris sans fil</a:t>
            </a:r>
          </a:p>
          <a:p>
            <a:pPr marL="342900" indent="-342900">
              <a:buFont typeface="Arial" pitchFamily="34" charset="0"/>
              <a:buChar char="•"/>
            </a:pPr>
            <a:r>
              <a:rPr lang="fr-CA" sz="1800" dirty="0"/>
              <a:t>tout appareil pour communiquer avec des personnes à l’intérieur ou </a:t>
            </a:r>
            <a:br>
              <a:rPr lang="fr-CA" sz="1800" dirty="0"/>
            </a:br>
            <a:r>
              <a:rPr lang="fr-CA" sz="1800" dirty="0"/>
              <a:t>à l’extérieur du centre d’examen</a:t>
            </a:r>
          </a:p>
          <a:p>
            <a:pPr marL="342900" indent="-342900">
              <a:buFont typeface="Arial" pitchFamily="34" charset="0"/>
              <a:buChar char="•"/>
            </a:pPr>
            <a:endParaRPr lang="fr-CA" sz="1800" dirty="0"/>
          </a:p>
          <a:p>
            <a:r>
              <a:rPr lang="fr-CA" sz="1800" b="1" dirty="0"/>
              <a:t>Pour obtenir la liste exhaustive des articles interdits, reportez-vous aux règlements des examens des cours préparatoires des CPA ou </a:t>
            </a:r>
            <a:br>
              <a:rPr lang="fr-CA" sz="1800" b="1" dirty="0"/>
            </a:br>
            <a:r>
              <a:rPr lang="fr-CA" sz="1800" b="1" dirty="0"/>
              <a:t>du PFP des CPA.</a:t>
            </a:r>
          </a:p>
          <a:p>
            <a:pPr marL="342900" indent="-342900">
              <a:buFont typeface="Arial" pitchFamily="34" charset="0"/>
              <a:buChar char="•"/>
            </a:pPr>
            <a:endParaRPr lang="fr-CA" sz="1800" dirty="0"/>
          </a:p>
          <a:p>
            <a:pPr marL="342900" indent="-342900">
              <a:buFont typeface="Arial" pitchFamily="34" charset="0"/>
              <a:buChar char="•"/>
            </a:pPr>
            <a:endParaRPr lang="fr-CA" sz="1800" dirty="0"/>
          </a:p>
          <a:p>
            <a:pPr marL="342900" indent="-342900">
              <a:buFont typeface="Arial" pitchFamily="34" charset="0"/>
              <a:buChar char="•"/>
            </a:pPr>
            <a:endParaRPr lang="fr-CA" sz="1800" dirty="0"/>
          </a:p>
          <a:p>
            <a:pPr marL="342900" indent="-342900">
              <a:buFont typeface="Arial" pitchFamily="34" charset="0"/>
              <a:buChar char="•"/>
            </a:pPr>
            <a:endParaRPr lang="fr-CA" sz="1800" dirty="0"/>
          </a:p>
          <a:p>
            <a:endParaRPr lang="fr-CA" sz="1800" dirty="0"/>
          </a:p>
          <a:p>
            <a:pPr marL="342900" indent="-342900">
              <a:buFont typeface="Arial" pitchFamily="34" charset="0"/>
              <a:buChar char="•"/>
            </a:pPr>
            <a:endParaRPr lang="fr-CA" sz="1800" dirty="0"/>
          </a:p>
          <a:p>
            <a:endParaRPr lang="fr-CA" sz="1800" dirty="0"/>
          </a:p>
          <a:p>
            <a:endParaRPr lang="fr-CA" sz="1800" dirty="0"/>
          </a:p>
        </p:txBody>
      </p:sp>
      <p:sp>
        <p:nvSpPr>
          <p:cNvPr id="3" name="Title 2"/>
          <p:cNvSpPr>
            <a:spLocks noGrp="1"/>
          </p:cNvSpPr>
          <p:nvPr>
            <p:ph type="title"/>
            <p:custDataLst>
              <p:tags r:id="rId2"/>
            </p:custDataLst>
          </p:nvPr>
        </p:nvSpPr>
        <p:spPr/>
        <p:txBody>
          <a:bodyPr/>
          <a:lstStyle/>
          <a:p>
            <a:r>
              <a:rPr lang="fr-CA" dirty="0"/>
              <a:t>Pendant l’examen</a:t>
            </a:r>
          </a:p>
        </p:txBody>
      </p:sp>
    </p:spTree>
    <p:extLst>
      <p:ext uri="{BB962C8B-B14F-4D97-AF65-F5344CB8AC3E}">
        <p14:creationId xmlns:p14="http://schemas.microsoft.com/office/powerpoint/2010/main" val="125548490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4765963"/>
          </a:xfrm>
        </p:spPr>
        <p:txBody>
          <a:bodyPr/>
          <a:lstStyle/>
          <a:p>
            <a:pPr marL="342900" indent="-342900">
              <a:buFont typeface="Arial" pitchFamily="34" charset="0"/>
              <a:buChar char="•"/>
            </a:pPr>
            <a:r>
              <a:rPr lang="fr-CA" sz="1800" dirty="0"/>
              <a:t>CPA Canada et les organisations provinciales ou régionales de CPA suivent les spécifications d’Immigration et citoyenneté Canada en ce </a:t>
            </a:r>
            <a:br>
              <a:rPr lang="fr-CA" sz="1800" dirty="0"/>
            </a:br>
            <a:r>
              <a:rPr lang="fr-CA" sz="1800" dirty="0"/>
              <a:t>qui a trait aux photographies. Notamment, il est interdit de porter un chapeau ou autre couvre-chef, à moins qu’il doive être porté tous </a:t>
            </a:r>
            <a:br>
              <a:rPr lang="fr-CA" sz="1800" dirty="0"/>
            </a:br>
            <a:r>
              <a:rPr lang="fr-CA" sz="1800" dirty="0"/>
              <a:t>les jours pour des raisons religieuses ou médicales. </a:t>
            </a:r>
          </a:p>
          <a:p>
            <a:pPr marL="342900" indent="-342900">
              <a:buFont typeface="Arial" pitchFamily="34" charset="0"/>
              <a:buChar char="•"/>
            </a:pPr>
            <a:r>
              <a:rPr lang="fr-CA" sz="1800" dirty="0"/>
              <a:t>Si vous portez un couvre-chef pour des motifs religieux, vous devez </a:t>
            </a:r>
            <a:br>
              <a:rPr lang="fr-CA" sz="1800" dirty="0"/>
            </a:br>
            <a:r>
              <a:rPr lang="fr-CA" sz="1800" dirty="0"/>
              <a:t>en informer le registraire de votre instance régionale avant le jour </a:t>
            </a:r>
            <a:br>
              <a:rPr lang="fr-CA" sz="1800" dirty="0"/>
            </a:br>
            <a:r>
              <a:rPr lang="fr-CA" sz="1800" dirty="0"/>
              <a:t>de l’examen.</a:t>
            </a:r>
          </a:p>
          <a:p>
            <a:pPr marL="342900" indent="-342900">
              <a:buFont typeface="Arial" pitchFamily="34" charset="0"/>
              <a:buChar char="•"/>
            </a:pPr>
            <a:r>
              <a:rPr lang="fr-CA" sz="1800" dirty="0"/>
              <a:t>Dans tous les cas, votre visage entier doit être clairement visible et, si vous portez un couvre-chef, ce dernier ne doit projeter aucune ombre sur votre visage. </a:t>
            </a:r>
          </a:p>
          <a:p>
            <a:pPr marL="342900" indent="-342900">
              <a:buFont typeface="Arial" pitchFamily="34" charset="0"/>
              <a:buChar char="•"/>
            </a:pPr>
            <a:r>
              <a:rPr lang="fr-CA" sz="1800" dirty="0"/>
              <a:t>Au moment de l’inscription, si cela est nécessaire pour confirmer votre identité, on pourrait vous demander de retirer toute tenue religieuse ou une partie de celle-ci. Le cas échéant, l’instance régionale prendra les mesures nécessaires au respect de votre dignité.</a:t>
            </a:r>
          </a:p>
          <a:p>
            <a:pPr marL="342900" indent="-342900">
              <a:buFont typeface="Arial" pitchFamily="34" charset="0"/>
              <a:buChar char="•"/>
            </a:pPr>
            <a:endParaRPr lang="fr-CA" sz="1800" dirty="0"/>
          </a:p>
          <a:p>
            <a:pPr marL="342900" indent="-342900">
              <a:buFont typeface="Arial" pitchFamily="34" charset="0"/>
              <a:buChar char="•"/>
            </a:pPr>
            <a:endParaRPr lang="fr-CA" sz="1800" dirty="0"/>
          </a:p>
          <a:p>
            <a:pPr marL="342900" indent="-342900">
              <a:buFont typeface="Arial" pitchFamily="34" charset="0"/>
              <a:buChar char="•"/>
            </a:pPr>
            <a:endParaRPr lang="fr-CA" sz="1800" dirty="0"/>
          </a:p>
          <a:p>
            <a:pPr marL="342900" indent="-342900">
              <a:buFont typeface="Arial" pitchFamily="34" charset="0"/>
              <a:buChar char="•"/>
            </a:pPr>
            <a:endParaRPr lang="fr-CA" sz="1800" dirty="0"/>
          </a:p>
          <a:p>
            <a:endParaRPr lang="fr-CA" sz="1800" dirty="0"/>
          </a:p>
          <a:p>
            <a:pPr marL="342900" indent="-342900">
              <a:buFont typeface="Arial" pitchFamily="34" charset="0"/>
              <a:buChar char="•"/>
            </a:pPr>
            <a:endParaRPr lang="fr-CA" sz="1800" dirty="0"/>
          </a:p>
          <a:p>
            <a:endParaRPr lang="fr-CA" sz="1800" dirty="0"/>
          </a:p>
          <a:p>
            <a:endParaRPr lang="fr-CA" sz="1800" dirty="0"/>
          </a:p>
        </p:txBody>
      </p:sp>
      <p:sp>
        <p:nvSpPr>
          <p:cNvPr id="3" name="Title 2"/>
          <p:cNvSpPr>
            <a:spLocks noGrp="1"/>
          </p:cNvSpPr>
          <p:nvPr>
            <p:ph type="title"/>
            <p:custDataLst>
              <p:tags r:id="rId2"/>
            </p:custDataLst>
          </p:nvPr>
        </p:nvSpPr>
        <p:spPr/>
        <p:txBody>
          <a:bodyPr/>
          <a:lstStyle/>
          <a:p>
            <a:r>
              <a:rPr lang="en-US"/>
              <a:t>Couvre-chefs à caractère religieux</a:t>
            </a:r>
          </a:p>
        </p:txBody>
      </p:sp>
    </p:spTree>
    <p:extLst>
      <p:ext uri="{BB962C8B-B14F-4D97-AF65-F5344CB8AC3E}">
        <p14:creationId xmlns:p14="http://schemas.microsoft.com/office/powerpoint/2010/main" val="377497479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2000" dirty="0"/>
              <a:t>On fournira un ordinateur aux candidats, et ceux-ci auront accès aux documents de référence suivants :</a:t>
            </a:r>
          </a:p>
          <a:p>
            <a:pPr marL="342900" indent="-342900">
              <a:buFont typeface="Arial" pitchFamily="34" charset="0"/>
              <a:buChar char="•"/>
            </a:pPr>
            <a:r>
              <a:rPr lang="fr-CA" sz="2000" dirty="0"/>
              <a:t>la version examen de la </a:t>
            </a:r>
            <a:r>
              <a:rPr lang="fr-CA" sz="2000" i="1" dirty="0"/>
              <a:t>Collection Normes et recommandations de CPA Canada</a:t>
            </a:r>
          </a:p>
          <a:p>
            <a:pPr marL="342900" indent="-342900">
              <a:buFont typeface="Arial" pitchFamily="34" charset="0"/>
              <a:buChar char="•"/>
            </a:pPr>
            <a:r>
              <a:rPr lang="fr-CA" sz="2000" dirty="0"/>
              <a:t>la version examen de la </a:t>
            </a:r>
            <a:r>
              <a:rPr lang="fr-CA" sz="2000" i="1" dirty="0"/>
              <a:t>Loi de l’impôt sur le revenu du Canada</a:t>
            </a:r>
          </a:p>
          <a:p>
            <a:pPr marL="342900" indent="-342900">
              <a:buFont typeface="Arial" pitchFamily="34" charset="0"/>
              <a:buChar char="•"/>
            </a:pPr>
            <a:endParaRPr lang="fr-CA" sz="2000" i="1"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fr-CA" dirty="0"/>
              <a:t>Pendant l’examen</a:t>
            </a:r>
          </a:p>
        </p:txBody>
      </p:sp>
    </p:spTree>
    <p:extLst>
      <p:ext uri="{BB962C8B-B14F-4D97-AF65-F5344CB8AC3E}">
        <p14:creationId xmlns:p14="http://schemas.microsoft.com/office/powerpoint/2010/main" val="330306500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236287"/>
            <a:ext cx="7677956" cy="5237018"/>
          </a:xfrm>
        </p:spPr>
        <p:txBody>
          <a:bodyPr/>
          <a:lstStyle/>
          <a:p>
            <a:pPr marL="342900" lvl="0" indent="-342900">
              <a:spcBef>
                <a:spcPts val="0"/>
              </a:spcBef>
              <a:buFont typeface="Arial" pitchFamily="34" charset="0"/>
              <a:buChar char="•"/>
            </a:pPr>
            <a:r>
              <a:rPr lang="fr-CA" sz="1800" dirty="0"/>
              <a:t>Dès votre entrée dans la salle d’examen, un ordinateur portable vous sera remis.</a:t>
            </a:r>
          </a:p>
          <a:p>
            <a:pPr marL="342900" lvl="0" indent="-342900">
              <a:spcBef>
                <a:spcPts val="0"/>
              </a:spcBef>
              <a:buFont typeface="Arial" pitchFamily="34" charset="0"/>
              <a:buChar char="•"/>
            </a:pPr>
            <a:endParaRPr lang="fr-CA" sz="1800" b="1" dirty="0"/>
          </a:p>
          <a:p>
            <a:pPr>
              <a:spcBef>
                <a:spcPts val="0"/>
              </a:spcBef>
            </a:pPr>
            <a:r>
              <a:rPr lang="fr-CA" sz="1800" dirty="0"/>
              <a:t>Lorsque vous arrivez à votre place :</a:t>
            </a:r>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r>
              <a:rPr lang="fr-CA" sz="1800" dirty="0"/>
              <a:t>Posez, sur le coin supérieur droit de la table, votre pièce d’identité avec photo délivrée par un organisme gouvernemental.</a:t>
            </a:r>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r>
              <a:rPr lang="fr-CA" sz="1800" dirty="0"/>
              <a:t>Allumez votre ordinateur portable, vérifiez que la date et l’heure indiquées sont exactes et connectez-vous au réseau sans fil en suivant les instructions fournies. Vérifiez que votre ordinateur est branché et qu’il est alimenté par courant alternatif, non par la batterie.</a:t>
            </a:r>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endParaRPr lang="fr-CA" sz="1800" dirty="0"/>
          </a:p>
          <a:p>
            <a:pPr marL="342900" indent="-342900">
              <a:spcBef>
                <a:spcPts val="0"/>
              </a:spcBef>
              <a:buFont typeface="Arial" pitchFamily="34" charset="0"/>
              <a:buChar char="•"/>
            </a:pPr>
            <a:endParaRPr lang="fr-CA" sz="1800" dirty="0"/>
          </a:p>
        </p:txBody>
      </p:sp>
      <p:sp>
        <p:nvSpPr>
          <p:cNvPr id="3" name="Title 2"/>
          <p:cNvSpPr>
            <a:spLocks noGrp="1"/>
          </p:cNvSpPr>
          <p:nvPr>
            <p:ph type="title"/>
            <p:custDataLst>
              <p:tags r:id="rId2"/>
            </p:custDataLst>
          </p:nvPr>
        </p:nvSpPr>
        <p:spPr>
          <a:xfrm>
            <a:off x="914402" y="462360"/>
            <a:ext cx="7677955" cy="540000"/>
          </a:xfrm>
        </p:spPr>
        <p:txBody>
          <a:bodyPr/>
          <a:lstStyle/>
          <a:p>
            <a:r>
              <a:rPr lang="en-US" dirty="0"/>
              <a:t>Pendant </a:t>
            </a:r>
            <a:r>
              <a:rPr lang="en-US" dirty="0" err="1"/>
              <a:t>l’examen</a:t>
            </a:r>
            <a:endParaRPr lang="en-US" dirty="0"/>
          </a:p>
        </p:txBody>
      </p:sp>
    </p:spTree>
    <p:extLst>
      <p:ext uri="{BB962C8B-B14F-4D97-AF65-F5344CB8AC3E}">
        <p14:creationId xmlns:p14="http://schemas.microsoft.com/office/powerpoint/2010/main" val="13937003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2000" b="1" dirty="0"/>
              <a:t>Pendant l’examen :</a:t>
            </a:r>
          </a:p>
          <a:p>
            <a:pPr marL="342900" indent="-342900">
              <a:buFont typeface="Arial" pitchFamily="34" charset="0"/>
              <a:buChar char="•"/>
            </a:pPr>
            <a:endParaRPr lang="fr-CA" sz="2000" dirty="0"/>
          </a:p>
          <a:p>
            <a:pPr marL="342900" indent="-342900">
              <a:buFont typeface="Arial" pitchFamily="34" charset="0"/>
              <a:buChar char="•"/>
            </a:pPr>
            <a:r>
              <a:rPr lang="fr-CA" sz="2000" dirty="0"/>
              <a:t>Surveillez l’heure et assurez-vous de prévoir suffisamment </a:t>
            </a:r>
            <a:br>
              <a:rPr lang="fr-CA" sz="2000" dirty="0"/>
            </a:br>
            <a:r>
              <a:rPr lang="fr-CA" sz="2000" dirty="0"/>
              <a:t>de temps pour répondre à toutes les questions de l’examen.</a:t>
            </a:r>
          </a:p>
          <a:p>
            <a:pPr marL="342900" indent="-342900">
              <a:buFont typeface="Arial" pitchFamily="34" charset="0"/>
              <a:buChar char="•"/>
            </a:pPr>
            <a:endParaRPr lang="fr-CA" sz="2000" dirty="0"/>
          </a:p>
          <a:p>
            <a:pPr marL="342900" indent="-342900">
              <a:buFont typeface="Arial" pitchFamily="34" charset="0"/>
              <a:buChar char="•"/>
            </a:pPr>
            <a:r>
              <a:rPr lang="fr-CA" sz="2000" dirty="0"/>
              <a:t>Il vous est interdit de poser des questions au superviseur du centre d’examen ou à un surveillant, et aucun superviseur ou surveillant ne peut donner d’explications quant au sens ou à l’objet d’un cas ou d’une question objective. Si vous percevez une ambiguïté dans l’examen, posez une hypothèse et continuez.</a:t>
            </a:r>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p:txBody>
      </p:sp>
      <p:sp>
        <p:nvSpPr>
          <p:cNvPr id="3" name="Title 2"/>
          <p:cNvSpPr>
            <a:spLocks noGrp="1"/>
          </p:cNvSpPr>
          <p:nvPr>
            <p:ph type="title"/>
            <p:custDataLst>
              <p:tags r:id="rId2"/>
            </p:custDataLst>
          </p:nvPr>
        </p:nvSpPr>
        <p:spPr/>
        <p:txBody>
          <a:bodyPr/>
          <a:lstStyle/>
          <a:p>
            <a:r>
              <a:rPr lang="en-US" dirty="0"/>
              <a:t>Pendant </a:t>
            </a:r>
            <a:r>
              <a:rPr lang="en-US" dirty="0" err="1"/>
              <a:t>l’examen</a:t>
            </a:r>
            <a:endParaRPr lang="en-US" dirty="0"/>
          </a:p>
        </p:txBody>
      </p:sp>
    </p:spTree>
    <p:extLst>
      <p:ext uri="{BB962C8B-B14F-4D97-AF65-F5344CB8AC3E}">
        <p14:creationId xmlns:p14="http://schemas.microsoft.com/office/powerpoint/2010/main" val="32850487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1800" b="1" dirty="0"/>
              <a:t>Autres règles à respecter</a:t>
            </a:r>
          </a:p>
          <a:p>
            <a:endParaRPr lang="fr-CA" sz="1800" b="1" dirty="0"/>
          </a:p>
          <a:p>
            <a:pPr marL="342900" indent="-342900">
              <a:buFont typeface="Arial" pitchFamily="34" charset="0"/>
              <a:buChar char="•"/>
            </a:pPr>
            <a:r>
              <a:rPr lang="fr-CA" sz="1800" dirty="0"/>
              <a:t>Vous devez vous conformer aux demandes ou aux instructions des surveillants, responsables et membres du personnel pendant l’examen, y compris à une demande de quitter la salle d’examen.</a:t>
            </a:r>
          </a:p>
          <a:p>
            <a:pPr marL="342900" indent="-342900">
              <a:buFont typeface="Arial" pitchFamily="34" charset="0"/>
              <a:buChar char="•"/>
            </a:pPr>
            <a:endParaRPr lang="fr-CA" sz="1800" dirty="0"/>
          </a:p>
          <a:p>
            <a:pPr marL="342900" indent="-342900">
              <a:buFont typeface="Arial" pitchFamily="34" charset="0"/>
              <a:buChar char="•"/>
            </a:pPr>
            <a:r>
              <a:rPr lang="fr-CA" sz="1800" dirty="0"/>
              <a:t>Soyez attentif aux instructions données par le superviseur du centre d’examen au début de l’examen, pendant l’examen et à la fin de l’examen.</a:t>
            </a:r>
          </a:p>
          <a:p>
            <a:pPr marL="342900" indent="-342900">
              <a:buFont typeface="Arial" pitchFamily="34" charset="0"/>
              <a:buChar char="•"/>
            </a:pPr>
            <a:endParaRPr lang="fr-CA" sz="1800" dirty="0"/>
          </a:p>
          <a:p>
            <a:pPr marL="342900" indent="-342900">
              <a:buFont typeface="Arial" pitchFamily="34" charset="0"/>
              <a:buChar char="•"/>
            </a:pPr>
            <a:r>
              <a:rPr lang="fr-CA" sz="1800" dirty="0"/>
              <a:t>Vous ne pouvez quitter temporairement la salle d’examen que sous la supervision d’un surveillant. Vous n’êtes pas autorisé à quitter la salle d’examen de façon permanente pendant les trois premières heures de l’examen ni à quitter la salle d’examen pour quelque raison que ce soit pendant la dernière demi-heure de l’examen.</a:t>
            </a:r>
          </a:p>
          <a:p>
            <a:pPr marL="342900" indent="-342900">
              <a:buFont typeface="Arial" pitchFamily="34" charset="0"/>
              <a:buChar char="•"/>
            </a:pPr>
            <a:endParaRPr lang="fr-CA" sz="1800" dirty="0"/>
          </a:p>
          <a:p>
            <a:pPr marL="342900" indent="-342900">
              <a:buFont typeface="Arial" pitchFamily="34" charset="0"/>
              <a:buChar char="•"/>
            </a:pPr>
            <a:endParaRPr lang="fr-CA" sz="1800" dirty="0"/>
          </a:p>
        </p:txBody>
      </p:sp>
      <p:sp>
        <p:nvSpPr>
          <p:cNvPr id="3" name="Title 2"/>
          <p:cNvSpPr>
            <a:spLocks noGrp="1"/>
          </p:cNvSpPr>
          <p:nvPr>
            <p:ph type="title"/>
            <p:custDataLst>
              <p:tags r:id="rId2"/>
            </p:custDataLst>
          </p:nvPr>
        </p:nvSpPr>
        <p:spPr/>
        <p:txBody>
          <a:bodyPr/>
          <a:lstStyle/>
          <a:p>
            <a:r>
              <a:rPr lang="fr-CA" dirty="0"/>
              <a:t>Pendant l’examen</a:t>
            </a:r>
          </a:p>
        </p:txBody>
      </p:sp>
    </p:spTree>
    <p:extLst>
      <p:ext uri="{BB962C8B-B14F-4D97-AF65-F5344CB8AC3E}">
        <p14:creationId xmlns:p14="http://schemas.microsoft.com/office/powerpoint/2010/main" val="423887321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1800" b="1" dirty="0"/>
              <a:t>IL EST STRICTEMENT INTERDIT :</a:t>
            </a:r>
          </a:p>
          <a:p>
            <a:endParaRPr lang="fr-CA" sz="1800" b="1" dirty="0"/>
          </a:p>
          <a:p>
            <a:pPr marL="342900" indent="-342900">
              <a:buFont typeface="Arial" pitchFamily="34" charset="0"/>
              <a:buChar char="•"/>
            </a:pPr>
            <a:r>
              <a:rPr lang="fr-CA" sz="1800" dirty="0"/>
              <a:t>de toucher aux documents d’examen qui se trouvent à votre place avant que le début de l’examen n’ait été annoncé;</a:t>
            </a:r>
          </a:p>
          <a:p>
            <a:pPr marL="342900" indent="-342900">
              <a:buFont typeface="Arial" pitchFamily="34" charset="0"/>
              <a:buChar char="•"/>
            </a:pPr>
            <a:endParaRPr lang="fr-CA" sz="1800" dirty="0"/>
          </a:p>
          <a:p>
            <a:pPr marL="342900" indent="-342900">
              <a:buFont typeface="Arial" pitchFamily="34" charset="0"/>
              <a:buChar char="•"/>
            </a:pPr>
            <a:r>
              <a:rPr lang="fr-CA" sz="1800" dirty="0"/>
              <a:t>de vous faire passer pour un autre candidat ou de demander à quelqu’un de rédiger une partie quelconque de l’examen en votre nom;</a:t>
            </a:r>
          </a:p>
          <a:p>
            <a:pPr marL="342900" indent="-342900">
              <a:buFont typeface="Arial" pitchFamily="34" charset="0"/>
              <a:buChar char="•"/>
            </a:pPr>
            <a:endParaRPr lang="fr-CA" sz="1800" dirty="0"/>
          </a:p>
          <a:p>
            <a:pPr marL="342900" indent="-342900">
              <a:buFont typeface="Arial" pitchFamily="34" charset="0"/>
              <a:buChar char="•"/>
            </a:pPr>
            <a:r>
              <a:rPr lang="fr-CA" sz="1800" dirty="0"/>
              <a:t>de communiquer avec les autres candidats pendant l’examen, notamment pour obtenir ou utiliser des réponses ou de l’information d’une autre personne, ou pour donner des réponses ou de l’information à une autre personne, pendant l’examen;</a:t>
            </a:r>
          </a:p>
          <a:p>
            <a:endParaRPr lang="fr-CA" sz="1800" dirty="0"/>
          </a:p>
          <a:p>
            <a:pPr marL="342900" indent="-342900">
              <a:buFont typeface="Arial" pitchFamily="34" charset="0"/>
              <a:buChar char="•"/>
            </a:pPr>
            <a:r>
              <a:rPr lang="fr-CA" sz="1800" dirty="0"/>
              <a:t>de vous montrer agressif verbalement ou physiquement envers </a:t>
            </a:r>
            <a:br>
              <a:rPr lang="fr-CA" sz="1800" dirty="0"/>
            </a:br>
            <a:r>
              <a:rPr lang="fr-CA" sz="1800" dirty="0"/>
              <a:t>les surveillants, responsables ou membres du personnel.</a:t>
            </a:r>
          </a:p>
          <a:p>
            <a:pPr marL="342900" indent="-342900">
              <a:buFont typeface="Arial" pitchFamily="34" charset="0"/>
              <a:buChar char="•"/>
            </a:pPr>
            <a:endParaRPr lang="fr-CA" sz="1800" dirty="0"/>
          </a:p>
          <a:p>
            <a:endParaRPr lang="fr-CA" sz="1800" dirty="0"/>
          </a:p>
          <a:p>
            <a:pPr marL="342900" indent="-342900">
              <a:buFont typeface="Arial" pitchFamily="34" charset="0"/>
              <a:buChar char="•"/>
            </a:pPr>
            <a:endParaRPr lang="fr-CA" sz="1800" dirty="0"/>
          </a:p>
        </p:txBody>
      </p:sp>
      <p:sp>
        <p:nvSpPr>
          <p:cNvPr id="3" name="Title 2"/>
          <p:cNvSpPr>
            <a:spLocks noGrp="1"/>
          </p:cNvSpPr>
          <p:nvPr>
            <p:ph type="title"/>
            <p:custDataLst>
              <p:tags r:id="rId2"/>
            </p:custDataLst>
          </p:nvPr>
        </p:nvSpPr>
        <p:spPr/>
        <p:txBody>
          <a:bodyPr/>
          <a:lstStyle/>
          <a:p>
            <a:r>
              <a:rPr lang="fr-CA" dirty="0"/>
              <a:t>Pendant l’examen</a:t>
            </a:r>
          </a:p>
        </p:txBody>
      </p:sp>
    </p:spTree>
    <p:extLst>
      <p:ext uri="{BB962C8B-B14F-4D97-AF65-F5344CB8AC3E}">
        <p14:creationId xmlns:p14="http://schemas.microsoft.com/office/powerpoint/2010/main" val="177302124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398" y="5384454"/>
            <a:ext cx="7677956" cy="959890"/>
          </a:xfrm>
        </p:spPr>
        <p:txBody>
          <a:bodyPr/>
          <a:lstStyle/>
          <a:p>
            <a:r>
              <a:rPr lang="fr-CA" sz="2000" dirty="0"/>
              <a:t>Votre instance régionale vous avisera de la publication d’annonces ou vous indiquera un site Web où trouver le lieu, la date et l’heure des examens.</a:t>
            </a:r>
          </a:p>
        </p:txBody>
      </p:sp>
      <p:sp>
        <p:nvSpPr>
          <p:cNvPr id="4" name="Subtitle 3"/>
          <p:cNvSpPr>
            <a:spLocks noGrp="1"/>
          </p:cNvSpPr>
          <p:nvPr>
            <p:ph type="subTitle" idx="13"/>
            <p:custDataLst>
              <p:tags r:id="rId2"/>
            </p:custDataLst>
          </p:nvPr>
        </p:nvSpPr>
        <p:spPr>
          <a:xfrm>
            <a:off x="914398" y="467846"/>
            <a:ext cx="7677955" cy="636600"/>
          </a:xfrm>
        </p:spPr>
        <p:txBody>
          <a:bodyPr/>
          <a:lstStyle/>
          <a:p>
            <a:r>
              <a:rPr lang="fr-CA" b="1" dirty="0"/>
              <a:t>Les examens CPA auront lieu dans un établissement adéquat de votre région.</a:t>
            </a:r>
          </a:p>
        </p:txBody>
      </p:sp>
      <p:pic>
        <p:nvPicPr>
          <p:cNvPr id="7" name="Picture 6" descr="FinalOutput.00_00_09_02.Still003"/>
          <p:cNvPicPr>
            <a:picLocks noGrp="1" noChangeAspect="1"/>
          </p:cNvPicPr>
          <p:nvPr isPhoto="1">
            <p:custDataLst>
              <p:tags r:id="rId3"/>
            </p:custDataLst>
          </p:nvPr>
        </p:nvPicPr>
        <p:blipFill>
          <a:blip r:embed="rId5">
            <a:lum/>
            <a:extLst>
              <a:ext uri="{28A0092B-C50C-407E-A947-70E740481C1C}">
                <a14:useLocalDpi xmlns:a14="http://schemas.microsoft.com/office/drawing/2010/main" val="0"/>
              </a:ext>
            </a:extLst>
          </a:blip>
          <a:stretch>
            <a:fillRect/>
          </a:stretch>
        </p:blipFill>
        <p:spPr>
          <a:xfrm>
            <a:off x="1174078" y="1104446"/>
            <a:ext cx="7158594" cy="4026709"/>
          </a:xfrm>
          <a:prstGeom prst="rect">
            <a:avLst/>
          </a:prstGeom>
          <a:noFill/>
          <a:ln>
            <a:noFill/>
          </a:ln>
        </p:spPr>
      </p:pic>
    </p:spTree>
    <p:extLst>
      <p:ext uri="{BB962C8B-B14F-4D97-AF65-F5344CB8AC3E}">
        <p14:creationId xmlns:p14="http://schemas.microsoft.com/office/powerpoint/2010/main" val="321470263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2000" b="1" dirty="0"/>
              <a:t>RESTEZ ASSIS</a:t>
            </a:r>
          </a:p>
          <a:p>
            <a:pPr marL="342900" indent="-342900">
              <a:buFont typeface="Arial" pitchFamily="34" charset="0"/>
              <a:buChar char="•"/>
            </a:pPr>
            <a:r>
              <a:rPr lang="fr-CA" sz="2000" dirty="0"/>
              <a:t>Arrêtez immédiatement de taper et suivez les instructions </a:t>
            </a:r>
            <a:br>
              <a:rPr lang="fr-CA" sz="2000" dirty="0"/>
            </a:br>
            <a:r>
              <a:rPr lang="fr-CA" sz="2000" dirty="0"/>
              <a:t>du superviseur du centre d’examen.</a:t>
            </a:r>
          </a:p>
          <a:p>
            <a:pPr marL="342900" indent="-342900">
              <a:buFont typeface="Arial" pitchFamily="34" charset="0"/>
              <a:buChar char="•"/>
            </a:pPr>
            <a:endParaRPr lang="fr-CA" sz="2000" dirty="0"/>
          </a:p>
          <a:p>
            <a:pPr marL="342900" indent="-342900">
              <a:buFont typeface="Arial" pitchFamily="34" charset="0"/>
              <a:buChar char="•"/>
            </a:pPr>
            <a:r>
              <a:rPr lang="fr-CA" sz="2000" dirty="0"/>
              <a:t>Restez assis tandis que les cahiers d’examen sont ramassés. Si vous ne remettez pas les articles requis au superviseur du centre d’examen, </a:t>
            </a:r>
            <a:r>
              <a:rPr lang="fr-CA" sz="2000" b="1" dirty="0"/>
              <a:t>vos réponses seront refusées</a:t>
            </a:r>
            <a:r>
              <a:rPr lang="fr-CA" sz="2000" dirty="0"/>
              <a:t>.</a:t>
            </a:r>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fr-CA" dirty="0"/>
              <a:t>À la fin de l’examen</a:t>
            </a:r>
          </a:p>
        </p:txBody>
      </p:sp>
    </p:spTree>
    <p:extLst>
      <p:ext uri="{BB962C8B-B14F-4D97-AF65-F5344CB8AC3E}">
        <p14:creationId xmlns:p14="http://schemas.microsoft.com/office/powerpoint/2010/main" val="308229175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2000" b="1" dirty="0"/>
              <a:t>RASSEMBLEZ VOS EFFETS PERSONNELS</a:t>
            </a:r>
          </a:p>
          <a:p>
            <a:pPr marL="342900" indent="-342900">
              <a:buFont typeface="Arial" pitchFamily="34" charset="0"/>
              <a:buChar char="•"/>
            </a:pPr>
            <a:r>
              <a:rPr lang="fr-CA" sz="2000" dirty="0"/>
              <a:t>Rassemblez vos effets personnels, puis attendez les instructions. Vous devez repartir en emportant avec vous les sacs en plastique transparents contenant les articles permis. Les papiers-mouchoirs, feuilles de papier, emballages, etc. seront ramassés.</a:t>
            </a:r>
          </a:p>
          <a:p>
            <a:pPr marL="342900" indent="-342900">
              <a:buFont typeface="Arial" pitchFamily="34" charset="0"/>
              <a:buChar char="•"/>
            </a:pPr>
            <a:endParaRPr lang="fr-CA" sz="2000" dirty="0"/>
          </a:p>
          <a:p>
            <a:pPr marL="342900" indent="-342900">
              <a:buFont typeface="Arial" pitchFamily="34" charset="0"/>
              <a:buChar char="•"/>
            </a:pPr>
            <a:r>
              <a:rPr lang="fr-CA" sz="2000" dirty="0"/>
              <a:t>Une fois que tout le matériel aura été ramassé et contrôlé, le superviseur du centre d’examen vous autorisera à quitter la salle.</a:t>
            </a:r>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en-US"/>
              <a:t>À la fin de l’examen</a:t>
            </a:r>
          </a:p>
        </p:txBody>
      </p:sp>
    </p:spTree>
    <p:extLst>
      <p:ext uri="{BB962C8B-B14F-4D97-AF65-F5344CB8AC3E}">
        <p14:creationId xmlns:p14="http://schemas.microsoft.com/office/powerpoint/2010/main" val="74591543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pPr marL="342900" indent="-342900">
              <a:buFont typeface="Arial" pitchFamily="34" charset="0"/>
              <a:buChar char="•"/>
            </a:pPr>
            <a:r>
              <a:rPr lang="fr-CA" sz="2000" b="1" dirty="0"/>
              <a:t>Si vous êtes reconnu coupable d’une infraction aux règlements d’examen, vos réponses ne seront pas corrigées ou vos résultats seront annulés.</a:t>
            </a:r>
          </a:p>
          <a:p>
            <a:endParaRPr lang="fr-CA" sz="2000" dirty="0"/>
          </a:p>
          <a:p>
            <a:pPr marL="342900" indent="-342900">
              <a:buFont typeface="Arial" pitchFamily="34" charset="0"/>
              <a:buChar char="•"/>
            </a:pPr>
            <a:r>
              <a:rPr lang="fr-CA" sz="2000" b="1" dirty="0"/>
              <a:t>Dans l’éventualité où un surveillant soupçonne un manquement aux règlements d’examen, le matériel en cause sera confisqué et vous ne pourrez pas poursuivre l’examen.</a:t>
            </a:r>
          </a:p>
          <a:p>
            <a:endParaRPr lang="fr-CA" sz="2000" b="1" dirty="0"/>
          </a:p>
          <a:p>
            <a:pPr marL="342900" indent="-342900">
              <a:buFont typeface="Arial" pitchFamily="34" charset="0"/>
              <a:buChar char="•"/>
            </a:pPr>
            <a:r>
              <a:rPr lang="fr-CA" sz="2000" b="1" dirty="0"/>
              <a:t>Vous ne pourrez aucunement prétexter un accident ou </a:t>
            </a:r>
            <a:br>
              <a:rPr lang="fr-CA" sz="2000" b="1" dirty="0"/>
            </a:br>
            <a:r>
              <a:rPr lang="fr-CA" sz="2000" b="1" dirty="0"/>
              <a:t>un oubli pour justifier un manquement aux règlements d’examen.</a:t>
            </a:r>
          </a:p>
          <a:p>
            <a:endParaRPr lang="fr-CA" sz="2000" dirty="0"/>
          </a:p>
          <a:p>
            <a:endParaRPr lang="fr-CA" sz="2000" dirty="0"/>
          </a:p>
          <a:p>
            <a:endParaRPr lang="fr-CA" sz="2000" dirty="0"/>
          </a:p>
          <a:p>
            <a:endParaRPr lang="fr-CA" sz="2000" dirty="0"/>
          </a:p>
          <a:p>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Tree>
    <p:extLst>
      <p:ext uri="{BB962C8B-B14F-4D97-AF65-F5344CB8AC3E}">
        <p14:creationId xmlns:p14="http://schemas.microsoft.com/office/powerpoint/2010/main" val="35811907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5237018"/>
          </a:xfrm>
        </p:spPr>
        <p:txBody>
          <a:bodyPr/>
          <a:lstStyle/>
          <a:p>
            <a:r>
              <a:rPr lang="fr-CA" sz="2000" b="1" dirty="0"/>
              <a:t>Les candidats qui se présentent à l’examen doivent prendre note de ce qui suit :</a:t>
            </a:r>
          </a:p>
          <a:p>
            <a:pPr marL="342900" indent="-342900">
              <a:buFont typeface="Arial" pitchFamily="34" charset="0"/>
              <a:buChar char="•"/>
            </a:pPr>
            <a:r>
              <a:rPr lang="fr-CA" sz="2000" dirty="0"/>
              <a:t>Les documents d’examen demeurent la propriété </a:t>
            </a:r>
            <a:r>
              <a:rPr lang="fr-CA" sz="2000"/>
              <a:t>exclusive </a:t>
            </a:r>
            <a:br>
              <a:rPr lang="fr-CA" sz="2000"/>
            </a:br>
            <a:r>
              <a:rPr lang="fr-CA" sz="2000"/>
              <a:t>de </a:t>
            </a:r>
            <a:r>
              <a:rPr lang="fr-CA" sz="2000" dirty="0"/>
              <a:t>CPA Canada.</a:t>
            </a:r>
          </a:p>
          <a:p>
            <a:pPr marL="342900" indent="-342900">
              <a:buFont typeface="Arial" pitchFamily="34" charset="0"/>
              <a:buChar char="•"/>
            </a:pPr>
            <a:r>
              <a:rPr lang="fr-CA" sz="2000" dirty="0"/>
              <a:t>La confidentialité du contenu de l’examen, y compris les questions objectives, doit être maintenue en tout temps.</a:t>
            </a:r>
          </a:p>
          <a:p>
            <a:pPr marL="342900" indent="-342900">
              <a:buFont typeface="Arial" pitchFamily="34" charset="0"/>
              <a:buChar char="•"/>
            </a:pPr>
            <a:r>
              <a:rPr lang="fr-CA" sz="2000" dirty="0"/>
              <a:t>Les documents d’examen ne doivent pas être reproduits, par mémorisation ou par tout autre moyen, ce qui inclut notamment la publication sur Internet d’informations sur le contenu ou les questions d’examen.</a:t>
            </a:r>
          </a:p>
          <a:p>
            <a:pPr marL="342900" indent="-342900">
              <a:buFont typeface="Arial" pitchFamily="34" charset="0"/>
              <a:buChar char="•"/>
            </a:pPr>
            <a:r>
              <a:rPr lang="fr-CA" sz="2000" dirty="0"/>
              <a:t>Aucune information sur le contenu de l’examen ne peut être fournie à quiconque pourrait subir l’examen.</a:t>
            </a:r>
          </a:p>
          <a:p>
            <a:pPr marL="342900" indent="-342900">
              <a:buFont typeface="Arial" pitchFamily="34" charset="0"/>
              <a:buChar char="•"/>
            </a:pPr>
            <a:r>
              <a:rPr lang="fr-CA" sz="2000" dirty="0"/>
              <a:t>Le contenu de l’examen ne peut être communiqué à aucune personne, organisation ou agence.</a:t>
            </a:r>
          </a:p>
          <a:p>
            <a:endParaRPr lang="fr-CA" sz="2000" dirty="0"/>
          </a:p>
          <a:p>
            <a:endParaRPr lang="fr-CA" sz="2000" dirty="0"/>
          </a:p>
          <a:p>
            <a:endParaRPr lang="fr-CA" sz="2000" dirty="0"/>
          </a:p>
          <a:p>
            <a:endParaRPr lang="fr-CA" sz="2000" dirty="0"/>
          </a:p>
          <a:p>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pPr marL="342900" indent="-342900">
              <a:buFont typeface="Arial" pitchFamily="34" charset="0"/>
              <a:buChar char="•"/>
            </a:pPr>
            <a:endParaRPr lang="fr-CA" sz="2000" dirty="0"/>
          </a:p>
          <a:p>
            <a:endParaRPr lang="fr-CA" sz="2000" dirty="0"/>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fr-CA" dirty="0"/>
              <a:t>Confidentialité</a:t>
            </a:r>
          </a:p>
        </p:txBody>
      </p:sp>
    </p:spTree>
    <p:extLst>
      <p:ext uri="{BB962C8B-B14F-4D97-AF65-F5344CB8AC3E}">
        <p14:creationId xmlns:p14="http://schemas.microsoft.com/office/powerpoint/2010/main" val="36468104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533235"/>
            <a:ext cx="7677956" cy="3537529"/>
          </a:xfrm>
        </p:spPr>
        <p:txBody>
          <a:bodyPr/>
          <a:lstStyle/>
          <a:p>
            <a:pPr marL="285750" indent="-285750">
              <a:buFont typeface="Arial" pitchFamily="34" charset="0"/>
              <a:buChar char="•"/>
            </a:pPr>
            <a:endParaRPr lang="fr-CA" sz="2000" dirty="0"/>
          </a:p>
          <a:p>
            <a:pPr marL="342900" indent="-342900">
              <a:buFont typeface="Arial" pitchFamily="34" charset="0"/>
              <a:buChar char="•"/>
            </a:pPr>
            <a:r>
              <a:rPr lang="fr-CA" sz="2000" dirty="0"/>
              <a:t>Vérifiez l’heure de début de votre examen et allez voir où se trouve le centre d’examen, quelles sont les possibilités de stationnement, etc.</a:t>
            </a:r>
          </a:p>
          <a:p>
            <a:pPr marL="285750" indent="-285750">
              <a:buFont typeface="Arial" pitchFamily="34" charset="0"/>
              <a:buChar char="•"/>
            </a:pPr>
            <a:endParaRPr lang="fr-CA" sz="2000" dirty="0"/>
          </a:p>
          <a:p>
            <a:pPr marL="342900" indent="-342900">
              <a:buFont typeface="Arial" pitchFamily="34" charset="0"/>
              <a:buChar char="•"/>
            </a:pPr>
            <a:r>
              <a:rPr lang="fr-CA" sz="2000" dirty="0"/>
              <a:t>Passez en revue les règlements d’examen CPA.</a:t>
            </a:r>
          </a:p>
        </p:txBody>
      </p:sp>
      <p:sp>
        <p:nvSpPr>
          <p:cNvPr id="3" name="Title 2"/>
          <p:cNvSpPr>
            <a:spLocks noGrp="1"/>
          </p:cNvSpPr>
          <p:nvPr>
            <p:ph type="title"/>
            <p:custDataLst>
              <p:tags r:id="rId2"/>
            </p:custDataLst>
          </p:nvPr>
        </p:nvSpPr>
        <p:spPr/>
        <p:txBody>
          <a:bodyPr/>
          <a:lstStyle/>
          <a:p>
            <a:r>
              <a:rPr lang="en-US"/>
              <a:t>Avant le jour de l’examen</a:t>
            </a:r>
          </a:p>
        </p:txBody>
      </p:sp>
    </p:spTree>
    <p:extLst>
      <p:ext uri="{BB962C8B-B14F-4D97-AF65-F5344CB8AC3E}">
        <p14:creationId xmlns:p14="http://schemas.microsoft.com/office/powerpoint/2010/main" val="32663445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366981"/>
            <a:ext cx="7677956" cy="4886037"/>
          </a:xfrm>
        </p:spPr>
        <p:txBody>
          <a:bodyPr/>
          <a:lstStyle/>
          <a:p>
            <a:pPr>
              <a:spcBef>
                <a:spcPts val="0"/>
              </a:spcBef>
            </a:pPr>
            <a:r>
              <a:rPr lang="fr-CA" sz="2000" dirty="0"/>
              <a:t>Vous devrez signer les documents suivants :</a:t>
            </a:r>
          </a:p>
          <a:p>
            <a:pPr marL="342900" indent="-342900">
              <a:spcBef>
                <a:spcPts val="0"/>
              </a:spcBef>
              <a:buFont typeface="Arial" pitchFamily="34" charset="0"/>
              <a:buChar char="•"/>
            </a:pPr>
            <a:r>
              <a:rPr lang="fr-CA" sz="2000" b="1" dirty="0"/>
              <a:t>Engagement à l’égard du programme de formation</a:t>
            </a:r>
          </a:p>
          <a:p>
            <a:pPr marL="342900" indent="-342900">
              <a:spcBef>
                <a:spcPts val="0"/>
              </a:spcBef>
              <a:buFont typeface="Arial" pitchFamily="34" charset="0"/>
              <a:buChar char="•"/>
            </a:pPr>
            <a:r>
              <a:rPr lang="fr-CA" sz="2000" b="1" dirty="0"/>
              <a:t>Énoncé de politique</a:t>
            </a:r>
          </a:p>
          <a:p>
            <a:pPr marL="342900" indent="-342900">
              <a:spcBef>
                <a:spcPts val="0"/>
              </a:spcBef>
              <a:buFont typeface="Arial" pitchFamily="34" charset="0"/>
              <a:buChar char="•"/>
            </a:pPr>
            <a:r>
              <a:rPr lang="fr-CA" sz="2000" b="1" dirty="0"/>
              <a:t>Déclaration d’acceptation de la politique sur </a:t>
            </a:r>
            <a:br>
              <a:rPr lang="fr-CA" sz="2000" b="1" dirty="0"/>
            </a:br>
            <a:r>
              <a:rPr lang="fr-CA" sz="2000" b="1" dirty="0"/>
              <a:t>la confidentialité de l’examen</a:t>
            </a:r>
          </a:p>
          <a:p>
            <a:pPr>
              <a:spcBef>
                <a:spcPts val="0"/>
              </a:spcBef>
            </a:pPr>
            <a:endParaRPr lang="fr-CA" sz="2000" dirty="0"/>
          </a:p>
          <a:p>
            <a:pPr>
              <a:spcBef>
                <a:spcPts val="0"/>
              </a:spcBef>
            </a:pPr>
            <a:r>
              <a:rPr lang="fr-CA" sz="2000" dirty="0"/>
              <a:t>L’</a:t>
            </a:r>
            <a:r>
              <a:rPr lang="fr-CA" sz="2000" i="1" dirty="0"/>
              <a:t>Engagement à l’égard du programme de formation</a:t>
            </a:r>
            <a:r>
              <a:rPr lang="fr-CA" sz="2000" dirty="0"/>
              <a:t>, qui comprend un formulaire de décharge et de renonciation relatif à l’utilisation d’un ordinateur portable au centre d’examen, doit être signé au moment de l’inscription ou pendant le module, selon votre instance régionale.</a:t>
            </a:r>
          </a:p>
          <a:p>
            <a:pPr>
              <a:spcBef>
                <a:spcPts val="0"/>
              </a:spcBef>
            </a:pPr>
            <a:endParaRPr lang="fr-CA" sz="2000" dirty="0"/>
          </a:p>
          <a:p>
            <a:pPr>
              <a:spcBef>
                <a:spcPts val="0"/>
              </a:spcBef>
            </a:pPr>
            <a:r>
              <a:rPr lang="fr-CA" sz="2000" dirty="0"/>
              <a:t>L’</a:t>
            </a:r>
            <a:r>
              <a:rPr lang="fr-CA" sz="2000" i="1" dirty="0"/>
              <a:t>Énoncé de politique</a:t>
            </a:r>
            <a:r>
              <a:rPr lang="fr-CA" sz="2000" dirty="0"/>
              <a:t> et la </a:t>
            </a:r>
            <a:r>
              <a:rPr lang="fr-CA" sz="2000" i="1" dirty="0"/>
              <a:t>Déclaration d’acceptation de la politique sur la confidentialité de l’examen</a:t>
            </a:r>
            <a:r>
              <a:rPr lang="fr-CA" sz="2000" dirty="0"/>
              <a:t> sont signés au centre d’examen.</a:t>
            </a:r>
          </a:p>
          <a:p>
            <a:pPr>
              <a:spcBef>
                <a:spcPts val="0"/>
              </a:spcBef>
            </a:pPr>
            <a:endParaRPr lang="fr-CA" sz="2000" dirty="0"/>
          </a:p>
          <a:p>
            <a:pPr>
              <a:spcBef>
                <a:spcPts val="0"/>
              </a:spcBef>
            </a:pPr>
            <a:r>
              <a:rPr lang="fr-CA" sz="2000" dirty="0"/>
              <a:t>Pour plus d’information sur ces documents, communiquez avec l’administrateur de votre instance régionale.</a:t>
            </a:r>
          </a:p>
          <a:p>
            <a:pPr>
              <a:spcBef>
                <a:spcPts val="0"/>
              </a:spcBef>
            </a:pPr>
            <a:endParaRPr lang="fr-CA" dirty="0"/>
          </a:p>
        </p:txBody>
      </p:sp>
      <p:sp>
        <p:nvSpPr>
          <p:cNvPr id="3" name="Title 2"/>
          <p:cNvSpPr>
            <a:spLocks noGrp="1"/>
          </p:cNvSpPr>
          <p:nvPr>
            <p:ph type="title"/>
            <p:custDataLst>
              <p:tags r:id="rId2"/>
            </p:custDataLst>
          </p:nvPr>
        </p:nvSpPr>
        <p:spPr/>
        <p:txBody>
          <a:bodyPr/>
          <a:lstStyle/>
          <a:p>
            <a:r>
              <a:rPr lang="en-US"/>
              <a:t>Avant le jour de l’examen</a:t>
            </a:r>
          </a:p>
        </p:txBody>
      </p:sp>
    </p:spTree>
    <p:extLst>
      <p:ext uri="{BB962C8B-B14F-4D97-AF65-F5344CB8AC3E}">
        <p14:creationId xmlns:p14="http://schemas.microsoft.com/office/powerpoint/2010/main" val="36050041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7"/>
            <a:ext cx="7677956" cy="4738255"/>
          </a:xfrm>
        </p:spPr>
        <p:txBody>
          <a:bodyPr/>
          <a:lstStyle/>
          <a:p>
            <a:r>
              <a:rPr lang="fr-CA" sz="2000" b="1" dirty="0"/>
              <a:t>ARRIVEZ TÔT</a:t>
            </a:r>
          </a:p>
          <a:p>
            <a:pPr marL="342900" indent="-342900">
              <a:buFont typeface="Arial" pitchFamily="34" charset="0"/>
              <a:buChar char="•"/>
            </a:pPr>
            <a:r>
              <a:rPr lang="fr-CA" sz="2000" dirty="0"/>
              <a:t>Les retardataires n’ont le droit d’entrer dans la salle d’examen qu’au cours de la première heure.</a:t>
            </a:r>
          </a:p>
          <a:p>
            <a:pPr marL="342900" indent="-342900">
              <a:buFont typeface="Arial" pitchFamily="34" charset="0"/>
              <a:buChar char="•"/>
            </a:pPr>
            <a:r>
              <a:rPr lang="fr-CA" sz="2000" dirty="0"/>
              <a:t>Si vous êtes en retard, </a:t>
            </a:r>
            <a:r>
              <a:rPr lang="fr-CA" sz="2000" b="1" dirty="0"/>
              <a:t>aucun temps supplémentaire ne vous sera accordé</a:t>
            </a:r>
            <a:r>
              <a:rPr lang="fr-CA" sz="2000" dirty="0"/>
              <a:t>.</a:t>
            </a:r>
          </a:p>
        </p:txBody>
      </p:sp>
      <p:sp>
        <p:nvSpPr>
          <p:cNvPr id="3" name="Title 2"/>
          <p:cNvSpPr>
            <a:spLocks noGrp="1"/>
          </p:cNvSpPr>
          <p:nvPr>
            <p:ph type="title"/>
            <p:custDataLst>
              <p:tags r:id="rId2"/>
            </p:custDataLst>
          </p:nvPr>
        </p:nvSpPr>
        <p:spPr/>
        <p:txBody>
          <a:bodyPr/>
          <a:lstStyle/>
          <a:p>
            <a:r>
              <a:rPr lang="fr-CA" dirty="0"/>
              <a:t>Le jour de l’examen </a:t>
            </a:r>
          </a:p>
        </p:txBody>
      </p:sp>
      <p:pic>
        <p:nvPicPr>
          <p:cNvPr id="6" name="Picture 5" descr="FinalOutput.00_01_59_21.Still020"/>
          <p:cNvPicPr>
            <a:picLocks noGrp="1" noChangeAspect="1"/>
          </p:cNvPicPr>
          <p:nvPr isPhoto="1">
            <p:custDataLst>
              <p:tags r:id="rId3"/>
            </p:custDataLst>
          </p:nvPr>
        </p:nvPicPr>
        <p:blipFill>
          <a:blip r:embed="rId6">
            <a:lum/>
            <a:extLst>
              <a:ext uri="{28A0092B-C50C-407E-A947-70E740481C1C}">
                <a14:useLocalDpi xmlns:a14="http://schemas.microsoft.com/office/drawing/2010/main" val="0"/>
              </a:ext>
            </a:extLst>
          </a:blip>
          <a:stretch>
            <a:fillRect/>
          </a:stretch>
        </p:blipFill>
        <p:spPr>
          <a:xfrm>
            <a:off x="2217317" y="3371272"/>
            <a:ext cx="4729019" cy="2660073"/>
          </a:xfrm>
          <a:prstGeom prst="rect">
            <a:avLst/>
          </a:prstGeom>
          <a:noFill/>
          <a:ln>
            <a:noFill/>
          </a:ln>
        </p:spPr>
      </p:pic>
      <p:pic>
        <p:nvPicPr>
          <p:cNvPr id="8" name="Image 7"/>
          <p:cNvPicPr>
            <a:picLocks noChangeAspect="1"/>
          </p:cNvPicPr>
          <p:nvPr>
            <p:custDataLst>
              <p:tags r:id="rId4"/>
            </p:custDataLst>
          </p:nvPr>
        </p:nvPicPr>
        <p:blipFill>
          <a:blip r:embed="rId7"/>
          <a:stretch>
            <a:fillRect/>
          </a:stretch>
        </p:blipFill>
        <p:spPr>
          <a:xfrm>
            <a:off x="2217317" y="3371272"/>
            <a:ext cx="4854617" cy="2693569"/>
          </a:xfrm>
          <a:prstGeom prst="rect">
            <a:avLst/>
          </a:prstGeom>
        </p:spPr>
      </p:pic>
    </p:spTree>
    <p:extLst>
      <p:ext uri="{BB962C8B-B14F-4D97-AF65-F5344CB8AC3E}">
        <p14:creationId xmlns:p14="http://schemas.microsoft.com/office/powerpoint/2010/main" val="26050373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8"/>
            <a:ext cx="7677956" cy="4460472"/>
          </a:xfrm>
        </p:spPr>
        <p:txBody>
          <a:bodyPr/>
          <a:lstStyle/>
          <a:p>
            <a:r>
              <a:rPr lang="fr-CA" sz="2000" b="1" dirty="0"/>
              <a:t>FAITES VOTRE INSCRIPTION</a:t>
            </a:r>
          </a:p>
          <a:p>
            <a:pPr marL="342900" indent="-342900">
              <a:buFont typeface="Arial" pitchFamily="34" charset="0"/>
              <a:buChar char="•"/>
            </a:pPr>
            <a:r>
              <a:rPr lang="fr-CA" sz="2000" dirty="0"/>
              <a:t>Vous devrez vous inscrire et vous identifier au moyen </a:t>
            </a:r>
            <a:br>
              <a:rPr lang="fr-CA" sz="2000" dirty="0"/>
            </a:br>
            <a:r>
              <a:rPr lang="fr-CA" sz="2000" dirty="0"/>
              <a:t>d’une pièce d’identité valide délivrée par un organisme gouvernemental, comprenant photo et signature.</a:t>
            </a:r>
          </a:p>
          <a:p>
            <a:endParaRPr lang="fr-CA" sz="2000" dirty="0"/>
          </a:p>
          <a:p>
            <a:pPr marL="342900" indent="-342900">
              <a:buFont typeface="Arial" pitchFamily="34" charset="0"/>
              <a:buChar char="•"/>
            </a:pPr>
            <a:r>
              <a:rPr lang="fr-CA" sz="2000" dirty="0"/>
              <a:t>Si vous ne présentez pas de pièce d’identité avec photo émise par un organisme gouvernemental, ou si votre pièce d’identité s’avère endommagée ou modifiée de quelque façon que ce soit, vous devrez obtenir une copie certifiée conforme de la pièce d’identité et la télécopier à votre instance régionale ou vous présenter au bureau du registraire après l’examen.</a:t>
            </a:r>
          </a:p>
          <a:p>
            <a:endParaRPr lang="fr-CA" sz="2000" dirty="0"/>
          </a:p>
          <a:p>
            <a:pPr marL="342900" indent="-342900">
              <a:buFont typeface="Arial" pitchFamily="34" charset="0"/>
              <a:buChar char="•"/>
            </a:pPr>
            <a:r>
              <a:rPr lang="fr-CA" sz="2000" dirty="0"/>
              <a:t>Dans les grands centres d’examen, il peut y avoir plusieurs lieux d’inscription; des affiches vous indiqueront où aller.</a:t>
            </a:r>
          </a:p>
        </p:txBody>
      </p:sp>
      <p:sp>
        <p:nvSpPr>
          <p:cNvPr id="3" name="Title 2"/>
          <p:cNvSpPr>
            <a:spLocks noGrp="1"/>
          </p:cNvSpPr>
          <p:nvPr>
            <p:ph type="title"/>
            <p:custDataLst>
              <p:tags r:id="rId2"/>
            </p:custDataLst>
          </p:nvPr>
        </p:nvSpPr>
        <p:spPr/>
        <p:txBody>
          <a:bodyPr/>
          <a:lstStyle/>
          <a:p>
            <a:r>
              <a:rPr lang="en-US"/>
              <a:t>Le jour de l’examen</a:t>
            </a:r>
          </a:p>
        </p:txBody>
      </p:sp>
    </p:spTree>
    <p:extLst>
      <p:ext uri="{BB962C8B-B14F-4D97-AF65-F5344CB8AC3E}">
        <p14:creationId xmlns:p14="http://schemas.microsoft.com/office/powerpoint/2010/main" val="9515130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8"/>
            <a:ext cx="7677956" cy="4460472"/>
          </a:xfrm>
        </p:spPr>
        <p:txBody>
          <a:bodyPr/>
          <a:lstStyle/>
          <a:p>
            <a:r>
              <a:rPr lang="fr-CA" sz="2000" b="1" dirty="0"/>
              <a:t>REPÉREZ VOTRE PLACE</a:t>
            </a:r>
          </a:p>
          <a:p>
            <a:r>
              <a:rPr lang="fr-CA" sz="2000" dirty="0"/>
              <a:t>Après votre inscription, on vous attribuera une place précise dans </a:t>
            </a:r>
            <a:br>
              <a:rPr lang="fr-CA" sz="2000" dirty="0"/>
            </a:br>
            <a:r>
              <a:rPr lang="fr-CA" sz="2000" dirty="0"/>
              <a:t>le centre d’examen.</a:t>
            </a:r>
          </a:p>
          <a:p>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en-US"/>
              <a:t>Le jour de l’examen</a:t>
            </a:r>
          </a:p>
        </p:txBody>
      </p:sp>
      <p:pic>
        <p:nvPicPr>
          <p:cNvPr id="4" name="Picture 3" descr="FinalOutput.00_02_47_01.Still027"/>
          <p:cNvPicPr>
            <a:picLocks noGrp="1" noChangeAspect="1"/>
          </p:cNvPicPr>
          <p:nvPr isPhoto="1">
            <p:custDataLst>
              <p:tags r:id="rId3"/>
            </p:custDataLst>
          </p:nvPr>
        </p:nvPicPr>
        <p:blipFill>
          <a:blip r:embed="rId5">
            <a:lum/>
            <a:extLst>
              <a:ext uri="{28A0092B-C50C-407E-A947-70E740481C1C}">
                <a14:useLocalDpi xmlns:a14="http://schemas.microsoft.com/office/drawing/2010/main" val="0"/>
              </a:ext>
            </a:extLst>
          </a:blip>
          <a:stretch>
            <a:fillRect/>
          </a:stretch>
        </p:blipFill>
        <p:spPr>
          <a:xfrm>
            <a:off x="1717964" y="2533538"/>
            <a:ext cx="5892800" cy="3314700"/>
          </a:xfrm>
          <a:prstGeom prst="rect">
            <a:avLst/>
          </a:prstGeom>
          <a:noFill/>
          <a:ln>
            <a:noFill/>
          </a:ln>
        </p:spPr>
      </p:pic>
    </p:spTree>
    <p:extLst>
      <p:ext uri="{BB962C8B-B14F-4D97-AF65-F5344CB8AC3E}">
        <p14:creationId xmlns:p14="http://schemas.microsoft.com/office/powerpoint/2010/main" val="26541622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8"/>
            <a:ext cx="7677956" cy="4460472"/>
          </a:xfrm>
        </p:spPr>
        <p:txBody>
          <a:bodyPr/>
          <a:lstStyle/>
          <a:p>
            <a:pPr marL="342900" indent="-342900">
              <a:buFont typeface="Arial" pitchFamily="34" charset="0"/>
              <a:buChar char="•"/>
            </a:pPr>
            <a:endParaRPr lang="fr-CA" sz="2000" dirty="0"/>
          </a:p>
          <a:p>
            <a:pPr marL="342900" indent="-342900">
              <a:buFont typeface="Arial" pitchFamily="34" charset="0"/>
              <a:buChar char="•"/>
            </a:pPr>
            <a:r>
              <a:rPr lang="fr-CA" sz="2000" dirty="0"/>
              <a:t>Vous devrez entreposer tous vos effets personnels (manteau, sacs, sac à main, téléphone cellulaire…) soit à l’extérieur de la salle d’examen, soit le long de ses murs.</a:t>
            </a:r>
          </a:p>
          <a:p>
            <a:endParaRPr lang="fr-CA" sz="2000" dirty="0"/>
          </a:p>
          <a:p>
            <a:pPr marL="342900" indent="-342900">
              <a:buFont typeface="Arial" pitchFamily="34" charset="0"/>
              <a:buChar char="•"/>
            </a:pPr>
            <a:r>
              <a:rPr lang="fr-CA" sz="2000" dirty="0"/>
              <a:t>N’apportez pas d’objets de valeur ou d’articles non permis dans le centre d’examen.</a:t>
            </a:r>
          </a:p>
          <a:p>
            <a:pPr marL="342900" indent="-342900">
              <a:buFont typeface="Arial" pitchFamily="34" charset="0"/>
              <a:buChar char="•"/>
            </a:pPr>
            <a:endParaRPr lang="fr-CA" sz="2000" dirty="0"/>
          </a:p>
          <a:p>
            <a:pPr marL="342900" indent="-342900">
              <a:buFont typeface="Arial" pitchFamily="34" charset="0"/>
              <a:buChar char="•"/>
            </a:pPr>
            <a:r>
              <a:rPr lang="fr-CA" sz="2000" dirty="0"/>
              <a:t>Le centre d’examen </a:t>
            </a:r>
            <a:r>
              <a:rPr lang="fr-CA" sz="2000" b="1" dirty="0"/>
              <a:t>décline toute responsabilité </a:t>
            </a:r>
            <a:r>
              <a:rPr lang="fr-CA" sz="2000" dirty="0"/>
              <a:t>à l’égard des articles perdus, volés ou endommagés.</a:t>
            </a:r>
          </a:p>
          <a:p>
            <a:pPr marL="342900" indent="-342900">
              <a:buFont typeface="Arial" pitchFamily="34" charset="0"/>
              <a:buChar char="•"/>
            </a:pPr>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en-US"/>
              <a:t>Le jour de l’examen</a:t>
            </a:r>
          </a:p>
        </p:txBody>
      </p:sp>
    </p:spTree>
    <p:extLst>
      <p:ext uri="{BB962C8B-B14F-4D97-AF65-F5344CB8AC3E}">
        <p14:creationId xmlns:p14="http://schemas.microsoft.com/office/powerpoint/2010/main" val="714119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914401" y="1403928"/>
            <a:ext cx="7677956" cy="4460472"/>
          </a:xfrm>
        </p:spPr>
        <p:txBody>
          <a:bodyPr/>
          <a:lstStyle/>
          <a:p>
            <a:r>
              <a:rPr lang="fr-CA" sz="2000" b="1" dirty="0"/>
              <a:t>Les articles suivants vous seront remis au centre d’examen :</a:t>
            </a:r>
          </a:p>
          <a:p>
            <a:endParaRPr lang="fr-CA" sz="2000" b="1" dirty="0"/>
          </a:p>
          <a:p>
            <a:pPr marL="342900" indent="-342900">
              <a:buFont typeface="Arial" pitchFamily="34" charset="0"/>
              <a:buChar char="•"/>
            </a:pPr>
            <a:r>
              <a:rPr lang="fr-CA" sz="2000" dirty="0"/>
              <a:t>une calculatrice BA II Plus de Texas Instruments (pour les </a:t>
            </a:r>
            <a:r>
              <a:rPr lang="fr-CA" sz="2000" b="1" dirty="0"/>
              <a:t>examens des cours préparatoires des CPA en Ontario</a:t>
            </a:r>
            <a:r>
              <a:rPr lang="fr-CA" sz="2000" dirty="0"/>
              <a:t> </a:t>
            </a:r>
            <a:br>
              <a:rPr lang="fr-CA" sz="2000" dirty="0"/>
            </a:br>
            <a:r>
              <a:rPr lang="fr-CA" sz="2000" dirty="0"/>
              <a:t>et </a:t>
            </a:r>
            <a:r>
              <a:rPr lang="fr-CA" sz="2000" b="1" dirty="0"/>
              <a:t>l’ensemble des examens du PFP des CPA</a:t>
            </a:r>
            <a:r>
              <a:rPr lang="fr-CA" sz="2000" dirty="0"/>
              <a:t>);</a:t>
            </a:r>
          </a:p>
          <a:p>
            <a:pPr marL="342900" indent="-342900">
              <a:buFont typeface="Arial" pitchFamily="34" charset="0"/>
              <a:buChar char="•"/>
            </a:pPr>
            <a:endParaRPr lang="fr-CA" sz="2000" dirty="0"/>
          </a:p>
          <a:p>
            <a:pPr marL="342900" indent="-342900">
              <a:buFont typeface="Arial" pitchFamily="34" charset="0"/>
              <a:buChar char="•"/>
            </a:pPr>
            <a:r>
              <a:rPr lang="fr-CA" sz="2000" dirty="0"/>
              <a:t>un ordinateur portable Toshiba C50, avec pavé numérique et pavé tactile. Aucune souris n’est fournie; vous pouvez apporter une souris avec fil prête à l’emploi;</a:t>
            </a:r>
          </a:p>
          <a:p>
            <a:pPr marL="342900" indent="-342900">
              <a:buFont typeface="Arial" pitchFamily="34" charset="0"/>
              <a:buChar char="•"/>
            </a:pPr>
            <a:endParaRPr lang="fr-CA" sz="2000" dirty="0"/>
          </a:p>
          <a:p>
            <a:pPr marL="342900" indent="-342900">
              <a:buFont typeface="Arial" pitchFamily="34" charset="0"/>
              <a:buChar char="•"/>
            </a:pPr>
            <a:r>
              <a:rPr lang="fr-CA" sz="2000" dirty="0"/>
              <a:t>des bouchons d’oreilles souples.</a:t>
            </a:r>
          </a:p>
          <a:p>
            <a:pPr marL="342900" indent="-342900">
              <a:buFont typeface="Arial" pitchFamily="34" charset="0"/>
              <a:buChar char="•"/>
            </a:pPr>
            <a:endParaRPr lang="fr-CA" sz="2000" dirty="0"/>
          </a:p>
          <a:p>
            <a:endParaRPr lang="fr-CA" sz="2000" dirty="0"/>
          </a:p>
          <a:p>
            <a:endParaRPr lang="fr-CA" sz="2000" dirty="0"/>
          </a:p>
          <a:p>
            <a:endParaRPr lang="fr-CA" sz="2000" dirty="0"/>
          </a:p>
        </p:txBody>
      </p:sp>
      <p:sp>
        <p:nvSpPr>
          <p:cNvPr id="3" name="Title 2"/>
          <p:cNvSpPr>
            <a:spLocks noGrp="1"/>
          </p:cNvSpPr>
          <p:nvPr>
            <p:ph type="title"/>
            <p:custDataLst>
              <p:tags r:id="rId2"/>
            </p:custDataLst>
          </p:nvPr>
        </p:nvSpPr>
        <p:spPr/>
        <p:txBody>
          <a:bodyPr/>
          <a:lstStyle/>
          <a:p>
            <a:r>
              <a:rPr lang="en-US"/>
              <a:t>Pendant l’examen</a:t>
            </a:r>
          </a:p>
        </p:txBody>
      </p:sp>
    </p:spTree>
    <p:extLst>
      <p:ext uri="{BB962C8B-B14F-4D97-AF65-F5344CB8AC3E}">
        <p14:creationId xmlns:p14="http://schemas.microsoft.com/office/powerpoint/2010/main" val="368534738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04.19"/>
  <p:tag name="AS_TITLE" val="Aspose.Slides for .NET 4.0"/>
  <p:tag name="AS_VERSION" val="17.4"/>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CPA Corpor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CPACda_Corp_PPT_Final</Template>
  <TotalTime>943</TotalTime>
  <Words>700</Words>
  <Application>Microsoft Office PowerPoint</Application>
  <PresentationFormat>Affichage à l'écran (4:3)</PresentationFormat>
  <Paragraphs>231</Paragraphs>
  <Slides>23</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23</vt:i4>
      </vt:variant>
    </vt:vector>
  </HeadingPairs>
  <TitlesOfParts>
    <vt:vector size="26" baseType="lpstr">
      <vt:lpstr>Arial</vt:lpstr>
      <vt:lpstr>Calibri</vt:lpstr>
      <vt:lpstr>CPA Corporate</vt:lpstr>
      <vt:lpstr>Règlements d’examen CPA</vt:lpstr>
      <vt:lpstr>Présentation PowerPoint</vt:lpstr>
      <vt:lpstr>Avant le jour de l’examen</vt:lpstr>
      <vt:lpstr>Avant le jour de l’examen</vt:lpstr>
      <vt:lpstr>Le jour de l’examen </vt:lpstr>
      <vt:lpstr>Le jour de l’examen</vt:lpstr>
      <vt:lpstr>Le jour de l’examen</vt:lpstr>
      <vt:lpstr>Le jour de l’examen</vt:lpstr>
      <vt:lpstr>Pendant l’examen</vt:lpstr>
      <vt:lpstr>Pendant l’examen</vt:lpstr>
      <vt:lpstr>Pendant l’examen</vt:lpstr>
      <vt:lpstr>Pendant l’examen</vt:lpstr>
      <vt:lpstr>Pendant l’examen</vt:lpstr>
      <vt:lpstr>Couvre-chefs à caractère religieux</vt:lpstr>
      <vt:lpstr>Pendant l’examen</vt:lpstr>
      <vt:lpstr>Pendant l’examen</vt:lpstr>
      <vt:lpstr>Pendant l’examen</vt:lpstr>
      <vt:lpstr>Pendant l’examen</vt:lpstr>
      <vt:lpstr>Pendant l’examen</vt:lpstr>
      <vt:lpstr>À la fin de l’examen</vt:lpstr>
      <vt:lpstr>À la fin de l’examen</vt:lpstr>
      <vt:lpstr>Présentation PowerPoint</vt:lpstr>
      <vt:lpstr>Confidentialité</vt:lpstr>
    </vt:vector>
  </TitlesOfParts>
  <Company>CPA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Alessandro Nicastri</dc:creator>
  <cp:lastModifiedBy>Emmanuel Carré</cp:lastModifiedBy>
  <cp:revision>114</cp:revision>
  <dcterms:created xsi:type="dcterms:W3CDTF">2018-03-05T19:49:34Z</dcterms:created>
  <dcterms:modified xsi:type="dcterms:W3CDTF">2019-10-25T20:12:59Z</dcterms:modified>
</cp:coreProperties>
</file>