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7.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8.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9.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0.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1.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2.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3.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14.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5.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7.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8.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9.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20.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1.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22.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2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24.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25.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4"/>
  </p:sldMasterIdLst>
  <p:notesMasterIdLst>
    <p:notesMasterId r:id="rId31"/>
  </p:notesMasterIdLst>
  <p:handoutMasterIdLst>
    <p:handoutMasterId r:id="rId32"/>
  </p:handoutMasterIdLst>
  <p:sldIdLst>
    <p:sldId id="1814" r:id="rId5"/>
    <p:sldId id="1818" r:id="rId6"/>
    <p:sldId id="1819" r:id="rId7"/>
    <p:sldId id="1821" r:id="rId8"/>
    <p:sldId id="1822" r:id="rId9"/>
    <p:sldId id="1823" r:id="rId10"/>
    <p:sldId id="1824" r:id="rId11"/>
    <p:sldId id="1825" r:id="rId12"/>
    <p:sldId id="1839" r:id="rId13"/>
    <p:sldId id="1826" r:id="rId14"/>
    <p:sldId id="1827" r:id="rId15"/>
    <p:sldId id="1828" r:id="rId16"/>
    <p:sldId id="1829" r:id="rId17"/>
    <p:sldId id="1830" r:id="rId18"/>
    <p:sldId id="1831" r:id="rId19"/>
    <p:sldId id="1832" r:id="rId20"/>
    <p:sldId id="1833" r:id="rId21"/>
    <p:sldId id="1834" r:id="rId22"/>
    <p:sldId id="1836" r:id="rId23"/>
    <p:sldId id="1820" r:id="rId24"/>
    <p:sldId id="1835" r:id="rId25"/>
    <p:sldId id="1837" r:id="rId26"/>
    <p:sldId id="1838" r:id="rId27"/>
    <p:sldId id="1794" r:id="rId28"/>
    <p:sldId id="1769" r:id="rId29"/>
    <p:sldId id="1817" r:id="rId30"/>
  </p:sldIdLst>
  <p:sldSz cx="9144000" cy="5143500" type="screen16x9"/>
  <p:notesSz cx="7315200" cy="96012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eur" initials="M"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BA"/>
    <a:srgbClr val="E1EBF7"/>
    <a:srgbClr val="FBF6EF"/>
    <a:srgbClr val="F9F0E3"/>
    <a:srgbClr val="FCEFE0"/>
    <a:srgbClr val="F0DCBE"/>
    <a:srgbClr val="C8892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C1374D-6C95-4EFF-87CC-F401BECDAA45}" v="1" dt="2022-03-25T18:30:07.88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779" autoAdjust="0"/>
    <p:restoredTop sz="58186" autoAdjust="0"/>
  </p:normalViewPr>
  <p:slideViewPr>
    <p:cSldViewPr>
      <p:cViewPr varScale="1">
        <p:scale>
          <a:sx n="82" d="100"/>
          <a:sy n="82" d="100"/>
        </p:scale>
        <p:origin x="438" y="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25" d="100"/>
          <a:sy n="125" d="100"/>
        </p:scale>
        <p:origin x="780" y="-117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Header Placeholder 1">
            <a:extLst>
              <a:ext uri="{FF2B5EF4-FFF2-40B4-BE49-F238E27FC236}">
                <a16:creationId xmlns:a16="http://schemas.microsoft.com/office/drawing/2014/main" id="{D05574F5-FA3B-40E5-839A-4F627B5A71D4}"/>
              </a:ext>
            </a:extLst>
          </p:cNvPr>
          <p:cNvSpPr>
            <a:spLocks noGrp="1"/>
          </p:cNvSpPr>
          <p:nvPr>
            <p:ph type="hdr" sz="quarte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631" tIns="48315" rIns="96631" bIns="48315"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fr-FR" altLang="fr-FR" dirty="0"/>
          </a:p>
        </p:txBody>
      </p:sp>
      <p:sp>
        <p:nvSpPr>
          <p:cNvPr id="50179" name="Date Placeholder 2">
            <a:extLst>
              <a:ext uri="{FF2B5EF4-FFF2-40B4-BE49-F238E27FC236}">
                <a16:creationId xmlns:a16="http://schemas.microsoft.com/office/drawing/2014/main" id="{2EE5DEA3-4FC6-418B-B6D6-68C883FD4551}"/>
              </a:ext>
            </a:extLst>
          </p:cNvPr>
          <p:cNvSpPr>
            <a:spLocks noGrp="1"/>
          </p:cNvSpPr>
          <p:nvPr>
            <p:ph type="dt" sz="quarter" idx="1"/>
          </p:nvPr>
        </p:nvSpPr>
        <p:spPr bwMode="auto">
          <a:xfrm>
            <a:off x="4143375"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631" tIns="48315" rIns="96631" bIns="48315"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endParaRPr lang="fr-FR" altLang="fr-FR" dirty="0"/>
          </a:p>
        </p:txBody>
      </p:sp>
      <p:sp>
        <p:nvSpPr>
          <p:cNvPr id="50180" name="Footer Placeholder 3">
            <a:extLst>
              <a:ext uri="{FF2B5EF4-FFF2-40B4-BE49-F238E27FC236}">
                <a16:creationId xmlns:a16="http://schemas.microsoft.com/office/drawing/2014/main" id="{9DA61167-ADF9-431C-B50F-E89BA0B08BA4}"/>
              </a:ext>
            </a:extLst>
          </p:cNvPr>
          <p:cNvSpPr>
            <a:spLocks noGrp="1"/>
          </p:cNvSpPr>
          <p:nvPr>
            <p:ph type="ftr" sz="quarter" idx="2"/>
          </p:nvPr>
        </p:nvSpPr>
        <p:spPr bwMode="auto">
          <a:xfrm>
            <a:off x="0"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631" tIns="48315" rIns="96631" bIns="48315"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fr-FR" altLang="fr-FR" dirty="0"/>
          </a:p>
        </p:txBody>
      </p:sp>
      <p:sp>
        <p:nvSpPr>
          <p:cNvPr id="50181" name="Slide Number Placeholder 4">
            <a:extLst>
              <a:ext uri="{FF2B5EF4-FFF2-40B4-BE49-F238E27FC236}">
                <a16:creationId xmlns:a16="http://schemas.microsoft.com/office/drawing/2014/main" id="{38C3401F-F5F3-4DB1-A334-D1B3DFEFECB3}"/>
              </a:ext>
            </a:extLst>
          </p:cNvPr>
          <p:cNvSpPr>
            <a:spLocks noGrp="1"/>
          </p:cNvSpPr>
          <p:nvPr>
            <p:ph type="sldNum" sz="quarter" idx="3"/>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631" tIns="48315" rIns="96631" bIns="48315" numCol="1" anchor="b" anchorCtr="0" compatLnSpc="1">
            <a:prstTxWarp prst="textNoShape">
              <a:avLst/>
            </a:prstTxWarp>
          </a:bodyPr>
          <a:lstStyle>
            <a:lvl1pPr algn="r" eaLnBrk="1" hangingPunct="1">
              <a:defRPr sz="1200">
                <a:latin typeface="Calibri" panose="020F0502020204030204" pitchFamily="34" charset="0"/>
              </a:defRPr>
            </a:lvl1pPr>
          </a:lstStyle>
          <a:p>
            <a:fld id="{7676AE48-805A-4A5D-8520-BDC7A0A2C6AC}" type="slidenum">
              <a:rPr lang="en-US" altLang="fr-FR"/>
              <a:pPr/>
              <a:t>‹#›</a:t>
            </a:fld>
            <a:endParaRPr lang="en-US" altLang="fr-FR"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60E4131D-0266-4F99-9980-BE2170EE559B}"/>
              </a:ext>
            </a:extLst>
          </p:cNvPr>
          <p:cNvSpPr>
            <a:spLocks noGrp="1" noChangeArrowheads="1"/>
          </p:cNvSpPr>
          <p:nvPr>
            <p:ph type="hdr" sz="quarter"/>
          </p:nvPr>
        </p:nvSpPr>
        <p:spPr bwMode="auto">
          <a:xfrm>
            <a:off x="0"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052" tIns="47526" rIns="95052" bIns="47526"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fr-FR" altLang="fr-FR" dirty="0"/>
          </a:p>
        </p:txBody>
      </p:sp>
      <p:sp>
        <p:nvSpPr>
          <p:cNvPr id="25603" name="Rectangle 3">
            <a:extLst>
              <a:ext uri="{FF2B5EF4-FFF2-40B4-BE49-F238E27FC236}">
                <a16:creationId xmlns:a16="http://schemas.microsoft.com/office/drawing/2014/main" id="{D374F8A7-37C3-4620-A359-AE99AA97A07A}"/>
              </a:ext>
            </a:extLst>
          </p:cNvPr>
          <p:cNvSpPr>
            <a:spLocks noGrp="1" noChangeArrowheads="1"/>
          </p:cNvSpPr>
          <p:nvPr>
            <p:ph type="dt" idx="1"/>
          </p:nvPr>
        </p:nvSpPr>
        <p:spPr bwMode="auto">
          <a:xfrm>
            <a:off x="4143375" y="0"/>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052" tIns="47526" rIns="95052" bIns="47526"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endParaRPr lang="fr-FR" altLang="fr-FR" dirty="0"/>
          </a:p>
        </p:txBody>
      </p:sp>
      <p:sp>
        <p:nvSpPr>
          <p:cNvPr id="2052" name="Rectangle 4">
            <a:extLst>
              <a:ext uri="{FF2B5EF4-FFF2-40B4-BE49-F238E27FC236}">
                <a16:creationId xmlns:a16="http://schemas.microsoft.com/office/drawing/2014/main" id="{71F8AA6B-CBDC-4324-BE6D-ADFAF7048700}"/>
              </a:ext>
            </a:extLst>
          </p:cNvPr>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5" name="Rectangle 5">
            <a:extLst>
              <a:ext uri="{FF2B5EF4-FFF2-40B4-BE49-F238E27FC236}">
                <a16:creationId xmlns:a16="http://schemas.microsoft.com/office/drawing/2014/main" id="{AA4C6534-F9EE-42DA-941D-E6E138F23BC1}"/>
              </a:ext>
            </a:extLst>
          </p:cNvPr>
          <p:cNvSpPr>
            <a:spLocks noGrp="1" noChangeArrowheads="1"/>
          </p:cNvSpPr>
          <p:nvPr>
            <p:ph type="body" sz="quarter" idx="3"/>
          </p:nvPr>
        </p:nvSpPr>
        <p:spPr bwMode="auto">
          <a:xfrm>
            <a:off x="733425" y="4560888"/>
            <a:ext cx="584835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052" tIns="47526" rIns="95052" bIns="47526" numCol="1" anchor="t" anchorCtr="0" compatLnSpc="1">
            <a:prstTxWarp prst="textNoShape">
              <a:avLst/>
            </a:prstTxWarp>
          </a:bodyPr>
          <a:lstStyle/>
          <a:p>
            <a:pPr lvl="0"/>
            <a:r>
              <a:rPr lang="en-US" altLang="fr-FR" noProof="0"/>
              <a:t>Click to edit Master text styles</a:t>
            </a:r>
          </a:p>
          <a:p>
            <a:pPr lvl="1"/>
            <a:r>
              <a:rPr lang="en-US" altLang="fr-FR" noProof="0"/>
              <a:t>Second level</a:t>
            </a:r>
          </a:p>
          <a:p>
            <a:pPr lvl="2"/>
            <a:r>
              <a:rPr lang="en-US" altLang="fr-FR" noProof="0"/>
              <a:t>Third level</a:t>
            </a:r>
          </a:p>
          <a:p>
            <a:pPr lvl="3"/>
            <a:r>
              <a:rPr lang="en-US" altLang="fr-FR" noProof="0"/>
              <a:t>Fourth level</a:t>
            </a:r>
          </a:p>
          <a:p>
            <a:pPr lvl="4"/>
            <a:r>
              <a:rPr lang="en-US" altLang="fr-FR" noProof="0"/>
              <a:t>Fifth level</a:t>
            </a:r>
          </a:p>
        </p:txBody>
      </p:sp>
      <p:sp>
        <p:nvSpPr>
          <p:cNvPr id="25606" name="Rectangle 6">
            <a:extLst>
              <a:ext uri="{FF2B5EF4-FFF2-40B4-BE49-F238E27FC236}">
                <a16:creationId xmlns:a16="http://schemas.microsoft.com/office/drawing/2014/main" id="{579FA856-76AE-4AC9-9771-3188FB187C65}"/>
              </a:ext>
            </a:extLst>
          </p:cNvPr>
          <p:cNvSpPr>
            <a:spLocks noGrp="1" noChangeArrowheads="1"/>
          </p:cNvSpPr>
          <p:nvPr>
            <p:ph type="ftr" sz="quarter" idx="4"/>
          </p:nvPr>
        </p:nvSpPr>
        <p:spPr bwMode="auto">
          <a:xfrm>
            <a:off x="0"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052" tIns="47526" rIns="95052" bIns="47526"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fr-FR" altLang="fr-FR" dirty="0"/>
          </a:p>
        </p:txBody>
      </p:sp>
      <p:sp>
        <p:nvSpPr>
          <p:cNvPr id="25607" name="Rectangle 7">
            <a:extLst>
              <a:ext uri="{FF2B5EF4-FFF2-40B4-BE49-F238E27FC236}">
                <a16:creationId xmlns:a16="http://schemas.microsoft.com/office/drawing/2014/main" id="{27F4058B-6C9E-4490-9780-3D3AFB7F87CF}"/>
              </a:ext>
            </a:extLst>
          </p:cNvPr>
          <p:cNvSpPr>
            <a:spLocks noGrp="1" noChangeArrowheads="1"/>
          </p:cNvSpPr>
          <p:nvPr>
            <p:ph type="sldNum" sz="quarter" idx="5"/>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052" tIns="47526" rIns="95052" bIns="47526" numCol="1" anchor="b" anchorCtr="0" compatLnSpc="1">
            <a:prstTxWarp prst="textNoShape">
              <a:avLst/>
            </a:prstTxWarp>
          </a:bodyPr>
          <a:lstStyle>
            <a:lvl1pPr algn="r" eaLnBrk="1" hangingPunct="1">
              <a:defRPr sz="1200">
                <a:latin typeface="Calibri" panose="020F0502020204030204" pitchFamily="34" charset="0"/>
              </a:defRPr>
            </a:lvl1pPr>
          </a:lstStyle>
          <a:p>
            <a:fld id="{7B4DA84A-BB6C-4D4C-9DDF-CC6D526AFE4E}" type="slidenum">
              <a:rPr lang="en-US" altLang="fr-FR"/>
              <a:pPr/>
              <a:t>‹#›</a:t>
            </a:fld>
            <a:endParaRPr lang="en-US" altLang="fr-FR"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sz="900" dirty="0"/>
              <a:t>Bonjour/Bonsoir. Je m’appelle </a:t>
            </a:r>
            <a:r>
              <a:rPr lang="fr-CA" sz="900" b="1" dirty="0"/>
              <a:t>&gt;&gt;&gt;&gt;&gt;</a:t>
            </a:r>
            <a:r>
              <a:rPr lang="fr-CA" sz="900" dirty="0"/>
              <a:t> et je suis CPA chez </a:t>
            </a:r>
            <a:r>
              <a:rPr lang="fr-CA" sz="900" b="1" dirty="0"/>
              <a:t>&gt;&gt;&gt;&gt;&gt;</a:t>
            </a:r>
            <a:r>
              <a:rPr lang="fr-CA" sz="900" dirty="0"/>
              <a:t>.</a:t>
            </a:r>
            <a:endParaRPr lang="en-US" sz="900" dirty="0"/>
          </a:p>
          <a:p>
            <a:pPr>
              <a:defRPr/>
            </a:pPr>
            <a:endParaRPr lang="fr-CA" sz="900" dirty="0"/>
          </a:p>
          <a:p>
            <a:pPr>
              <a:defRPr/>
            </a:pPr>
            <a:r>
              <a:rPr lang="fr-CA" sz="900" dirty="0"/>
              <a:t>C’est avec plaisir que je vais vous parler aujourd’hui du démarrage de votre petite entreprise.</a:t>
            </a:r>
            <a:endParaRPr lang="en-US" sz="900" dirty="0"/>
          </a:p>
          <a:p>
            <a:pPr>
              <a:defRPr/>
            </a:pPr>
            <a:endParaRPr lang="fr-CA" sz="900" dirty="0"/>
          </a:p>
          <a:p>
            <a:pPr>
              <a:defRPr/>
            </a:pPr>
            <a:r>
              <a:rPr lang="fr-CA" sz="900" dirty="0"/>
              <a:t>Nous avons environ une heure à passer ensemble. Vous devriez tous avoir devant vous un exemplaire de la présentation pour suivre et prendre des notes. Cet atelier se veut interactif; n’hésitez donc pas à me poser des questions au fur et à mesure. Il y aura aussi une période de questions à la fin.</a:t>
            </a:r>
          </a:p>
          <a:p>
            <a:pPr>
              <a:defRPr/>
            </a:pPr>
            <a:endParaRPr lang="en-US" sz="900" dirty="0"/>
          </a:p>
          <a:p>
            <a:pPr>
              <a:defRPr/>
            </a:pPr>
            <a:r>
              <a:rPr lang="fr-CA" sz="900" dirty="0"/>
              <a:t>FACULTATIF : Si je n’ai pas le temps de répondre à toutes vos questions aujourd’hui, vous pourrez me les soumettre plus tard. Vous trouverez mes coordonnées à (</a:t>
            </a:r>
            <a:r>
              <a:rPr lang="fr-CA" sz="900" i="1" dirty="0"/>
              <a:t>précisez l’endroit</a:t>
            </a:r>
            <a:r>
              <a:rPr lang="fr-CA" sz="900" dirty="0"/>
              <a:t>).</a:t>
            </a:r>
            <a:endParaRPr lang="en-US" sz="900" dirty="0"/>
          </a:p>
          <a:p>
            <a:pPr>
              <a:defRPr/>
            </a:pPr>
            <a:endParaRPr lang="fr-CA" sz="900" dirty="0"/>
          </a:p>
          <a:p>
            <a:pPr>
              <a:defRPr/>
            </a:pPr>
            <a:r>
              <a:rPr lang="fr-CA" sz="900" dirty="0"/>
              <a:t>FACULTATIF : Levez la main si vous êtes : 1. propriétaire d’une petite entreprise; 2. propriétaire d’une moyenne entreprise; 3. entrepreneur individuel; 4. directeur de l’exploitation; 5. directeur des finances. Dans quel secteur d’activité travaillez-vous? (</a:t>
            </a:r>
            <a:r>
              <a:rPr lang="fr-CA" sz="900" i="1" dirty="0"/>
              <a:t>Sachant cela, vous pourrez utiliser des exemples pertinents pour illustrer le contenu.</a:t>
            </a:r>
            <a:r>
              <a:rPr lang="fr-CA" sz="900" dirty="0"/>
              <a:t>)</a:t>
            </a:r>
            <a:endParaRPr lang="en-US" sz="900" dirty="0"/>
          </a:p>
          <a:p>
            <a:pPr>
              <a:defRPr/>
            </a:pPr>
            <a:endParaRPr lang="fr-CA" sz="900" dirty="0"/>
          </a:p>
          <a:p>
            <a:pPr>
              <a:defRPr/>
            </a:pPr>
            <a:r>
              <a:rPr lang="fr-CA" sz="900" dirty="0"/>
              <a:t>Cet atelier a été conçu par Comptables professionnels agréés du Canada (CPA Canada). Les lettres CPA signifient « comptable professionnel agréé ». Les comptables aident les entreprises à prospérer et à respecter la réglementation. CPA Canada est une des organisations comptables nationales les plus importantes au monde. Elle représente </a:t>
            </a:r>
            <a:r>
              <a:rPr lang="fr-CA" sz="900"/>
              <a:t>quelque 217 </a:t>
            </a:r>
            <a:r>
              <a:rPr lang="fr-CA" sz="900" dirty="0"/>
              <a:t>000 comptables professionnels agréés. Les CPA canadiens sont des professionnels reconnus dans le monde entier pour leur savoir et leur intégrité. Certains travaillent dans des cabinets comptables, et d’autres, dans des organismes sans but lucratif. D’autres encore travaillent en entreprise, notamment dans les domaines du divertissement, de la technologie et du sport. Selon le poste qu’il occupe, le CPA peut être chargé des finances de l’entreprise, des budgets, des plans et des politiques visant à stimuler la croissance, etc.</a:t>
            </a:r>
            <a:endParaRPr lang="en-US" sz="900" dirty="0"/>
          </a:p>
          <a:p>
            <a:pPr>
              <a:defRPr/>
            </a:pPr>
            <a:endParaRPr lang="en-US" sz="900" dirty="0"/>
          </a:p>
          <a:p>
            <a:pPr>
              <a:defRPr/>
            </a:pPr>
            <a:r>
              <a:rPr lang="fr-CA" sz="900" dirty="0"/>
              <a:t>S’IL Y A LIEU : Avant de commencer, j’aimerais aborder quelques détails d’ordre pratique. (</a:t>
            </a:r>
            <a:r>
              <a:rPr lang="fr-CA" sz="900" i="1" dirty="0"/>
              <a:t>Réglez toute question concernant la pause, l’emplacement des toilettes, la température ambiante, etc.</a:t>
            </a:r>
            <a:r>
              <a:rPr lang="fr-CA" sz="900" dirty="0"/>
              <a:t>)</a:t>
            </a:r>
          </a:p>
          <a:p>
            <a:pPr>
              <a:defRPr/>
            </a:pPr>
            <a:endParaRPr lang="en-US" sz="900" dirty="0"/>
          </a:p>
          <a:p>
            <a:pPr>
              <a:defRPr/>
            </a:pPr>
            <a:r>
              <a:rPr lang="fr-CA" sz="900" dirty="0"/>
              <a:t>Commençons sans plus tarder.</a:t>
            </a:r>
            <a:endParaRPr lang="en-US" sz="900" dirty="0"/>
          </a:p>
          <a:p>
            <a:pPr marL="174625" indent="-4763" eaLnBrk="1" hangingPunct="1">
              <a:spcBef>
                <a:spcPct val="0"/>
              </a:spcBef>
              <a:spcAft>
                <a:spcPts val="625"/>
              </a:spcAft>
              <a:defRPr/>
            </a:pPr>
            <a:endParaRPr lang="en-US" altLang="fr-FR" sz="500" dirty="0"/>
          </a:p>
        </p:txBody>
      </p:sp>
      <p:sp>
        <p:nvSpPr>
          <p:cNvPr id="4" name="Slide Number Placeholder 3"/>
          <p:cNvSpPr>
            <a:spLocks noGrp="1"/>
          </p:cNvSpPr>
          <p:nvPr>
            <p:ph type="sldNum" sz="quarter" idx="5"/>
          </p:nvPr>
        </p:nvSpPr>
        <p:spPr/>
        <p:txBody>
          <a:bodyPr/>
          <a:lstStyle/>
          <a:p>
            <a:fld id="{6B7DA8E6-7D59-45D1-806A-C62FB4BAE0E7}" type="slidenum">
              <a:rPr lang="en-US" smtClean="0"/>
              <a:pPr/>
              <a:t>1</a:t>
            </a:fld>
            <a:endParaRPr lang="en-US" dirty="0"/>
          </a:p>
        </p:txBody>
      </p:sp>
    </p:spTree>
    <p:extLst>
      <p:ext uri="{BB962C8B-B14F-4D97-AF65-F5344CB8AC3E}">
        <p14:creationId xmlns:p14="http://schemas.microsoft.com/office/powerpoint/2010/main" val="1806192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altLang="en-US" sz="900" dirty="0">
                <a:solidFill>
                  <a:srgbClr val="000000"/>
                </a:solidFill>
                <a:sym typeface="MS PGothic" panose="020B0600070205080204" pitchFamily="34" charset="-128"/>
              </a:rPr>
              <a:t>NOTE : L’état de la situation financière était auparavant appelé </a:t>
            </a:r>
            <a:r>
              <a:rPr lang="fr-CA" altLang="en-US" sz="900" i="1" dirty="0">
                <a:solidFill>
                  <a:srgbClr val="000000"/>
                </a:solidFill>
                <a:sym typeface="MS PGothic" panose="020B0600070205080204" pitchFamily="34" charset="-128"/>
              </a:rPr>
              <a:t>bilan</a:t>
            </a:r>
            <a:r>
              <a:rPr lang="fr-CA" altLang="en-US" sz="900" dirty="0">
                <a:solidFill>
                  <a:srgbClr val="000000"/>
                </a:solidFill>
                <a:sym typeface="MS PGothic" panose="020B0600070205080204" pitchFamily="34" charset="-128"/>
              </a:rPr>
              <a:t>.</a:t>
            </a:r>
          </a:p>
          <a:p>
            <a:pPr>
              <a:defRPr/>
            </a:pPr>
            <a:endParaRPr lang="fr-CA" sz="900" dirty="0"/>
          </a:p>
          <a:p>
            <a:pPr>
              <a:defRPr/>
            </a:pPr>
            <a:r>
              <a:rPr lang="fr-CA" sz="900" dirty="0"/>
              <a:t>Balance chronologique des comptes clients</a:t>
            </a:r>
          </a:p>
          <a:p>
            <a:pPr marL="439738" indent="-171450">
              <a:buFont typeface="Arial" panose="020B0604020202020204" pitchFamily="34" charset="0"/>
              <a:buChar char="•"/>
              <a:defRPr/>
            </a:pPr>
            <a:r>
              <a:rPr lang="fr-CA" sz="900" dirty="0"/>
              <a:t>Cet élément est essentiel pour vos flux de trésorerie : si vous ne percevez pas vos comptes </a:t>
            </a:r>
            <a:br>
              <a:rPr lang="fr-CA" sz="900" dirty="0"/>
            </a:br>
            <a:r>
              <a:rPr lang="fr-CA" sz="900" dirty="0"/>
              <a:t>à temps, vous devrez financer vos activités en vous endettant davantage, ce qui vous coûte </a:t>
            </a:r>
            <a:br>
              <a:rPr lang="fr-CA" sz="900" dirty="0"/>
            </a:br>
            <a:r>
              <a:rPr lang="fr-CA" sz="900" dirty="0"/>
              <a:t>de l’intérêt.</a:t>
            </a:r>
          </a:p>
          <a:p>
            <a:pPr marL="439738" indent="-171450">
              <a:buFont typeface="Arial" panose="020B0604020202020204" pitchFamily="34" charset="0"/>
              <a:buChar char="•"/>
              <a:defRPr/>
            </a:pPr>
            <a:r>
              <a:rPr lang="fr-CA" sz="900" dirty="0"/>
              <a:t>Les comptes clients sont habituellement divisés comme suit : moins de 30 jours, de 30 à </a:t>
            </a:r>
            <a:br>
              <a:rPr lang="fr-CA" sz="900" dirty="0"/>
            </a:br>
            <a:r>
              <a:rPr lang="fr-CA" sz="900" dirty="0"/>
              <a:t>59 jours, de 60 à 89 jours, et 90 jours et plus.</a:t>
            </a:r>
          </a:p>
          <a:p>
            <a:pPr marL="562271">
              <a:defRPr/>
            </a:pPr>
            <a:endParaRPr lang="fr-CA" sz="900" dirty="0"/>
          </a:p>
          <a:p>
            <a:pPr>
              <a:spcBef>
                <a:spcPts val="1243"/>
              </a:spcBef>
              <a:defRPr/>
            </a:pPr>
            <a:r>
              <a:rPr lang="fr-CA" sz="900" dirty="0"/>
              <a:t>Balance chronologique des comptes créditeurs</a:t>
            </a:r>
          </a:p>
          <a:p>
            <a:pPr marL="444500" indent="-176213">
              <a:defRPr/>
            </a:pPr>
            <a:r>
              <a:rPr lang="fr-CA" sz="900" dirty="0"/>
              <a:t>1. 	Liste des montants que vous devez à chaque fournisseur.</a:t>
            </a:r>
          </a:p>
          <a:p>
            <a:pPr marL="444500" indent="-176213">
              <a:defRPr/>
            </a:pPr>
            <a:r>
              <a:rPr lang="fr-CA" sz="900" dirty="0"/>
              <a:t>2. 	Note : ils sont importants, car vous devez savoir quand les montants sont exigibles pour éviter les retards de paiement et profiter des escomptes pour paiement anticipé.</a:t>
            </a:r>
          </a:p>
          <a:p>
            <a:pPr marL="444500" indent="-176213">
              <a:defRPr/>
            </a:pPr>
            <a:r>
              <a:rPr lang="fr-CA" sz="900" dirty="0"/>
              <a:t>3. 	Attention : ce genre de détail peut faire la différence entre un profit et une perte.</a:t>
            </a:r>
          </a:p>
          <a:p>
            <a:pPr marL="177559" indent="-6576">
              <a:spcBef>
                <a:spcPct val="0"/>
              </a:spcBef>
              <a:defRPr/>
            </a:pPr>
            <a:endParaRPr lang="en-US" altLang="fr-FR" sz="900" dirty="0"/>
          </a:p>
          <a:p>
            <a:pPr marL="177559" indent="-6576">
              <a:spcBef>
                <a:spcPct val="0"/>
              </a:spcBef>
              <a:defRPr/>
            </a:pPr>
            <a:endParaRPr lang="en-US" altLang="fr-FR" sz="900" dirty="0"/>
          </a:p>
          <a:p>
            <a:pPr marL="177559" indent="-6576">
              <a:spcBef>
                <a:spcPct val="0"/>
              </a:spcBef>
              <a:defRPr/>
            </a:pPr>
            <a:endParaRPr lang="en-US"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10</a:t>
            </a:fld>
            <a:endParaRPr lang="en-US" altLang="en-US" dirty="0"/>
          </a:p>
        </p:txBody>
      </p:sp>
    </p:spTree>
    <p:extLst>
      <p:ext uri="{BB962C8B-B14F-4D97-AF65-F5344CB8AC3E}">
        <p14:creationId xmlns:p14="http://schemas.microsoft.com/office/powerpoint/2010/main" val="1365728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3425" y="4419600"/>
            <a:ext cx="5848350" cy="4319587"/>
          </a:xfrm>
        </p:spPr>
        <p:txBody>
          <a:bodyPr/>
          <a:lstStyle/>
          <a:p>
            <a:pPr marL="0">
              <a:spcBef>
                <a:spcPts val="0"/>
              </a:spcBef>
              <a:defRPr/>
            </a:pPr>
            <a:r>
              <a:rPr lang="fr-FR" sz="900" dirty="0"/>
              <a:t>Voici les principaux ratios que vous devez connaître et pourquoi vous devez les connaître :</a:t>
            </a:r>
          </a:p>
          <a:p>
            <a:pPr marL="171450" indent="-171450">
              <a:spcBef>
                <a:spcPts val="0"/>
              </a:spcBef>
              <a:buFont typeface="Arial" panose="020B0604020202020204" pitchFamily="34" charset="0"/>
              <a:buChar char="•"/>
              <a:defRPr/>
            </a:pPr>
            <a:r>
              <a:rPr lang="fr-FR" sz="900" dirty="0"/>
              <a:t>Marge bénéficiaire brute</a:t>
            </a:r>
          </a:p>
          <a:p>
            <a:pPr marL="171450" indent="-171450">
              <a:spcBef>
                <a:spcPts val="0"/>
              </a:spcBef>
              <a:buFont typeface="Arial" panose="020B0604020202020204" pitchFamily="34" charset="0"/>
              <a:buChar char="•"/>
              <a:defRPr/>
            </a:pPr>
            <a:r>
              <a:rPr lang="fr-FR" sz="900" dirty="0"/>
              <a:t>Marge d’exploitation</a:t>
            </a:r>
          </a:p>
          <a:p>
            <a:pPr marL="171450" indent="-171450">
              <a:spcBef>
                <a:spcPts val="0"/>
              </a:spcBef>
              <a:buFont typeface="Arial" panose="020B0604020202020204" pitchFamily="34" charset="0"/>
              <a:buChar char="•"/>
              <a:defRPr/>
            </a:pPr>
            <a:r>
              <a:rPr lang="fr-FR" sz="900" dirty="0"/>
              <a:t>Ratio de liquidité générale</a:t>
            </a:r>
          </a:p>
          <a:p>
            <a:pPr marL="171450" indent="-171450">
              <a:spcBef>
                <a:spcPts val="0"/>
              </a:spcBef>
              <a:buFont typeface="Arial" panose="020B0604020202020204" pitchFamily="34" charset="0"/>
              <a:buChar char="•"/>
              <a:defRPr/>
            </a:pPr>
            <a:r>
              <a:rPr lang="fr-FR" sz="900" dirty="0"/>
              <a:t>Ratio de liquidité relative (de liquidité réduite ou de trésorerie relative)</a:t>
            </a:r>
          </a:p>
          <a:p>
            <a:pPr marL="171450" indent="-171450">
              <a:spcBef>
                <a:spcPts val="0"/>
              </a:spcBef>
              <a:buFont typeface="Arial" panose="020B0604020202020204" pitchFamily="34" charset="0"/>
              <a:buChar char="•"/>
              <a:defRPr/>
            </a:pPr>
            <a:r>
              <a:rPr lang="fr-FR" sz="900" dirty="0"/>
              <a:t>Rotation des créances clients</a:t>
            </a:r>
          </a:p>
          <a:p>
            <a:pPr marL="171450" indent="-171450">
              <a:spcBef>
                <a:spcPts val="0"/>
              </a:spcBef>
              <a:buFont typeface="Arial" panose="020B0604020202020204" pitchFamily="34" charset="0"/>
              <a:buChar char="•"/>
              <a:defRPr/>
            </a:pPr>
            <a:r>
              <a:rPr lang="fr-FR" sz="900" dirty="0"/>
              <a:t>Ratio emprunts/capitaux propres</a:t>
            </a:r>
          </a:p>
          <a:p>
            <a:pPr marL="0">
              <a:spcBef>
                <a:spcPts val="0"/>
              </a:spcBef>
              <a:defRPr/>
            </a:pPr>
            <a:endParaRPr lang="fr-FR" sz="900" dirty="0"/>
          </a:p>
          <a:p>
            <a:pPr marL="0">
              <a:spcBef>
                <a:spcPts val="0"/>
              </a:spcBef>
              <a:defRPr/>
            </a:pPr>
            <a:r>
              <a:rPr lang="fr-FR" sz="900" dirty="0"/>
              <a:t>Marge bénéficiaire brute</a:t>
            </a:r>
          </a:p>
          <a:p>
            <a:pPr marL="171450" indent="-171450">
              <a:spcBef>
                <a:spcPts val="0"/>
              </a:spcBef>
              <a:buFont typeface="Arial" panose="020B0604020202020204" pitchFamily="34" charset="0"/>
              <a:buChar char="•"/>
              <a:defRPr/>
            </a:pPr>
            <a:r>
              <a:rPr lang="fr-FR" sz="900" dirty="0"/>
              <a:t>Cet élément est important lorsqu’on compare les chiffres aux chiffres des périodes précédentes.</a:t>
            </a:r>
          </a:p>
          <a:p>
            <a:pPr marL="171450" indent="-171450">
              <a:spcBef>
                <a:spcPts val="0"/>
              </a:spcBef>
              <a:buFont typeface="Arial" panose="020B0604020202020204" pitchFamily="34" charset="0"/>
              <a:buChar char="•"/>
              <a:defRPr/>
            </a:pPr>
            <a:r>
              <a:rPr lang="fr-FR" sz="900" dirty="0"/>
              <a:t>Élément ESSENTIEL – Les grandes sociétés ouvertes comme Apple surveillent ce point attentivement :</a:t>
            </a:r>
          </a:p>
          <a:p>
            <a:pPr marL="171450" indent="-171450">
              <a:spcBef>
                <a:spcPts val="0"/>
              </a:spcBef>
              <a:buFont typeface="Arial" panose="020B0604020202020204" pitchFamily="34" charset="0"/>
              <a:buChar char="•"/>
              <a:defRPr/>
            </a:pPr>
            <a:r>
              <a:rPr lang="fr-FR" sz="900" dirty="0"/>
              <a:t>Maintiennent-elles leurs prix pour conserver une marge bénéficiaire brute élevée?</a:t>
            </a:r>
          </a:p>
          <a:p>
            <a:pPr marL="171450" indent="-171450">
              <a:spcBef>
                <a:spcPts val="0"/>
              </a:spcBef>
              <a:buFont typeface="Arial" panose="020B0604020202020204" pitchFamily="34" charset="0"/>
              <a:buChar char="•"/>
              <a:defRPr/>
            </a:pPr>
            <a:r>
              <a:rPr lang="fr-FR" sz="900" dirty="0"/>
              <a:t>L’augmentation des coûts et l’incapacité de transférer cette hausse aux clients ont-elles nui à la marge bénéficiaire brute?</a:t>
            </a:r>
            <a:br>
              <a:rPr lang="fr-FR" sz="900" dirty="0"/>
            </a:br>
            <a:r>
              <a:rPr lang="fr-FR" sz="900" dirty="0"/>
              <a:t>Il est crucial d’analyser vos produits séparément – lesquels favorisent la marge bénéficiaire brute la plus élevée?</a:t>
            </a:r>
          </a:p>
          <a:p>
            <a:pPr marL="171450" indent="-171450">
              <a:spcBef>
                <a:spcPts val="0"/>
              </a:spcBef>
              <a:buFont typeface="Arial" panose="020B0604020202020204" pitchFamily="34" charset="0"/>
              <a:buChar char="•"/>
              <a:defRPr/>
            </a:pPr>
            <a:endParaRPr lang="fr-FR" sz="900" dirty="0"/>
          </a:p>
          <a:p>
            <a:pPr marL="0">
              <a:spcBef>
                <a:spcPts val="0"/>
              </a:spcBef>
              <a:defRPr/>
            </a:pPr>
            <a:r>
              <a:rPr lang="fr-FR" sz="900" dirty="0"/>
              <a:t>Marge d’exploitation</a:t>
            </a:r>
          </a:p>
          <a:p>
            <a:pPr marL="0">
              <a:spcBef>
                <a:spcPts val="0"/>
              </a:spcBef>
              <a:defRPr/>
            </a:pPr>
            <a:r>
              <a:rPr lang="fr-FR" sz="900" dirty="0"/>
              <a:t>Elle montre comment se portent les profits tirés de votre activité principale.</a:t>
            </a:r>
          </a:p>
          <a:p>
            <a:pPr marL="0">
              <a:spcBef>
                <a:spcPts val="0"/>
              </a:spcBef>
              <a:defRPr/>
            </a:pPr>
            <a:endParaRPr lang="fr-FR" sz="900" dirty="0"/>
          </a:p>
          <a:p>
            <a:pPr marL="0">
              <a:spcBef>
                <a:spcPts val="0"/>
              </a:spcBef>
              <a:defRPr/>
            </a:pPr>
            <a:r>
              <a:rPr lang="fr-FR" sz="900" dirty="0"/>
              <a:t>L’important n’est pas nécessairement le ratio lui-même, mais plutôt comment il se compare aux ratios antérieurs de l’entreprise, ou aux ratios d’entreprises semblables.</a:t>
            </a:r>
          </a:p>
          <a:p>
            <a:pPr marL="0">
              <a:spcBef>
                <a:spcPts val="0"/>
              </a:spcBef>
              <a:defRPr/>
            </a:pPr>
            <a:endParaRPr lang="fr-FR" sz="900" dirty="0"/>
          </a:p>
          <a:p>
            <a:pPr marL="0">
              <a:spcBef>
                <a:spcPts val="0"/>
              </a:spcBef>
              <a:defRPr/>
            </a:pPr>
            <a:endParaRPr lang="fr-CA"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11</a:t>
            </a:fld>
            <a:endParaRPr lang="en-US" altLang="en-US" dirty="0"/>
          </a:p>
        </p:txBody>
      </p:sp>
    </p:spTree>
    <p:extLst>
      <p:ext uri="{BB962C8B-B14F-4D97-AF65-F5344CB8AC3E}">
        <p14:creationId xmlns:p14="http://schemas.microsoft.com/office/powerpoint/2010/main" val="2769871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defRPr/>
            </a:pPr>
            <a:r>
              <a:rPr lang="fr-FR" altLang="fr-FR" sz="900" dirty="0">
                <a:sym typeface="MS PGothic" pitchFamily="34" charset="-128"/>
              </a:rPr>
              <a:t>Ratio de liquidité générale</a:t>
            </a:r>
          </a:p>
          <a:p>
            <a:pPr marL="171450" indent="-171450">
              <a:spcBef>
                <a:spcPct val="0"/>
              </a:spcBef>
              <a:buFont typeface="Arial" panose="020B0604020202020204" pitchFamily="34" charset="0"/>
              <a:buChar char="•"/>
              <a:defRPr/>
            </a:pPr>
            <a:r>
              <a:rPr lang="fr-FR" altLang="fr-FR" sz="900" dirty="0">
                <a:sym typeface="MS PGothic" pitchFamily="34" charset="-128"/>
              </a:rPr>
              <a:t>Le ratio de liquidité générale permet d’évaluer la capacité d’une entreprise à s’acquitter de ses obligations financières à court terme.</a:t>
            </a:r>
          </a:p>
          <a:p>
            <a:pPr marL="171450" indent="-171450">
              <a:spcBef>
                <a:spcPct val="0"/>
              </a:spcBef>
              <a:buFont typeface="Arial" panose="020B0604020202020204" pitchFamily="34" charset="0"/>
              <a:buChar char="•"/>
              <a:defRPr/>
            </a:pPr>
            <a:r>
              <a:rPr lang="fr-FR" altLang="fr-FR" sz="900" dirty="0">
                <a:sym typeface="MS PGothic" pitchFamily="34" charset="-128"/>
              </a:rPr>
              <a:t>Une valeur supérieure à 1 est souhaitable.</a:t>
            </a:r>
          </a:p>
          <a:p>
            <a:pPr>
              <a:spcBef>
                <a:spcPct val="0"/>
              </a:spcBef>
              <a:defRPr/>
            </a:pPr>
            <a:endParaRPr lang="en-US" altLang="fr-FR" sz="900" dirty="0">
              <a:sym typeface="MS PGothic" pitchFamily="34" charset="-128"/>
            </a:endParaRPr>
          </a:p>
          <a:p>
            <a:pPr>
              <a:spcBef>
                <a:spcPct val="0"/>
              </a:spcBef>
              <a:defRPr/>
            </a:pPr>
            <a:endParaRPr lang="en-US" altLang="fr-FR" sz="900" dirty="0">
              <a:sym typeface="MS PGothic" pitchFamily="34" charset="-128"/>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12</a:t>
            </a:fld>
            <a:endParaRPr lang="en-US" altLang="en-US" dirty="0"/>
          </a:p>
        </p:txBody>
      </p:sp>
    </p:spTree>
    <p:extLst>
      <p:ext uri="{BB962C8B-B14F-4D97-AF65-F5344CB8AC3E}">
        <p14:creationId xmlns:p14="http://schemas.microsoft.com/office/powerpoint/2010/main" val="2040904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buClr>
                <a:srgbClr val="000000"/>
              </a:buClr>
              <a:buSzPct val="25000"/>
              <a:defRPr/>
            </a:pPr>
            <a:r>
              <a:rPr lang="fr-FR" altLang="fr-FR" sz="900" dirty="0">
                <a:solidFill>
                  <a:srgbClr val="000000"/>
                </a:solidFill>
                <a:sym typeface="MS PGothic" pitchFamily="34" charset="-128"/>
              </a:rPr>
              <a:t>Ratio de liquidité relative (de liquidité réduite ou de trésorerie relative)</a:t>
            </a:r>
          </a:p>
          <a:p>
            <a:pPr marL="171450" indent="-171450">
              <a:spcBef>
                <a:spcPct val="0"/>
              </a:spcBef>
              <a:buClr>
                <a:srgbClr val="000000"/>
              </a:buClr>
              <a:buSzPct val="100000"/>
              <a:buFont typeface="Arial" panose="020B0604020202020204" pitchFamily="34" charset="0"/>
              <a:buChar char="•"/>
              <a:defRPr/>
            </a:pPr>
            <a:r>
              <a:rPr lang="fr-FR" altLang="fr-FR" sz="900" dirty="0">
                <a:solidFill>
                  <a:srgbClr val="000000"/>
                </a:solidFill>
                <a:sym typeface="MS PGothic" pitchFamily="34" charset="-128"/>
              </a:rPr>
              <a:t>Cet élément donne un aperçu de votre situation de trésorerie et de votre capacité à effectuer des paiements qui seront exigibles sous peu.</a:t>
            </a:r>
          </a:p>
          <a:p>
            <a:pPr marL="171450" indent="-171450">
              <a:spcBef>
                <a:spcPct val="0"/>
              </a:spcBef>
              <a:buClr>
                <a:srgbClr val="000000"/>
              </a:buClr>
              <a:buSzPct val="100000"/>
              <a:buFont typeface="Arial" panose="020B0604020202020204" pitchFamily="34" charset="0"/>
              <a:buChar char="•"/>
              <a:defRPr/>
            </a:pPr>
            <a:r>
              <a:rPr lang="fr-FR" altLang="fr-FR" sz="900" dirty="0">
                <a:solidFill>
                  <a:srgbClr val="000000"/>
                </a:solidFill>
                <a:sym typeface="MS PGothic" pitchFamily="34" charset="-128"/>
              </a:rPr>
              <a:t>Il s’agit d’une mesure CLÉ pour les banques, puisqu’elle permet d’évaluer la solvabilité de l’entreprise.</a:t>
            </a:r>
          </a:p>
          <a:p>
            <a:pPr marL="171450" indent="-171450">
              <a:spcBef>
                <a:spcPct val="0"/>
              </a:spcBef>
              <a:buClr>
                <a:srgbClr val="000000"/>
              </a:buClr>
              <a:buSzPct val="100000"/>
              <a:buFont typeface="Arial" panose="020B0604020202020204" pitchFamily="34" charset="0"/>
              <a:buChar char="•"/>
              <a:defRPr/>
            </a:pPr>
            <a:r>
              <a:rPr lang="fr-FR" altLang="fr-FR" sz="900" dirty="0">
                <a:solidFill>
                  <a:srgbClr val="000000"/>
                </a:solidFill>
                <a:sym typeface="MS PGothic" pitchFamily="34" charset="-128"/>
              </a:rPr>
              <a:t>Le ratio devrait être supérieur à 1 afin de montrer que l’encaisse est suffisante pour s’acquitter du passif à court terme à régler.</a:t>
            </a:r>
          </a:p>
          <a:p>
            <a:pPr>
              <a:spcBef>
                <a:spcPct val="0"/>
              </a:spcBef>
              <a:buClr>
                <a:srgbClr val="000000"/>
              </a:buClr>
              <a:buSzPct val="25000"/>
              <a:defRPr/>
            </a:pPr>
            <a:endParaRPr lang="fr-FR" altLang="fr-FR" sz="900" dirty="0">
              <a:solidFill>
                <a:srgbClr val="000000"/>
              </a:solidFill>
              <a:sym typeface="MS PGothic" pitchFamily="34" charset="-128"/>
            </a:endParaRPr>
          </a:p>
          <a:p>
            <a:pPr>
              <a:spcBef>
                <a:spcPct val="0"/>
              </a:spcBef>
              <a:buClr>
                <a:srgbClr val="000000"/>
              </a:buClr>
              <a:buSzPct val="25000"/>
              <a:defRPr/>
            </a:pPr>
            <a:endParaRPr lang="en-US" altLang="fr-FR" sz="900" dirty="0">
              <a:solidFill>
                <a:srgbClr val="000000"/>
              </a:solidFill>
              <a:sym typeface="MS PGothic" pitchFamily="34" charset="-128"/>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13</a:t>
            </a:fld>
            <a:endParaRPr lang="en-US" altLang="en-US" dirty="0"/>
          </a:p>
        </p:txBody>
      </p:sp>
    </p:spTree>
    <p:extLst>
      <p:ext uri="{BB962C8B-B14F-4D97-AF65-F5344CB8AC3E}">
        <p14:creationId xmlns:p14="http://schemas.microsoft.com/office/powerpoint/2010/main" val="2396179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buClr>
                <a:srgbClr val="000000"/>
              </a:buClr>
              <a:buSzPct val="25000"/>
              <a:defRPr/>
            </a:pPr>
            <a:r>
              <a:rPr lang="fr-FR" altLang="fr-FR" sz="900" dirty="0"/>
              <a:t>Rotation des créances clients</a:t>
            </a:r>
          </a:p>
          <a:p>
            <a:pPr marL="171450" indent="-171450">
              <a:spcBef>
                <a:spcPct val="0"/>
              </a:spcBef>
              <a:buClr>
                <a:srgbClr val="000000"/>
              </a:buClr>
              <a:buSzPct val="25000"/>
              <a:buFont typeface="Arial" panose="020B0604020202020204" pitchFamily="34" charset="0"/>
              <a:buChar char="•"/>
              <a:defRPr/>
            </a:pPr>
            <a:r>
              <a:rPr lang="fr-FR" altLang="fr-FR" sz="900" dirty="0"/>
              <a:t>Cet élément est important pour les entreprises qui facturent les produits et services à leurs clients et sont payées par la suite, plutôt que de percevoir immédiatement des liquidités au moment de la vente.</a:t>
            </a:r>
          </a:p>
          <a:p>
            <a:pPr marL="171450" indent="-171450">
              <a:spcBef>
                <a:spcPct val="0"/>
              </a:spcBef>
              <a:buClr>
                <a:srgbClr val="000000"/>
              </a:buClr>
              <a:buSzPct val="25000"/>
              <a:buFont typeface="Arial" panose="020B0604020202020204" pitchFamily="34" charset="0"/>
              <a:buChar char="•"/>
              <a:defRPr/>
            </a:pPr>
            <a:r>
              <a:rPr lang="fr-FR" altLang="fr-FR" sz="900" dirty="0"/>
              <a:t>Un ratio élevé signifie que vous percevez les liquidités rapidement.</a:t>
            </a:r>
          </a:p>
          <a:p>
            <a:pPr>
              <a:spcBef>
                <a:spcPct val="0"/>
              </a:spcBef>
              <a:buClr>
                <a:srgbClr val="000000"/>
              </a:buClr>
              <a:buSzPct val="25000"/>
              <a:defRPr/>
            </a:pPr>
            <a:endParaRPr lang="fr-FR" altLang="fr-FR" sz="900" dirty="0"/>
          </a:p>
          <a:p>
            <a:pPr>
              <a:spcBef>
                <a:spcPct val="0"/>
              </a:spcBef>
              <a:buClr>
                <a:srgbClr val="000000"/>
              </a:buClr>
              <a:buSzPct val="25000"/>
              <a:defRPr/>
            </a:pPr>
            <a:r>
              <a:rPr lang="fr-FR" altLang="fr-FR" sz="900" dirty="0"/>
              <a:t>NOTE : Si l’entreprise a des stocks, il est intéressant d’analyser le ratio de rotation de ceux-ci. Il suffit de diviser le coût des marchandises vendues par le solde moyen des stocks. Solde moyen des stocks = (Stocks d’ouverture + Stocks de clôture) ÷ 2.</a:t>
            </a:r>
          </a:p>
          <a:p>
            <a:pPr>
              <a:spcBef>
                <a:spcPct val="0"/>
              </a:spcBef>
              <a:buClr>
                <a:srgbClr val="000000"/>
              </a:buClr>
              <a:buSzPct val="25000"/>
              <a:defRPr/>
            </a:pPr>
            <a:endParaRPr lang="fr-FR" altLang="fr-FR" sz="900" dirty="0"/>
          </a:p>
          <a:p>
            <a:pPr>
              <a:spcBef>
                <a:spcPct val="0"/>
              </a:spcBef>
              <a:buClr>
                <a:srgbClr val="000000"/>
              </a:buClr>
              <a:buSzPct val="25000"/>
              <a:defRPr/>
            </a:pPr>
            <a:endParaRPr lang="en-US"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14</a:t>
            </a:fld>
            <a:endParaRPr lang="en-US" altLang="en-US" dirty="0"/>
          </a:p>
        </p:txBody>
      </p:sp>
    </p:spTree>
    <p:extLst>
      <p:ext uri="{BB962C8B-B14F-4D97-AF65-F5344CB8AC3E}">
        <p14:creationId xmlns:p14="http://schemas.microsoft.com/office/powerpoint/2010/main" val="3981049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FR" altLang="fr-FR" sz="900" dirty="0"/>
              <a:t>Ratio emprunts/capitaux propres</a:t>
            </a:r>
          </a:p>
          <a:p>
            <a:pPr marL="171450" indent="-171450">
              <a:buFont typeface="Arial" panose="020B0604020202020204" pitchFamily="34" charset="0"/>
              <a:buChar char="•"/>
              <a:defRPr/>
            </a:pPr>
            <a:r>
              <a:rPr lang="fr-FR" altLang="fr-FR" sz="900" dirty="0"/>
              <a:t>Montre l’importance du financement par emprunt dans l’exploitation de l’entreprise, ou la mesure dans laquelle elle a recours à l’endettement plutôt qu’aux bénéfices non répartis pour financer ses activités.</a:t>
            </a:r>
          </a:p>
          <a:p>
            <a:pPr>
              <a:defRPr/>
            </a:pPr>
            <a:endParaRPr lang="fr-FR" altLang="fr-FR" sz="900" dirty="0"/>
          </a:p>
          <a:p>
            <a:pPr>
              <a:defRPr/>
            </a:pPr>
            <a:r>
              <a:rPr lang="fr-FR" altLang="fr-FR" sz="900" dirty="0"/>
              <a:t>Activité : après avoir montré cette diapositive, demandez aux participants de faire l’activité sur le document intitulé « Jeu d’association : Associez le chiffre clé ou le ratio à sa description ».</a:t>
            </a:r>
          </a:p>
          <a:p>
            <a:pPr>
              <a:defRPr/>
            </a:pPr>
            <a:endParaRPr lang="fr-FR" altLang="fr-FR" sz="900" dirty="0"/>
          </a:p>
          <a:p>
            <a:pPr>
              <a:defRPr/>
            </a:pPr>
            <a:r>
              <a:rPr lang="fr-FR" altLang="fr-FR" sz="900" dirty="0"/>
              <a:t>Réponses : 1E, 2F, 3D, 4A, 5B et 6C</a:t>
            </a:r>
          </a:p>
          <a:p>
            <a:pPr>
              <a:defRPr/>
            </a:pPr>
            <a:endParaRPr lang="fr-CA"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15</a:t>
            </a:fld>
            <a:endParaRPr lang="en-US" altLang="en-US" dirty="0"/>
          </a:p>
        </p:txBody>
      </p:sp>
    </p:spTree>
    <p:extLst>
      <p:ext uri="{BB962C8B-B14F-4D97-AF65-F5344CB8AC3E}">
        <p14:creationId xmlns:p14="http://schemas.microsoft.com/office/powerpoint/2010/main" val="134249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ltLang="fr-FR" sz="900" dirty="0"/>
              <a:t>Objectif de cette section : être en mesure d’analyser les problèmes d’une entreprise existante en examinant ses résultats financiers.</a:t>
            </a:r>
          </a:p>
          <a:p>
            <a:pPr>
              <a:spcBef>
                <a:spcPct val="0"/>
              </a:spcBef>
            </a:pPr>
            <a:endParaRPr lang="fr-CA" altLang="fr-FR" sz="900" dirty="0"/>
          </a:p>
          <a:p>
            <a:pPr>
              <a:spcBef>
                <a:spcPct val="0"/>
              </a:spcBef>
            </a:pPr>
            <a:r>
              <a:rPr lang="fr-CA" altLang="fr-FR" sz="900" dirty="0"/>
              <a:t>20 minutes sont prévues pour cette activité. Chaque groupe devrait discuter de l’étude de cas. Promenez-vous et assurez-vous que chaque groupe est sur la bonne voie.</a:t>
            </a:r>
          </a:p>
          <a:p>
            <a:pPr>
              <a:spcBef>
                <a:spcPct val="0"/>
              </a:spcBef>
            </a:pPr>
            <a:endParaRPr lang="fr-CA" altLang="fr-FR" sz="900" dirty="0"/>
          </a:p>
          <a:p>
            <a:pPr>
              <a:spcBef>
                <a:spcPct val="0"/>
              </a:spcBef>
            </a:pPr>
            <a:r>
              <a:rPr lang="fr-CA" altLang="fr-FR" sz="900" dirty="0"/>
              <a:t>Après 10 ou 15 minutes, chaque groupe devrait être prêt à discuter de ses conclusions.</a:t>
            </a:r>
          </a:p>
          <a:p>
            <a:pPr>
              <a:spcBef>
                <a:spcPct val="0"/>
              </a:spcBef>
            </a:pPr>
            <a:endParaRPr lang="fr-CA" altLang="fr-FR" sz="900" dirty="0"/>
          </a:p>
          <a:p>
            <a:pPr>
              <a:spcBef>
                <a:spcPct val="0"/>
              </a:spcBef>
            </a:pPr>
            <a:r>
              <a:rPr lang="fr-CA" altLang="fr-FR" sz="900" dirty="0"/>
              <a:t>La prochaine diapositive résume les principaux éléments.</a:t>
            </a:r>
          </a:p>
          <a:p>
            <a:pPr marL="647700" lvl="1" indent="-4763">
              <a:spcBef>
                <a:spcPct val="0"/>
              </a:spcBef>
              <a:buClr>
                <a:srgbClr val="000000"/>
              </a:buClr>
              <a:buSzPct val="25000"/>
            </a:pPr>
            <a:endParaRPr lang="en-US" altLang="fr-FR" sz="900" dirty="0">
              <a:solidFill>
                <a:srgbClr val="000000"/>
              </a:solidFill>
              <a:sym typeface="MS PGothic" panose="020B0600070205080204" pitchFamily="34" charset="-128"/>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16</a:t>
            </a:fld>
            <a:endParaRPr lang="en-US" altLang="en-US" dirty="0"/>
          </a:p>
        </p:txBody>
      </p:sp>
    </p:spTree>
    <p:extLst>
      <p:ext uri="{BB962C8B-B14F-4D97-AF65-F5344CB8AC3E}">
        <p14:creationId xmlns:p14="http://schemas.microsoft.com/office/powerpoint/2010/main" val="3967207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6576">
              <a:spcBef>
                <a:spcPct val="0"/>
              </a:spcBef>
              <a:defRPr/>
            </a:pPr>
            <a:r>
              <a:rPr lang="fr-FR" altLang="fr-FR" sz="900" dirty="0"/>
              <a:t>Demandez au groupe pourquoi les marges brutes diminuent (parce que la majorité de la croissance du chiffre d’affaires est attribuable à des ventes à des détaillants dont les marges brutes sont plus faibles).</a:t>
            </a:r>
          </a:p>
          <a:p>
            <a:pPr marL="0" indent="-6576">
              <a:spcBef>
                <a:spcPct val="0"/>
              </a:spcBef>
              <a:defRPr/>
            </a:pPr>
            <a:endParaRPr lang="fr-FR" altLang="fr-FR" sz="900" dirty="0"/>
          </a:p>
          <a:p>
            <a:pPr marL="0" indent="-6576">
              <a:spcBef>
                <a:spcPct val="0"/>
              </a:spcBef>
              <a:defRPr/>
            </a:pPr>
            <a:r>
              <a:rPr lang="fr-FR" altLang="fr-FR" sz="900" dirty="0"/>
              <a:t>Question clé : la société peut-elle augmenter ses prix aux détaillants?</a:t>
            </a:r>
          </a:p>
          <a:p>
            <a:pPr marL="0" indent="-6576">
              <a:spcBef>
                <a:spcPct val="0"/>
              </a:spcBef>
              <a:defRPr/>
            </a:pPr>
            <a:endParaRPr lang="fr-FR" altLang="fr-FR" sz="900" dirty="0"/>
          </a:p>
          <a:p>
            <a:pPr marL="0" indent="-6576">
              <a:spcBef>
                <a:spcPct val="0"/>
              </a:spcBef>
              <a:defRPr/>
            </a:pPr>
            <a:r>
              <a:rPr lang="fr-FR" altLang="fr-FR" sz="900" dirty="0"/>
              <a:t>NOTE : les pourcentages de marge brute sont les suivants :</a:t>
            </a:r>
          </a:p>
          <a:p>
            <a:pPr marL="164874" indent="-171450">
              <a:spcBef>
                <a:spcPct val="0"/>
              </a:spcBef>
              <a:buFont typeface="Arial" panose="020B0604020202020204" pitchFamily="34" charset="0"/>
              <a:buChar char="•"/>
              <a:defRPr/>
            </a:pPr>
            <a:r>
              <a:rPr lang="fr-FR" altLang="fr-FR" sz="900" dirty="0"/>
              <a:t>Ventes unitaires en ligne – 83 % </a:t>
            </a:r>
          </a:p>
          <a:p>
            <a:pPr marL="164874" indent="-171450">
              <a:spcBef>
                <a:spcPct val="0"/>
              </a:spcBef>
              <a:buFont typeface="Arial" panose="020B0604020202020204" pitchFamily="34" charset="0"/>
              <a:buChar char="•"/>
              <a:defRPr/>
            </a:pPr>
            <a:r>
              <a:rPr lang="fr-FR" altLang="fr-FR" sz="900" dirty="0"/>
              <a:t>Ventes de 10 articles ou plus en ligne – 80 %</a:t>
            </a:r>
          </a:p>
          <a:p>
            <a:pPr marL="164874" indent="-171450">
              <a:spcBef>
                <a:spcPct val="0"/>
              </a:spcBef>
              <a:buFont typeface="Arial" panose="020B0604020202020204" pitchFamily="34" charset="0"/>
              <a:buChar char="•"/>
              <a:defRPr/>
            </a:pPr>
            <a:r>
              <a:rPr lang="fr-FR" altLang="fr-FR" sz="900" dirty="0"/>
              <a:t>Détaillants – 50 %</a:t>
            </a:r>
          </a:p>
          <a:p>
            <a:pPr marL="0" indent="-6576">
              <a:spcBef>
                <a:spcPct val="0"/>
              </a:spcBef>
              <a:defRPr/>
            </a:pPr>
            <a:endParaRPr lang="en-US"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17</a:t>
            </a:fld>
            <a:endParaRPr lang="en-US" altLang="en-US" dirty="0"/>
          </a:p>
        </p:txBody>
      </p:sp>
    </p:spTree>
    <p:extLst>
      <p:ext uri="{BB962C8B-B14F-4D97-AF65-F5344CB8AC3E}">
        <p14:creationId xmlns:p14="http://schemas.microsoft.com/office/powerpoint/2010/main" val="3360262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6576">
              <a:spcBef>
                <a:spcPct val="0"/>
              </a:spcBef>
              <a:defRPr/>
            </a:pPr>
            <a:r>
              <a:rPr lang="fr-FR" altLang="fr-FR" sz="900" dirty="0"/>
              <a:t>Charges</a:t>
            </a:r>
          </a:p>
          <a:p>
            <a:pPr marL="164874" indent="-171450">
              <a:spcBef>
                <a:spcPct val="0"/>
              </a:spcBef>
              <a:buFont typeface="Arial" panose="020B0604020202020204" pitchFamily="34" charset="0"/>
              <a:buChar char="•"/>
              <a:defRPr/>
            </a:pPr>
            <a:r>
              <a:rPr lang="fr-FR" altLang="fr-FR" sz="900" dirty="0"/>
              <a:t>Les frais d’administration ont augmenté en raison du traitement de commandes, de la tenue des comptes, de la mise à jour du site Web, etc.</a:t>
            </a:r>
          </a:p>
          <a:p>
            <a:pPr marL="164874" indent="-171450">
              <a:spcBef>
                <a:spcPct val="0"/>
              </a:spcBef>
              <a:buFont typeface="Arial" panose="020B0604020202020204" pitchFamily="34" charset="0"/>
              <a:buChar char="•"/>
              <a:defRPr/>
            </a:pPr>
            <a:r>
              <a:rPr lang="fr-FR" altLang="fr-FR" sz="900" dirty="0"/>
              <a:t>Les salaires sont importants : la belle-mère a donné de son temps au cours de l’exercice 1, mais lorsque la production est passée à 230 écharpes, à l’exercice 2, elle ne pouvait plus suffire à la tâche.</a:t>
            </a:r>
          </a:p>
          <a:p>
            <a:pPr marL="0" indent="-6576">
              <a:spcBef>
                <a:spcPct val="0"/>
              </a:spcBef>
              <a:defRPr/>
            </a:pPr>
            <a:endParaRPr lang="fr-FR" altLang="fr-FR" sz="900" dirty="0"/>
          </a:p>
          <a:p>
            <a:pPr marL="0" indent="-6576">
              <a:spcBef>
                <a:spcPct val="0"/>
              </a:spcBef>
              <a:defRPr/>
            </a:pPr>
            <a:r>
              <a:rPr lang="fr-FR" altLang="fr-FR" sz="900" dirty="0"/>
              <a:t>Fred et les pertes</a:t>
            </a:r>
          </a:p>
          <a:p>
            <a:pPr marL="0" indent="-6576">
              <a:spcBef>
                <a:spcPct val="0"/>
              </a:spcBef>
              <a:defRPr/>
            </a:pPr>
            <a:r>
              <a:rPr lang="fr-FR" altLang="fr-FR" sz="900" dirty="0"/>
              <a:t>Comment Fred finance-t-il l’entreprise puisqu’elle ne génère aucun profit? En matière de dettes, les cartes de crédit coûtent cher.</a:t>
            </a:r>
          </a:p>
          <a:p>
            <a:pPr marL="0" indent="-6576">
              <a:spcBef>
                <a:spcPct val="0"/>
              </a:spcBef>
              <a:defRPr/>
            </a:pPr>
            <a:endParaRPr lang="fr-FR" altLang="fr-FR" sz="900" dirty="0"/>
          </a:p>
          <a:p>
            <a:pPr marL="0" indent="-6576">
              <a:spcBef>
                <a:spcPct val="0"/>
              </a:spcBef>
              <a:defRPr/>
            </a:pPr>
            <a:endParaRPr lang="en-US"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18</a:t>
            </a:fld>
            <a:endParaRPr lang="en-US" altLang="en-US" dirty="0"/>
          </a:p>
        </p:txBody>
      </p:sp>
    </p:spTree>
    <p:extLst>
      <p:ext uri="{BB962C8B-B14F-4D97-AF65-F5344CB8AC3E}">
        <p14:creationId xmlns:p14="http://schemas.microsoft.com/office/powerpoint/2010/main" val="3823886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3425" y="4495800"/>
            <a:ext cx="5848350" cy="4319587"/>
          </a:xfrm>
        </p:spPr>
        <p:txBody>
          <a:bodyPr/>
          <a:lstStyle/>
          <a:p>
            <a:pPr marL="171450" indent="-171450">
              <a:buFont typeface="Arial" panose="020B0604020202020204" pitchFamily="34" charset="0"/>
              <a:buChar char="•"/>
              <a:defRPr/>
            </a:pPr>
            <a:r>
              <a:rPr lang="fr-CA" sz="900" dirty="0">
                <a:latin typeface="+mn-lt"/>
              </a:rPr>
              <a:t>Taux d’imposition des bénéfices des sociétés</a:t>
            </a:r>
          </a:p>
          <a:p>
            <a:pPr marL="546296" indent="-171450">
              <a:spcBef>
                <a:spcPts val="0"/>
              </a:spcBef>
              <a:buFont typeface="Arial" panose="020B0604020202020204" pitchFamily="34" charset="0"/>
              <a:buChar char="•"/>
              <a:defRPr/>
            </a:pPr>
            <a:r>
              <a:rPr lang="fr-CA" sz="900" dirty="0">
                <a:latin typeface="+mn-lt"/>
              </a:rPr>
              <a:t>Le taux d’imposition fédéral de base des petites entreprises est passé de 11 % à 10 % le 1</a:t>
            </a:r>
            <a:r>
              <a:rPr lang="fr-CA" sz="900" baseline="30000" dirty="0">
                <a:latin typeface="+mn-lt"/>
              </a:rPr>
              <a:t>er </a:t>
            </a:r>
            <a:r>
              <a:rPr lang="fr-CA" sz="900" dirty="0">
                <a:latin typeface="+mn-lt"/>
              </a:rPr>
              <a:t>janvier 2018, et il est passé à 9 % le 1</a:t>
            </a:r>
            <a:r>
              <a:rPr lang="fr-CA" sz="900" baseline="30000" dirty="0">
                <a:latin typeface="+mn-lt"/>
              </a:rPr>
              <a:t>er </a:t>
            </a:r>
            <a:r>
              <a:rPr lang="fr-CA" sz="900" dirty="0">
                <a:latin typeface="+mn-lt"/>
              </a:rPr>
              <a:t>janvier 2019.</a:t>
            </a:r>
          </a:p>
          <a:p>
            <a:pPr marL="546296" indent="-171450">
              <a:spcBef>
                <a:spcPts val="0"/>
              </a:spcBef>
              <a:buFont typeface="Arial" panose="020B0604020202020204" pitchFamily="34" charset="0"/>
              <a:buChar char="•"/>
              <a:defRPr/>
            </a:pPr>
            <a:r>
              <a:rPr lang="fr-CA" sz="900" dirty="0">
                <a:latin typeface="+mn-lt"/>
              </a:rPr>
              <a:t>Combiné au taux provincial pour les petites entreprises, le taux d’imposition global est plus élevé.</a:t>
            </a:r>
          </a:p>
          <a:p>
            <a:pPr marL="546296" indent="-171450">
              <a:spcBef>
                <a:spcPts val="0"/>
              </a:spcBef>
              <a:buFont typeface="Arial" panose="020B0604020202020204" pitchFamily="34" charset="0"/>
              <a:buChar char="•"/>
              <a:defRPr/>
            </a:pPr>
            <a:r>
              <a:rPr lang="fr-CA" sz="900" dirty="0">
                <a:latin typeface="+mn-lt"/>
              </a:rPr>
              <a:t>Ce taux s’applique lorsque le chiffre d’affaires annuel ne dépasse pas 500 000 $. Il peut être moins élevé :</a:t>
            </a:r>
          </a:p>
          <a:p>
            <a:pPr marL="1085850" lvl="2" indent="-171450">
              <a:spcBef>
                <a:spcPts val="0"/>
              </a:spcBef>
              <a:buFont typeface="Arial" panose="020B0604020202020204" pitchFamily="34" charset="0"/>
              <a:buChar char="•"/>
              <a:defRPr/>
            </a:pPr>
            <a:r>
              <a:rPr lang="fr-CA" sz="900" dirty="0">
                <a:latin typeface="+mn-lt"/>
              </a:rPr>
              <a:t>si la société est membre d’un groupe de sociétés associées;</a:t>
            </a:r>
          </a:p>
          <a:p>
            <a:pPr marL="1085850" lvl="2" indent="-171450">
              <a:spcBef>
                <a:spcPts val="0"/>
              </a:spcBef>
              <a:buFont typeface="Arial" panose="020B0604020202020204" pitchFamily="34" charset="0"/>
              <a:buChar char="•"/>
              <a:defRPr/>
            </a:pPr>
            <a:r>
              <a:rPr lang="fr-CA" sz="900" dirty="0">
                <a:latin typeface="+mn-lt"/>
              </a:rPr>
              <a:t>[nouveau en 2018] si la société a un revenu de placement (appelé « revenu de placement total ajusté ») de plus de 50 000 $. Comme ces règles sont nouvelles et qu’elles comportent de nombreux éléments à inclure et de nombreuses exceptions, </a:t>
            </a:r>
            <a:br>
              <a:rPr lang="fr-CA" sz="900" dirty="0">
                <a:latin typeface="+mn-lt"/>
              </a:rPr>
            </a:br>
            <a:r>
              <a:rPr lang="fr-CA" sz="900" dirty="0">
                <a:latin typeface="+mn-lt"/>
              </a:rPr>
              <a:t>il vaut mieux consulter un fiscaliste si la société a des revenus passifs.</a:t>
            </a:r>
            <a:endParaRPr lang="fr-CA" sz="900" dirty="0">
              <a:latin typeface="+mn-lt"/>
              <a:ea typeface="Arial"/>
              <a:cs typeface="Arial"/>
              <a:sym typeface="Arial"/>
            </a:endParaRPr>
          </a:p>
          <a:p>
            <a:pPr marL="546296" indent="-171450">
              <a:spcBef>
                <a:spcPts val="0"/>
              </a:spcBef>
              <a:buFont typeface="Arial" panose="020B0604020202020204" pitchFamily="34" charset="0"/>
              <a:buChar char="•"/>
              <a:defRPr/>
            </a:pPr>
            <a:r>
              <a:rPr lang="fr-CA" sz="900" dirty="0">
                <a:latin typeface="+mn-lt"/>
              </a:rPr>
              <a:t>Ces taux sont plus faibles que ceux qui s’appliqueraient à vous en tant que particulier, mais les fonds sont immobilisés dans la société.</a:t>
            </a:r>
          </a:p>
          <a:p>
            <a:pPr marL="546296" indent="-171450">
              <a:spcBef>
                <a:spcPts val="0"/>
              </a:spcBef>
              <a:buFont typeface="Arial" panose="020B0604020202020204" pitchFamily="34" charset="0"/>
              <a:buChar char="•"/>
              <a:defRPr/>
            </a:pPr>
            <a:r>
              <a:rPr lang="fr-CA" sz="900" dirty="0">
                <a:latin typeface="+mn-lt"/>
              </a:rPr>
              <a:t>Le fractionnement du revenu est un autre avantage : il s’agit de transférer des sommes tirées </a:t>
            </a:r>
            <a:br>
              <a:rPr lang="fr-CA" sz="900" dirty="0">
                <a:latin typeface="+mn-lt"/>
              </a:rPr>
            </a:br>
            <a:r>
              <a:rPr lang="fr-CA" sz="900" dirty="0">
                <a:latin typeface="+mn-lt"/>
              </a:rPr>
              <a:t>de dividendes au conjoint ayant le revenu le plus faible.</a:t>
            </a:r>
          </a:p>
          <a:p>
            <a:pPr marL="171450" indent="-171450">
              <a:spcBef>
                <a:spcPts val="1243"/>
              </a:spcBef>
              <a:buFont typeface="Arial" panose="020B0604020202020204" pitchFamily="34" charset="0"/>
              <a:buChar char="•"/>
              <a:defRPr/>
            </a:pPr>
            <a:r>
              <a:rPr lang="fr-CA" sz="900" dirty="0">
                <a:latin typeface="+mn-lt"/>
              </a:rPr>
              <a:t>La décision « salaire ou dividendes »</a:t>
            </a:r>
          </a:p>
          <a:p>
            <a:pPr marL="546296" indent="-171450">
              <a:spcBef>
                <a:spcPts val="0"/>
              </a:spcBef>
              <a:buFont typeface="Arial" panose="020B0604020202020204" pitchFamily="34" charset="0"/>
              <a:buChar char="•"/>
              <a:defRPr/>
            </a:pPr>
            <a:r>
              <a:rPr lang="fr-CA" sz="900" dirty="0">
                <a:latin typeface="+mn-lt"/>
              </a:rPr>
              <a:t>L’argent est retiré de la société sous forme de salaire ou de dividendes.</a:t>
            </a:r>
          </a:p>
          <a:p>
            <a:pPr marL="546296" indent="-171450">
              <a:spcBef>
                <a:spcPts val="0"/>
              </a:spcBef>
              <a:buFont typeface="Arial" panose="020B0604020202020204" pitchFamily="34" charset="0"/>
              <a:buChar char="•"/>
              <a:defRPr/>
            </a:pPr>
            <a:r>
              <a:rPr lang="fr-CA" sz="900" dirty="0">
                <a:latin typeface="+mn-lt"/>
              </a:rPr>
              <a:t>L’État fait en sorte que le total des impôts soit environ le même, que vous touchiez un salaire ou des dividendes : si vous laissez les profits dans la société, puis que vous payez ensuite un dividende à même le bénéfice après impôt, l’impôt de la société ajouté à celui du particulier sur ce dividende équivaut environ à l’impôt que ce même particulier aurait à payer sur un salaire. Voilà ce qui explique la confusion à l’égard des systèmes de majoration du dividende et de crédit d’impôt pour dividendes.</a:t>
            </a:r>
          </a:p>
          <a:p>
            <a:pPr marL="546296" indent="-171450">
              <a:buFont typeface="Arial" panose="020B0604020202020204" pitchFamily="34" charset="0"/>
              <a:buChar char="•"/>
              <a:defRPr/>
            </a:pPr>
            <a:r>
              <a:rPr lang="fr-CA" sz="900" dirty="0">
                <a:latin typeface="+mn-lt"/>
              </a:rPr>
              <a:t>L’avantage que représentaient les dividendes a disparu en raison de l’entrée en vigueur, le 1</a:t>
            </a:r>
            <a:r>
              <a:rPr lang="fr-CA" sz="900" baseline="30000" dirty="0">
                <a:latin typeface="+mn-lt"/>
              </a:rPr>
              <a:t>er </a:t>
            </a:r>
            <a:r>
              <a:rPr lang="fr-CA" sz="900" dirty="0">
                <a:latin typeface="+mn-lt"/>
              </a:rPr>
              <a:t>janvier 2018, de nouvelles règles relatives à l’impôt sur le revenu fractionné entre les membres adultes de la famille. L’avantage lié au calendrier a disparu du même coup.</a:t>
            </a:r>
          </a:p>
          <a:p>
            <a:pPr marL="546296" indent="-171450">
              <a:buFont typeface="Arial" panose="020B0604020202020204" pitchFamily="34" charset="0"/>
              <a:buChar char="•"/>
              <a:defRPr/>
            </a:pPr>
            <a:r>
              <a:rPr lang="fr-CA" sz="900" dirty="0">
                <a:latin typeface="+mn-lt"/>
              </a:rPr>
              <a:t>Le faible taux d’imposition des bénéfices d’une entreprise exploitée activement vise à en favoriser la croissance par le réinvestissement d’une partie de ses bénéfices dans son expansion (p. ex., achat de matériel, embauche d’employés).</a:t>
            </a:r>
          </a:p>
          <a:p>
            <a:pPr marL="546296" indent="-171450">
              <a:buFont typeface="Arial" panose="020B0604020202020204" pitchFamily="34" charset="0"/>
              <a:buChar char="•"/>
              <a:defRPr/>
            </a:pPr>
            <a:r>
              <a:rPr lang="fr-CA" sz="900" dirty="0">
                <a:latin typeface="+mn-lt"/>
              </a:rPr>
              <a:t>Un salaire est souvent versé pour deux raisons :</a:t>
            </a:r>
          </a:p>
          <a:p>
            <a:pPr marL="741473" indent="-187424">
              <a:defRPr/>
            </a:pPr>
            <a:r>
              <a:rPr lang="fr-CA" sz="900" dirty="0">
                <a:latin typeface="+mn-lt"/>
              </a:rPr>
              <a:t>1. Pour créer des gains ouvrant droit à pension au titre du Régime de pensions du Canada (RPC). Le maximum des gains annuels ouvrant droit à pension pour 2021 est de 61 600 $. Si votre salaire est égal ou supérieur à ce montant, vous devrez cotiser 3 166,45 $. La société versera un montant équivalent, de sorte que le total versé au titre de votre RPC sera de 6 332,90 $.</a:t>
            </a:r>
          </a:p>
          <a:p>
            <a:pPr marL="741473" indent="-187424">
              <a:defRPr/>
            </a:pPr>
            <a:r>
              <a:rPr lang="fr-CA" sz="900" dirty="0">
                <a:latin typeface="+mn-lt"/>
              </a:rPr>
              <a:t>2. Pour créer un « revenu gagné » qui ouvre des droits de cotisation à un REER. Le maximum déductible au titre des REER pour 2021 est de 27 230 $. Un salaire de 151 278 $ aurait été nécessaire en 2020 pour avoir le droit de cotiser le maximum pour 2021 (le plafond pour l’exercice suivant est de 18 % du revenu gagné l’année précédente, plus tous les droits inutilisés de cotisation à un REER qui ont été reportés).</a:t>
            </a:r>
          </a:p>
          <a:p>
            <a:pPr marL="741473" indent="-187424">
              <a:defRPr/>
            </a:pPr>
            <a:endParaRPr lang="fr-CA" sz="900" dirty="0">
              <a:latin typeface="+mn-lt"/>
            </a:endParaRPr>
          </a:p>
          <a:p>
            <a:pPr marL="171450" indent="-171450">
              <a:buFont typeface="Arial" panose="020B0604020202020204" pitchFamily="34" charset="0"/>
              <a:buChar char="•"/>
              <a:defRPr/>
            </a:pPr>
            <a:r>
              <a:rPr lang="fr-CA" sz="900" dirty="0">
                <a:latin typeface="+mn-lt"/>
              </a:rPr>
              <a:t>Pour être pris en compte à titre de déduction sur le revenu imposable, les frais de gestion doivent être raisonnables. Ils doivent aussi avoir été engagés en vue de produire un revenu et on doit être tenu de les payer, en vertu de la loi. Les frais de gestion doivent être payés pour des services précis et ne doivent pas être établis en fonction des résultats de l’entreprise.</a:t>
            </a:r>
          </a:p>
          <a:p>
            <a:pPr>
              <a:defRPr/>
            </a:pPr>
            <a:endParaRPr lang="fr-CA" sz="900" dirty="0">
              <a:latin typeface="+mn-lt"/>
            </a:endParaRPr>
          </a:p>
          <a:p>
            <a:pPr marL="171450" indent="-171450">
              <a:buFont typeface="Arial" panose="020B0604020202020204" pitchFamily="34" charset="0"/>
              <a:buChar char="•"/>
              <a:defRPr/>
            </a:pPr>
            <a:r>
              <a:rPr lang="fr-CA" sz="900" dirty="0">
                <a:latin typeface="+mn-lt"/>
              </a:rPr>
              <a:t>Fractionnement du revenu – salaire</a:t>
            </a:r>
          </a:p>
          <a:p>
            <a:pPr marL="546296" indent="-171450">
              <a:spcBef>
                <a:spcPts val="0"/>
              </a:spcBef>
              <a:buFont typeface="Arial" panose="020B0604020202020204" pitchFamily="34" charset="0"/>
              <a:buChar char="•"/>
              <a:defRPr/>
            </a:pPr>
            <a:r>
              <a:rPr lang="fr-CA" sz="900" dirty="0">
                <a:latin typeface="+mn-lt"/>
              </a:rPr>
              <a:t>Si votre conjoint ou vos enfants travaillent dans l’entreprise, vous pouvez leur verser un salaire raisonnable qui sera imposé à un taux plus faible que si la totalité de ce revenu figurait sur votre déclaration.</a:t>
            </a:r>
          </a:p>
          <a:p>
            <a:pPr marL="546296" indent="-171450">
              <a:buFont typeface="Arial" panose="020B0604020202020204" pitchFamily="34" charset="0"/>
              <a:buChar char="•"/>
              <a:defRPr/>
            </a:pPr>
            <a:r>
              <a:rPr lang="fr-CA" sz="900" dirty="0">
                <a:latin typeface="+mn-lt"/>
              </a:rPr>
              <a:t>Par exemple, en Ontario, en 2018, un particulier gagnant 87 908 $ serait imposé au taux de 33,89 % (« taux d’imposition marginal ») sur tout revenu excédentaire, tandis qu’un particulier gagnant seulement 18 503 $ ne paierait que 20,05 % d’impôt. Ainsi, en faisant passer 10 000 $ du particulier se situant de la tranche d’imposition supérieure à celui qui est dans la tranche inférieure, un couple épargnerait 1 384 $.</a:t>
            </a:r>
          </a:p>
          <a:p>
            <a:pPr marL="546296" indent="-171450">
              <a:buFont typeface="Arial" panose="020B0604020202020204" pitchFamily="34" charset="0"/>
              <a:buChar char="•"/>
              <a:defRPr/>
            </a:pPr>
            <a:r>
              <a:rPr lang="fr-CA" sz="900" dirty="0">
                <a:latin typeface="+mn-lt"/>
              </a:rPr>
              <a:t>L’essentiel est que la personne en question ait réellement effectué le travail – </a:t>
            </a:r>
            <a:r>
              <a:rPr lang="fr-CA" sz="900" dirty="0">
                <a:latin typeface="+mn-lt"/>
                <a:cs typeface="Arial"/>
              </a:rPr>
              <a:t>l</a:t>
            </a:r>
            <a:r>
              <a:rPr lang="fr-CA" sz="900" dirty="0">
                <a:latin typeface="+mn-lt"/>
              </a:rPr>
              <a:t>’ARC exige souvent que vous prouviez que le même montant aurait été versé à une personne non liée pour qu’elle accomplisse les mêmes tâches.</a:t>
            </a:r>
          </a:p>
          <a:p>
            <a:pPr marL="546296" indent="-171450">
              <a:buFont typeface="Arial" panose="020B0604020202020204" pitchFamily="34" charset="0"/>
              <a:buChar char="•"/>
              <a:defRPr/>
            </a:pPr>
            <a:r>
              <a:rPr lang="fr-CA" sz="900" dirty="0">
                <a:latin typeface="+mn-lt"/>
              </a:rPr>
              <a:t>Faites attention au caractère raisonnable des salaires pour des membres de votre famille qui ne sont pas des actionnaires.</a:t>
            </a:r>
          </a:p>
          <a:p>
            <a:pPr marL="374846">
              <a:defRPr/>
            </a:pPr>
            <a:endParaRPr lang="fr-CA" sz="900" dirty="0">
              <a:latin typeface="+mn-lt"/>
            </a:endParaRPr>
          </a:p>
          <a:p>
            <a:pPr marL="171450" indent="-171450">
              <a:buFont typeface="Arial" panose="020B0604020202020204" pitchFamily="34" charset="0"/>
              <a:buChar char="•"/>
              <a:defRPr/>
            </a:pPr>
            <a:r>
              <a:rPr lang="fr-CA" sz="900" dirty="0">
                <a:latin typeface="+mn-lt"/>
              </a:rPr>
              <a:t>Fractionnement du revenu – dividendes versés à la famille</a:t>
            </a:r>
          </a:p>
          <a:p>
            <a:pPr marL="546296" indent="-171450">
              <a:spcBef>
                <a:spcPts val="0"/>
              </a:spcBef>
              <a:buFont typeface="Arial" panose="020B0604020202020204" pitchFamily="34" charset="0"/>
              <a:buChar char="•"/>
              <a:defRPr/>
            </a:pPr>
            <a:r>
              <a:rPr lang="fr-CA" sz="900" dirty="0">
                <a:latin typeface="+mn-lt"/>
              </a:rPr>
              <a:t>Un particulier qui n’a aucun autre revenu peut recevoir de 19 000 $ à 52 000 $ environ en dividendes (non admissibles) et ne payer aucun impôt.</a:t>
            </a:r>
          </a:p>
          <a:p>
            <a:pPr marL="546296" indent="-171450">
              <a:spcBef>
                <a:spcPts val="0"/>
              </a:spcBef>
              <a:buFont typeface="Arial" panose="020B0604020202020204" pitchFamily="34" charset="0"/>
              <a:buChar char="•"/>
              <a:defRPr/>
            </a:pPr>
            <a:r>
              <a:rPr lang="fr-CA" sz="900" dirty="0">
                <a:latin typeface="+mn-lt"/>
              </a:rPr>
              <a:t>Habituellement, un membre de la famille qui reçoit des dividendes sera imposé au taux d’imposition marginal maximal, sauf si ce particulier travaille activement dans l’entreprise. Diverses conditions s’appliquent en fonction de l’âge.</a:t>
            </a:r>
            <a:endParaRPr lang="fr-CA" sz="900" dirty="0">
              <a:latin typeface="+mn-lt"/>
              <a:ea typeface="Arial"/>
              <a:cs typeface="Arial"/>
              <a:sym typeface="Arial"/>
            </a:endParaRPr>
          </a:p>
          <a:p>
            <a:pPr marL="546296" indent="-171450">
              <a:buFont typeface="Arial" panose="020B0604020202020204" pitchFamily="34" charset="0"/>
              <a:buChar char="•"/>
              <a:defRPr/>
            </a:pPr>
            <a:endParaRPr lang="fr-CA" sz="900" dirty="0">
              <a:latin typeface="+mn-lt"/>
            </a:endParaRPr>
          </a:p>
          <a:p>
            <a:pPr marL="171450" indent="-171450">
              <a:buFont typeface="Arial" panose="020B0604020202020204" pitchFamily="34" charset="0"/>
              <a:buChar char="•"/>
              <a:defRPr/>
            </a:pPr>
            <a:r>
              <a:rPr lang="fr-CA" sz="900" dirty="0">
                <a:latin typeface="+mn-lt"/>
              </a:rPr>
              <a:t>Report des impôts avec prime</a:t>
            </a:r>
          </a:p>
          <a:p>
            <a:pPr marL="546296" indent="-171450">
              <a:spcBef>
                <a:spcPts val="0"/>
              </a:spcBef>
              <a:buFont typeface="Arial" panose="020B0604020202020204" pitchFamily="34" charset="0"/>
              <a:buChar char="•"/>
              <a:defRPr/>
            </a:pPr>
            <a:r>
              <a:rPr lang="fr-CA" sz="900" dirty="0">
                <a:latin typeface="+mn-lt"/>
              </a:rPr>
              <a:t>Si votre entreprise est rentable, il est possible d’accumuler une prime qui est déduite des bénéfices de l’exercice en cours de la société, pourvu qu’elle soit versée à l’employé dans les 180 jours suivant la fin de l’exercice. Cela retarde le paiement des impôts sur la prime, car celle-ci peut être versée à l’employé et prise en compte dans son revenu imposable lors de l’année civile suivante.</a:t>
            </a:r>
          </a:p>
          <a:p>
            <a:pPr marL="546296" indent="-171450">
              <a:spcBef>
                <a:spcPts val="0"/>
              </a:spcBef>
              <a:buFont typeface="Arial" panose="020B0604020202020204" pitchFamily="34" charset="0"/>
              <a:buChar char="•"/>
              <a:defRPr/>
            </a:pPr>
            <a:r>
              <a:rPr lang="fr-CA" sz="900" dirty="0">
                <a:latin typeface="+mn-lt"/>
              </a:rPr>
              <a:t>Notez que la fin de l’exercice de la société doit se situer dans la deuxième moitié d’une année civile (c.-à-d. après le 6 juillet).</a:t>
            </a:r>
          </a:p>
          <a:p>
            <a:pPr marL="546296" indent="-171450">
              <a:spcBef>
                <a:spcPts val="0"/>
              </a:spcBef>
              <a:buFont typeface="Arial" panose="020B0604020202020204" pitchFamily="34" charset="0"/>
              <a:buChar char="•"/>
              <a:defRPr/>
            </a:pPr>
            <a:r>
              <a:rPr lang="fr-CA" sz="900" dirty="0">
                <a:latin typeface="+mn-lt"/>
              </a:rPr>
              <a:t>Faites attention au calendrier et à la documentation.</a:t>
            </a:r>
          </a:p>
          <a:p>
            <a:pPr marL="374846">
              <a:spcBef>
                <a:spcPts val="0"/>
              </a:spcBef>
              <a:defRPr/>
            </a:pPr>
            <a:endParaRPr lang="fr-CA" sz="900" dirty="0">
              <a:latin typeface="+mn-lt"/>
            </a:endParaRPr>
          </a:p>
          <a:p>
            <a:pPr marL="180975" indent="-171450">
              <a:spcBef>
                <a:spcPts val="0"/>
              </a:spcBef>
              <a:buFont typeface="Arial" panose="020B0604020202020204" pitchFamily="34" charset="0"/>
              <a:buChar char="•"/>
              <a:defRPr/>
            </a:pPr>
            <a:r>
              <a:rPr lang="fr-CA" sz="900" dirty="0">
                <a:latin typeface="+mn-lt"/>
              </a:rPr>
              <a:t>Autres considérations</a:t>
            </a:r>
          </a:p>
          <a:p>
            <a:pPr marL="546100" indent="-184150">
              <a:spcBef>
                <a:spcPts val="0"/>
              </a:spcBef>
              <a:buFont typeface="Arial" panose="020B0604020202020204" pitchFamily="34" charset="0"/>
              <a:buChar char="•"/>
              <a:defRPr/>
            </a:pPr>
            <a:r>
              <a:rPr lang="fr-CA" sz="900" dirty="0">
                <a:latin typeface="+mn-lt"/>
              </a:rPr>
              <a:t>Retrait d’argent de l’entreprise</a:t>
            </a:r>
          </a:p>
          <a:p>
            <a:pPr marL="546100" indent="-184150">
              <a:spcBef>
                <a:spcPts val="0"/>
              </a:spcBef>
              <a:buFont typeface="Arial" panose="020B0604020202020204" pitchFamily="34" charset="0"/>
              <a:buChar char="•"/>
              <a:defRPr/>
            </a:pPr>
            <a:r>
              <a:rPr lang="fr-CA" sz="900" dirty="0">
                <a:latin typeface="+mn-lt"/>
              </a:rPr>
              <a:t>Employés en général</a:t>
            </a:r>
          </a:p>
          <a:p>
            <a:pPr marL="546100" lvl="2" indent="-184150">
              <a:spcBef>
                <a:spcPts val="0"/>
              </a:spcBef>
              <a:buFont typeface="Arial" panose="020B0604020202020204" pitchFamily="34" charset="0"/>
              <a:buChar char="•"/>
              <a:defRPr/>
            </a:pPr>
            <a:r>
              <a:rPr lang="fr-CA" sz="900" dirty="0">
                <a:latin typeface="+mn-lt"/>
              </a:rPr>
              <a:t>Attention au statut (employés ou contractuels)</a:t>
            </a:r>
          </a:p>
          <a:p>
            <a:pPr marL="546100" lvl="2" indent="-184150">
              <a:spcBef>
                <a:spcPts val="0"/>
              </a:spcBef>
              <a:buFont typeface="Arial" panose="020B0604020202020204" pitchFamily="34" charset="0"/>
              <a:buChar char="•"/>
              <a:defRPr/>
            </a:pPr>
            <a:r>
              <a:rPr lang="fr-CA" sz="900" dirty="0">
                <a:latin typeface="+mn-lt"/>
              </a:rPr>
              <a:t>Attention au calcul du paiement (excédentaire ou insuffisant)</a:t>
            </a:r>
          </a:p>
          <a:p>
            <a:pPr marL="546100" lvl="2" indent="-184150">
              <a:spcBef>
                <a:spcPts val="0"/>
              </a:spcBef>
              <a:buFont typeface="Arial" panose="020B0604020202020204" pitchFamily="34" charset="0"/>
              <a:buChar char="•"/>
              <a:defRPr/>
            </a:pPr>
            <a:r>
              <a:rPr lang="fr-CA" sz="900" dirty="0">
                <a:latin typeface="+mn-lt"/>
              </a:rPr>
              <a:t>Faire les paiements à temps</a:t>
            </a:r>
          </a:p>
          <a:p>
            <a:pPr marL="546100" indent="-184150">
              <a:spcBef>
                <a:spcPts val="0"/>
              </a:spcBef>
              <a:buFont typeface="Arial" panose="020B0604020202020204" pitchFamily="34" charset="0"/>
              <a:buChar char="•"/>
              <a:defRPr/>
            </a:pPr>
            <a:r>
              <a:rPr lang="fr-CA" sz="900" dirty="0">
                <a:latin typeface="+mn-lt"/>
              </a:rPr>
              <a:t>Information relative aux contractuels et aux employés</a:t>
            </a:r>
          </a:p>
          <a:p>
            <a:pPr marL="546100" indent="-184150">
              <a:spcBef>
                <a:spcPts val="0"/>
              </a:spcBef>
              <a:buFont typeface="Arial" panose="020B0604020202020204" pitchFamily="34" charset="0"/>
              <a:buChar char="•"/>
              <a:defRPr/>
            </a:pPr>
            <a:r>
              <a:rPr lang="fr-CA" sz="900" dirty="0">
                <a:latin typeface="+mn-lt"/>
              </a:rPr>
              <a:t>L’ARC offre des formations pour les entrepreneurs qui démarrent.</a:t>
            </a:r>
          </a:p>
          <a:p>
            <a:pPr marL="374846">
              <a:spcBef>
                <a:spcPts val="0"/>
              </a:spcBef>
              <a:defRPr/>
            </a:pPr>
            <a:endParaRPr lang="fr-CA" sz="900" dirty="0">
              <a:latin typeface="+mj-lt"/>
            </a:endParaRPr>
          </a:p>
          <a:p>
            <a:pPr marL="374846">
              <a:spcBef>
                <a:spcPts val="0"/>
              </a:spcBef>
              <a:defRPr/>
            </a:pPr>
            <a:endParaRPr lang="fr-CA" sz="900" dirty="0">
              <a:latin typeface="+mj-lt"/>
            </a:endParaRPr>
          </a:p>
          <a:p>
            <a:pPr>
              <a:defRPr/>
            </a:pPr>
            <a:endParaRPr lang="fr-CA" sz="900" dirty="0">
              <a:latin typeface="+mj-lt"/>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19</a:t>
            </a:fld>
            <a:endParaRPr lang="en-US" altLang="en-US" dirty="0"/>
          </a:p>
        </p:txBody>
      </p:sp>
    </p:spTree>
    <p:extLst>
      <p:ext uri="{BB962C8B-B14F-4D97-AF65-F5344CB8AC3E}">
        <p14:creationId xmlns:p14="http://schemas.microsoft.com/office/powerpoint/2010/main" val="2950611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sz="900" dirty="0"/>
              <a:t>Nous sommes ici aujourd’hui pour parler de la croissance de votre entreprise, qui pourrait se transformer en PME de plus grande envergure.</a:t>
            </a:r>
          </a:p>
          <a:p>
            <a:pPr>
              <a:defRPr/>
            </a:pPr>
            <a:endParaRPr lang="fr-CA" sz="900" dirty="0"/>
          </a:p>
          <a:p>
            <a:pPr>
              <a:defRPr/>
            </a:pPr>
            <a:r>
              <a:rPr lang="fr-CA" sz="900" dirty="0"/>
              <a:t>Voici ce que j’ai l’intention d’aborder (présenter les points de la diapositive).</a:t>
            </a:r>
          </a:p>
          <a:p>
            <a:pPr>
              <a:defRPr/>
            </a:pPr>
            <a:endParaRPr lang="fr-CA" sz="900" dirty="0"/>
          </a:p>
          <a:p>
            <a:pPr>
              <a:defRPr/>
            </a:pPr>
            <a:r>
              <a:rPr lang="fr-CA" sz="900" dirty="0"/>
              <a:t>NOTE : Les stratégies fiscales et le financement ne seront abordés que très brièvement dans cet atelier.</a:t>
            </a:r>
          </a:p>
          <a:p>
            <a:pPr>
              <a:defRPr/>
            </a:pPr>
            <a:endParaRPr lang="fr-CA" sz="900" dirty="0"/>
          </a:p>
          <a:p>
            <a:pPr>
              <a:defRPr/>
            </a:pPr>
            <a:r>
              <a:rPr lang="fr-CA" sz="900" dirty="0"/>
              <a:t>Demandez aux participants s’ils ont des questions avant de poursuivre, ou de lever la main s’il y a des aspects qu’ils souhaiteraient approfondir.</a:t>
            </a:r>
            <a:endParaRPr lang="en-US"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2</a:t>
            </a:fld>
            <a:endParaRPr lang="en-US" altLang="en-US" dirty="0"/>
          </a:p>
        </p:txBody>
      </p:sp>
    </p:spTree>
    <p:extLst>
      <p:ext uri="{BB962C8B-B14F-4D97-AF65-F5344CB8AC3E}">
        <p14:creationId xmlns:p14="http://schemas.microsoft.com/office/powerpoint/2010/main" val="451349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altLang="fr-FR" sz="900" dirty="0">
                <a:latin typeface="+mn-lt"/>
              </a:rPr>
              <a:t>Une des questions les plus difficiles auxquelles sont confrontés les entrepreneurs en ce qui concerne la croissance est la suivante : quand et comment dois-je m’y prendre?</a:t>
            </a:r>
          </a:p>
          <a:p>
            <a:pPr>
              <a:defRPr/>
            </a:pPr>
            <a:endParaRPr lang="fr-CA" altLang="fr-FR" sz="900" dirty="0">
              <a:latin typeface="+mn-lt"/>
            </a:endParaRPr>
          </a:p>
          <a:p>
            <a:pPr>
              <a:defRPr/>
            </a:pPr>
            <a:r>
              <a:rPr lang="fr-CA" altLang="fr-FR" sz="900" dirty="0">
                <a:latin typeface="+mn-lt"/>
              </a:rPr>
              <a:t>Êtes-vous prêt?</a:t>
            </a:r>
          </a:p>
          <a:p>
            <a:pPr>
              <a:defRPr/>
            </a:pPr>
            <a:endParaRPr lang="fr-CA" altLang="fr-FR" sz="900" dirty="0">
              <a:latin typeface="+mn-lt"/>
            </a:endParaRPr>
          </a:p>
          <a:p>
            <a:pPr>
              <a:defRPr/>
            </a:pPr>
            <a:r>
              <a:rPr lang="fr-CA" altLang="fr-FR" sz="900" dirty="0">
                <a:latin typeface="+mn-lt"/>
              </a:rPr>
              <a:t>N’entreprenez pas une vaste expansion tant que vous n’êtes pas prêt.</a:t>
            </a:r>
          </a:p>
          <a:p>
            <a:pPr>
              <a:defRPr/>
            </a:pPr>
            <a:r>
              <a:rPr lang="fr-CA" altLang="fr-FR" sz="900" dirty="0">
                <a:latin typeface="+mn-lt"/>
              </a:rPr>
              <a:t>Le moment est idéal si vous avez tellement de commandes que les « coutures » menacent de céder, ou si vous ne venez pas à bout de tout votre travail et avez besoin de plus d’espace et de plus d’employés, car la demande y est déjà. Assurez-vous cependant que ce n’est pas saisonnier et que vous ne traversez pas simplement une période occupée. Le rythme de vos activités doit être soutenu et, si ce n’est pas le cas, votre stratégie de croissance doit le refléter. Exemple : embauche de travailleurs saisonniers ou temporaires supplémentaires en période de pointe, ou de nouveaux employés à temps plein.</a:t>
            </a:r>
          </a:p>
          <a:p>
            <a:pPr>
              <a:defRPr/>
            </a:pPr>
            <a:r>
              <a:rPr lang="fr-CA" altLang="fr-FR" sz="900" dirty="0">
                <a:latin typeface="+mn-lt"/>
              </a:rPr>
              <a:t>Vos bons résultats financiers se poursuivront-ils?</a:t>
            </a:r>
          </a:p>
          <a:p>
            <a:pPr>
              <a:defRPr/>
            </a:pPr>
            <a:r>
              <a:rPr lang="fr-CA" altLang="fr-FR" sz="900" dirty="0">
                <a:latin typeface="+mn-lt"/>
              </a:rPr>
              <a:t>Considérez ce qui suit (et soyez réaliste) :</a:t>
            </a:r>
          </a:p>
          <a:p>
            <a:pPr marL="187424" indent="-187424">
              <a:buFont typeface="Calibri" pitchFamily="34" charset="0"/>
              <a:buAutoNum type="arabicPeriod"/>
              <a:defRPr/>
            </a:pPr>
            <a:r>
              <a:rPr lang="fr-CA" altLang="fr-FR" sz="900" dirty="0">
                <a:latin typeface="+mn-lt"/>
              </a:rPr>
              <a:t>Ne prenez pas d’expansion si vous espérez seulement que vos ventes augmentent. Prenez de l’expansion seulement lorsque les « coutures » menacent de céder et qu’il semble évident que vous devez grandir. Si vous déboursez des sommes supplémentaires pour prendre de l’expansion, puis essayez ensuite d’augmenter vos ventes sans succès, vous pourriez ruiner votre entreprise.</a:t>
            </a:r>
          </a:p>
          <a:p>
            <a:pPr marL="187424" indent="-187424">
              <a:buFont typeface="Calibri" pitchFamily="34" charset="0"/>
              <a:buAutoNum type="arabicPeriod"/>
              <a:defRPr/>
            </a:pPr>
            <a:r>
              <a:rPr lang="fr-CA" altLang="fr-FR" sz="900" dirty="0">
                <a:latin typeface="+mn-lt"/>
              </a:rPr>
              <a:t>Avez-vous (ou vous et vos employés ont-ils) des compétences en matière d’exploitation, d’administration, ainsi qu’en vente et marketing?</a:t>
            </a:r>
            <a:br>
              <a:rPr lang="fr-CA" altLang="fr-FR" sz="900" dirty="0">
                <a:latin typeface="+mn-lt"/>
              </a:rPr>
            </a:br>
            <a:r>
              <a:rPr lang="fr-CA" altLang="fr-FR" sz="900" dirty="0">
                <a:latin typeface="+mn-lt"/>
              </a:rPr>
              <a:t>Ce n’est pas un drame si vous ne possédez pas personnellement toutes les compétences, dans la mesure où vous pouvez payer des sous-traitants pour faire le travail. Par exemple, vous embaucherez un commis comptable à temps partiel pour s’acquitter de tâches comme payer les fournisseurs, faire le rapprochement bancaire, produire les déclarations de TPS/TVH, etc. (tâches administratives), ou un concepteur Web pour gérer les fonctions Internet liées au marketing et à la vente.</a:t>
            </a:r>
            <a:br>
              <a:rPr lang="fr-CA" altLang="fr-FR" sz="900" dirty="0">
                <a:latin typeface="+mn-lt"/>
              </a:rPr>
            </a:br>
            <a:r>
              <a:rPr lang="fr-CA" altLang="fr-FR" sz="900" dirty="0">
                <a:latin typeface="+mn-lt"/>
              </a:rPr>
              <a:t>Y a-t-il des compétences que vous ne possédez pas et pour lesquelles vous devez trouver quelqu’un?</a:t>
            </a:r>
          </a:p>
          <a:p>
            <a:pPr marL="187424" indent="-187424">
              <a:buFont typeface="Calibri" pitchFamily="34" charset="0"/>
              <a:buAutoNum type="arabicPeriod"/>
              <a:defRPr/>
            </a:pPr>
            <a:r>
              <a:rPr lang="fr-CA" altLang="fr-FR" sz="900" dirty="0">
                <a:latin typeface="+mn-lt"/>
              </a:rPr>
              <a:t>Louerez-vous une usine, un bureau ou un magasin plus grand? Combien cela coûtera-t-il, et quelle sera la durée de votre engagement? </a:t>
            </a:r>
            <a:br>
              <a:rPr lang="fr-CA" altLang="fr-FR" sz="900" dirty="0">
                <a:latin typeface="+mn-lt"/>
              </a:rPr>
            </a:br>
            <a:r>
              <a:rPr lang="fr-CA" altLang="fr-FR" sz="900" dirty="0">
                <a:latin typeface="+mn-lt"/>
              </a:rPr>
              <a:t>Envisagez-vous d’embaucher des employés à temps plein? N’oubliez pas que leur salaire entraîne des coûts supplémentaires, comme la part de l’employeur pour le </a:t>
            </a:r>
            <a:r>
              <a:rPr lang="fr-CA" sz="900" dirty="0">
                <a:latin typeface="+mn-lt"/>
              </a:rPr>
              <a:t>Régime de pensions du Canada (</a:t>
            </a:r>
            <a:r>
              <a:rPr lang="fr-CA" altLang="fr-FR" sz="900" dirty="0">
                <a:latin typeface="+mn-lt"/>
              </a:rPr>
              <a:t>RPC) ou le </a:t>
            </a:r>
            <a:r>
              <a:rPr lang="fr-CA" sz="900" dirty="0">
                <a:latin typeface="+mn-lt"/>
              </a:rPr>
              <a:t>Régime de rentes du Québec (</a:t>
            </a:r>
            <a:r>
              <a:rPr lang="fr-CA" altLang="fr-FR" sz="900" dirty="0">
                <a:latin typeface="+mn-lt"/>
              </a:rPr>
              <a:t>RRQ) et le régime d’assurance-emploi (AE), les primes pour les régimes publics de santé-sécurité au travail et certains coûts liés au régime d’assurance soins de santé. Vous serez également responsable des coûts de cessation d’emploi si les choses ne se déroulent pas comme prévu.</a:t>
            </a:r>
            <a:br>
              <a:rPr lang="fr-CA" altLang="fr-FR" sz="900" dirty="0">
                <a:latin typeface="+mn-lt"/>
              </a:rPr>
            </a:br>
            <a:r>
              <a:rPr lang="fr-CA" altLang="fr-FR" sz="900" dirty="0">
                <a:latin typeface="+mn-lt"/>
              </a:rPr>
              <a:t>Devrez-vous débourser pour une stratégie ou un plan de vente et de marketing afin de stimuler les ventes en vue d’absorber l’augmentation des coûts? (Souvenez-vous : il est préférable de ne pas vous mettre dans une telle situation; mieux vaut attendre que la demande pour votre produit/service soit au rendez-vous.)</a:t>
            </a:r>
          </a:p>
          <a:p>
            <a:pPr marL="187424" indent="-187424">
              <a:buFont typeface="Calibri" pitchFamily="34" charset="0"/>
              <a:buAutoNum type="arabicPeriod"/>
              <a:defRPr/>
            </a:pPr>
            <a:r>
              <a:rPr lang="fr-CA" altLang="fr-FR" sz="900" dirty="0">
                <a:latin typeface="+mn-lt"/>
              </a:rPr>
              <a:t>Il ne s’agit pas seulement d’augmenter le chiffre d’affaires. Le résultat net (profit) doit également monter.</a:t>
            </a:r>
            <a:br>
              <a:rPr lang="fr-CA" altLang="fr-FR" sz="900" dirty="0">
                <a:latin typeface="+mn-lt"/>
              </a:rPr>
            </a:br>
            <a:r>
              <a:rPr lang="fr-CA" altLang="fr-FR" sz="900" dirty="0">
                <a:latin typeface="+mn-lt"/>
              </a:rPr>
              <a:t>Autrement dit, pourquoi engager les coûts supplémentaires et subir le stress de la croissance, si les revenus supplémentaires ne couvrent pas au moins ces coûts supplémentaires?</a:t>
            </a:r>
            <a:br>
              <a:rPr lang="fr-CA" altLang="fr-FR" sz="900" dirty="0">
                <a:latin typeface="+mn-lt"/>
              </a:rPr>
            </a:br>
            <a:r>
              <a:rPr lang="fr-CA" altLang="fr-FR" sz="900" dirty="0">
                <a:latin typeface="+mn-lt"/>
              </a:rPr>
              <a:t>Il importe d’établir une projection détaillée de l’état des résultats relativement au chiffre d’affaires ainsi que de tous les coûts supplémentaires pour avoir une idée de votre avenir financier.</a:t>
            </a:r>
            <a:br>
              <a:rPr lang="fr-CA" altLang="fr-FR" sz="900" dirty="0">
                <a:latin typeface="+mn-lt"/>
              </a:rPr>
            </a:br>
            <a:r>
              <a:rPr lang="fr-CA" altLang="fr-FR" sz="900" dirty="0">
                <a:latin typeface="+mn-lt"/>
              </a:rPr>
              <a:t>N’oubliez pas de fonder toute projection sur des documents financiers existants et exacts, et ne supposez pas simplement qu’il y aura une grosse augmentation du chiffre d’affaires – il n’y a pas lieu de vous mentir à vous-même. </a:t>
            </a:r>
            <a:r>
              <a:rPr lang="fr-CA" altLang="fr-FR" sz="900" dirty="0">
                <a:latin typeface="+mn-lt"/>
                <a:cs typeface="Arial" pitchFamily="34" charset="0"/>
              </a:rPr>
              <a:t>S</a:t>
            </a:r>
            <a:r>
              <a:rPr lang="fr-CA" altLang="fr-FR" sz="900" dirty="0">
                <a:latin typeface="+mn-lt"/>
              </a:rPr>
              <a:t>oyez réaliste.</a:t>
            </a:r>
            <a:br>
              <a:rPr lang="fr-CA" altLang="fr-FR" sz="900" dirty="0">
                <a:latin typeface="+mn-lt"/>
              </a:rPr>
            </a:br>
            <a:r>
              <a:rPr lang="fr-CA" altLang="fr-FR" sz="900" dirty="0">
                <a:latin typeface="+mn-lt"/>
              </a:rPr>
              <a:t>Il pourrait être judicieux d’avoir recours à votre comptable externe (qui rédige vos états financiers et produit vos déclarations fiscales) pour vous aider à établir les projections.</a:t>
            </a:r>
          </a:p>
          <a:p>
            <a:pPr>
              <a:buFont typeface="Calibri" pitchFamily="34" charset="0"/>
              <a:buNone/>
              <a:defRPr/>
            </a:pPr>
            <a:endParaRPr lang="fr-CA" altLang="fr-FR" sz="900" dirty="0">
              <a:latin typeface="+mn-lt"/>
            </a:endParaRPr>
          </a:p>
          <a:p>
            <a:pPr>
              <a:defRPr/>
            </a:pPr>
            <a:r>
              <a:rPr lang="fr-CA" altLang="fr-FR" sz="900" dirty="0">
                <a:latin typeface="+mn-lt"/>
              </a:rPr>
              <a:t>Est-il possible que la demande pour votre produit ou service chute, ou que de nouveaux concurrents fassent leur entrée?</a:t>
            </a:r>
          </a:p>
          <a:p>
            <a:pPr>
              <a:defRPr/>
            </a:pPr>
            <a:r>
              <a:rPr lang="fr-CA" altLang="fr-FR" sz="900" dirty="0">
                <a:latin typeface="+mn-lt"/>
              </a:rPr>
              <a:t>Quels sont vos clients les plus rentables? Qu’advient-il si vous en perdez un?</a:t>
            </a:r>
          </a:p>
          <a:p>
            <a:pPr>
              <a:defRPr/>
            </a:pPr>
            <a:r>
              <a:rPr lang="fr-CA" altLang="fr-FR" sz="900" dirty="0">
                <a:latin typeface="+mn-lt"/>
              </a:rPr>
              <a:t>Dans le cas des entreprises de services, quel est le taux de contrats conclus? Pour toutes les propositions soumises par votre entreprise, combien de contrats avez-vous remportés? Croyez-vous être en mesure de continuer à remporter d’autres contrats?</a:t>
            </a:r>
          </a:p>
          <a:p>
            <a:pPr>
              <a:defRPr/>
            </a:pPr>
            <a:r>
              <a:rPr lang="fr-CA" altLang="fr-FR" sz="900" dirty="0">
                <a:latin typeface="+mn-lt"/>
              </a:rPr>
              <a:t>Faites-vous preuve de souplesse, et pouvez-vous élaborer de nouveaux produits et services à mesure qu’évolue la demande des clients? (Par exemple, en 2010, 60 % des ventes d’Apple correspondaient à des produits qui n’existaient pas quatre ans auparavant.)</a:t>
            </a:r>
          </a:p>
          <a:p>
            <a:pPr>
              <a:defRPr/>
            </a:pPr>
            <a:endParaRPr lang="fr-CA" altLang="fr-FR" sz="900" dirty="0">
              <a:latin typeface="+mn-lt"/>
            </a:endParaRPr>
          </a:p>
          <a:p>
            <a:pPr>
              <a:defRPr/>
            </a:pPr>
            <a:r>
              <a:rPr lang="fr-CA" altLang="fr-FR" sz="900" dirty="0">
                <a:latin typeface="+mn-lt"/>
              </a:rPr>
              <a:t>Éléments à prendre en considération lorsque la croissance est envisagée :</a:t>
            </a:r>
          </a:p>
          <a:p>
            <a:pPr marL="187424">
              <a:defRPr/>
            </a:pPr>
            <a:r>
              <a:rPr lang="fr-CA" altLang="fr-FR" sz="900" dirty="0">
                <a:latin typeface="+mn-lt"/>
              </a:rPr>
              <a:t>Mesure de la rentabilité</a:t>
            </a:r>
          </a:p>
          <a:p>
            <a:pPr marL="374846">
              <a:defRPr/>
            </a:pPr>
            <a:r>
              <a:rPr lang="fr-CA" altLang="fr-FR" sz="900" dirty="0">
                <a:latin typeface="+mn-lt"/>
              </a:rPr>
              <a:t>Les profits augmentent-ils de façon constante ou varient-ils à la hausse et à la baisse?</a:t>
            </a:r>
          </a:p>
          <a:p>
            <a:pPr marL="374846">
              <a:defRPr/>
            </a:pPr>
            <a:r>
              <a:rPr lang="fr-CA" altLang="fr-FR" sz="900" dirty="0">
                <a:latin typeface="+mn-lt"/>
              </a:rPr>
              <a:t>N’oubliez pas : il ne suffit pas de penser aux ventes. Celles-ci peuvent augmenter, mais si les profits n’augmentent pas aussi, il y a un problème.</a:t>
            </a:r>
          </a:p>
          <a:p>
            <a:pPr marL="187424">
              <a:defRPr/>
            </a:pPr>
            <a:r>
              <a:rPr lang="fr-CA" altLang="fr-FR" sz="900" dirty="0">
                <a:latin typeface="+mn-lt"/>
              </a:rPr>
              <a:t>Fonds de roulement et efficience opérationnelle</a:t>
            </a:r>
          </a:p>
          <a:p>
            <a:pPr marL="374846">
              <a:defRPr/>
            </a:pPr>
            <a:r>
              <a:rPr lang="fr-CA" altLang="fr-FR" sz="900" dirty="0">
                <a:latin typeface="+mn-lt"/>
              </a:rPr>
              <a:t>Une organisation plus vaste dont les activités et les coûts sont plus importants aura besoin de plus de liquidités pour son exploitation.</a:t>
            </a:r>
          </a:p>
          <a:p>
            <a:pPr marL="374846">
              <a:defRPr/>
            </a:pPr>
            <a:r>
              <a:rPr lang="fr-CA" altLang="fr-FR" sz="900" dirty="0">
                <a:latin typeface="+mn-lt"/>
              </a:rPr>
              <a:t>Disposez-vous de suffisamment de liquidités ou de crédit pour absorber ces coûts supplémentaires à mesure que croît votre entreprise?</a:t>
            </a:r>
          </a:p>
          <a:p>
            <a:pPr marL="374846">
              <a:defRPr/>
            </a:pPr>
            <a:r>
              <a:rPr lang="fr-CA" altLang="fr-FR" sz="900" dirty="0">
                <a:latin typeface="+mn-lt"/>
              </a:rPr>
              <a:t>Est-il possible de grandir en trouvant et en corrigeant les inefficiences dans votre exploitation actuelle plutôt qu’en prenant de l’expansion?</a:t>
            </a:r>
          </a:p>
          <a:p>
            <a:pPr marL="187424">
              <a:defRPr/>
            </a:pPr>
            <a:r>
              <a:rPr lang="fr-CA" altLang="fr-FR" sz="900" dirty="0">
                <a:latin typeface="+mn-lt"/>
              </a:rPr>
              <a:t>Réseau de distribution</a:t>
            </a:r>
          </a:p>
          <a:p>
            <a:pPr marL="374846">
              <a:defRPr/>
            </a:pPr>
            <a:r>
              <a:rPr lang="fr-CA" altLang="fr-FR" sz="900" dirty="0">
                <a:latin typeface="+mn-lt"/>
              </a:rPr>
              <a:t>Votre réseau actuel est-il en mesure de traiter l’activité supplémentaire?</a:t>
            </a:r>
          </a:p>
          <a:p>
            <a:pPr marL="374846">
              <a:defRPr/>
            </a:pPr>
            <a:r>
              <a:rPr lang="fr-CA" altLang="fr-FR" sz="900" dirty="0">
                <a:latin typeface="+mn-lt"/>
              </a:rPr>
              <a:t>Devez-vous élargir votre réseau?</a:t>
            </a:r>
          </a:p>
          <a:p>
            <a:pPr>
              <a:defRPr/>
            </a:pPr>
            <a:endParaRPr lang="fr-CA" altLang="fr-FR" sz="900" dirty="0">
              <a:latin typeface="+mn-lt"/>
            </a:endParaRPr>
          </a:p>
          <a:p>
            <a:pPr>
              <a:defRPr/>
            </a:pPr>
            <a:r>
              <a:rPr lang="fr-CA" altLang="fr-FR" sz="900" dirty="0">
                <a:latin typeface="+mn-lt"/>
              </a:rPr>
              <a:t>Activité : génération d’idées</a:t>
            </a:r>
          </a:p>
          <a:p>
            <a:pPr>
              <a:defRPr/>
            </a:pPr>
            <a:r>
              <a:rPr lang="fr-CA" altLang="fr-FR" sz="900" dirty="0">
                <a:latin typeface="+mn-lt"/>
              </a:rPr>
              <a:t>Demandez aux participants de former des équipes de deux, de se servir de leur propre entreprise comme exemple, et de discuter de certains de leurs objectifs et stratégies en matière de croissance (5 minutes).</a:t>
            </a:r>
          </a:p>
          <a:p>
            <a:pPr>
              <a:defRPr/>
            </a:pPr>
            <a:r>
              <a:rPr lang="fr-CA" altLang="fr-FR" sz="900" dirty="0">
                <a:latin typeface="+mn-lt"/>
              </a:rPr>
              <a:t>Demandez à quelqu’un de présenter les commentaires de son équipe.</a:t>
            </a:r>
          </a:p>
          <a:p>
            <a:pPr>
              <a:spcBef>
                <a:spcPct val="0"/>
              </a:spcBef>
              <a:defRPr/>
            </a:pPr>
            <a:endParaRPr lang="en-US" altLang="fr-FR" sz="900" dirty="0">
              <a:latin typeface="+mn-lt"/>
              <a:cs typeface="Times New Roman" pitchFamily="18" charset="0"/>
              <a:sym typeface="Times New Roman" pitchFamily="18" charset="0"/>
            </a:endParaRPr>
          </a:p>
          <a:p>
            <a:pPr>
              <a:spcBef>
                <a:spcPct val="0"/>
              </a:spcBef>
              <a:defRPr/>
            </a:pPr>
            <a:endParaRPr lang="en-US" altLang="fr-FR" sz="900" dirty="0">
              <a:latin typeface="+mn-lt"/>
              <a:cs typeface="Times New Roman" pitchFamily="18" charset="0"/>
              <a:sym typeface="Times New Roman" pitchFamily="18" charset="0"/>
            </a:endParaRPr>
          </a:p>
          <a:p>
            <a:pPr>
              <a:spcBef>
                <a:spcPct val="0"/>
              </a:spcBef>
              <a:defRPr/>
            </a:pPr>
            <a:endParaRPr lang="en-US" altLang="fr-FR" sz="900" dirty="0">
              <a:latin typeface="+mn-lt"/>
              <a:cs typeface="Times New Roman" pitchFamily="18" charset="0"/>
              <a:sym typeface="Times New Roman" pitchFamily="18" charset="0"/>
            </a:endParaRPr>
          </a:p>
          <a:p>
            <a:pPr>
              <a:spcBef>
                <a:spcPct val="0"/>
              </a:spcBef>
              <a:defRPr/>
            </a:pPr>
            <a:endParaRPr lang="en-US" altLang="fr-FR" sz="900" dirty="0">
              <a:latin typeface="+mn-lt"/>
              <a:cs typeface="Times New Roman" pitchFamily="18" charset="0"/>
              <a:sym typeface="Times New Roman" pitchFamily="18" charset="0"/>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20</a:t>
            </a:fld>
            <a:endParaRPr lang="en-US" altLang="en-US" dirty="0"/>
          </a:p>
        </p:txBody>
      </p:sp>
    </p:spTree>
    <p:extLst>
      <p:ext uri="{BB962C8B-B14F-4D97-AF65-F5344CB8AC3E}">
        <p14:creationId xmlns:p14="http://schemas.microsoft.com/office/powerpoint/2010/main" val="84540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409373" algn="l"/>
              </a:tabLst>
              <a:defRPr/>
            </a:pPr>
            <a:r>
              <a:rPr lang="fr-CA" altLang="fr-FR" sz="1000" b="1" dirty="0"/>
              <a:t>Ce que recherchent les grands prêteurs et investisseurs</a:t>
            </a:r>
          </a:p>
          <a:p>
            <a:pPr>
              <a:tabLst>
                <a:tab pos="409373" algn="l"/>
              </a:tabLst>
              <a:defRPr/>
            </a:pPr>
            <a:endParaRPr lang="fr-CA" altLang="fr-FR" sz="1000" b="1" dirty="0"/>
          </a:p>
          <a:p>
            <a:pPr>
              <a:spcBef>
                <a:spcPts val="0"/>
              </a:spcBef>
              <a:tabLst>
                <a:tab pos="409373" algn="l"/>
              </a:tabLst>
              <a:defRPr/>
            </a:pPr>
            <a:r>
              <a:rPr lang="fr-FR" altLang="fr-FR" sz="1000" dirty="0"/>
              <a:t>La proposition</a:t>
            </a:r>
          </a:p>
          <a:p>
            <a:pPr marL="171450" indent="-171450">
              <a:spcBef>
                <a:spcPts val="0"/>
              </a:spcBef>
              <a:buFont typeface="Arial" panose="020B0604020202020204" pitchFamily="34" charset="0"/>
              <a:buChar char="•"/>
              <a:tabLst>
                <a:tab pos="409373" algn="l"/>
              </a:tabLst>
              <a:defRPr/>
            </a:pPr>
            <a:r>
              <a:rPr lang="fr-FR" altLang="fr-FR" sz="1000" dirty="0"/>
              <a:t>Une planification et une recherche détaillées doivent être effectuées.</a:t>
            </a:r>
          </a:p>
          <a:p>
            <a:pPr marL="171450" indent="-171450">
              <a:spcBef>
                <a:spcPts val="0"/>
              </a:spcBef>
              <a:buFont typeface="Arial" panose="020B0604020202020204" pitchFamily="34" charset="0"/>
              <a:buChar char="•"/>
              <a:tabLst>
                <a:tab pos="409373" algn="l"/>
              </a:tabLst>
              <a:defRPr/>
            </a:pPr>
            <a:r>
              <a:rPr lang="fr-FR" altLang="fr-FR" sz="1000" dirty="0"/>
              <a:t>Assurez-vous que la proposition explique quel besoin est comblé par votre produit ou service, qui sont vos concurrents et pourquoi vous vous démarquez d’eux, ainsi que le montant dont votre entreprise a besoin pour prendre son essor.</a:t>
            </a:r>
          </a:p>
          <a:p>
            <a:pPr marL="171450" indent="-171450">
              <a:spcBef>
                <a:spcPts val="0"/>
              </a:spcBef>
              <a:buFont typeface="Arial" panose="020B0604020202020204" pitchFamily="34" charset="0"/>
              <a:buChar char="•"/>
              <a:tabLst>
                <a:tab pos="409373" algn="l"/>
              </a:tabLst>
              <a:defRPr/>
            </a:pPr>
            <a:r>
              <a:rPr lang="fr-FR" altLang="fr-FR" sz="1000" dirty="0"/>
              <a:t>Cette proposition doit comprendre un sommaire ou un aperçu du projet, une présentation des principaux éléments, des détails sur votre plan, y compris vos objectifs et ressources (en matière de personnel et de technologie, notamment), une conclusion expliquant l’intérêt que présente un investissement dans votre projet, la mention du montant que vous demandez, et la documentation à l’appui, par exemple des projections détaillées des flux de trésorerie.</a:t>
            </a:r>
          </a:p>
          <a:p>
            <a:pPr>
              <a:spcBef>
                <a:spcPts val="0"/>
              </a:spcBef>
              <a:tabLst>
                <a:tab pos="409373" algn="l"/>
              </a:tabLst>
              <a:defRPr/>
            </a:pPr>
            <a:endParaRPr lang="fr-CA" altLang="fr-FR" sz="1000" dirty="0"/>
          </a:p>
          <a:p>
            <a:pPr>
              <a:spcBef>
                <a:spcPts val="0"/>
              </a:spcBef>
              <a:tabLst>
                <a:tab pos="409373" algn="l"/>
              </a:tabLst>
              <a:defRPr/>
            </a:pPr>
            <a:r>
              <a:rPr lang="fr-FR" altLang="fr-FR" sz="1000" dirty="0"/>
              <a:t>Les chiffres qu’ils veulent voir – Chiffres à l’appui</a:t>
            </a:r>
          </a:p>
          <a:p>
            <a:pPr marL="171450" indent="-171450">
              <a:spcBef>
                <a:spcPts val="0"/>
              </a:spcBef>
              <a:buFont typeface="Arial" panose="020B0604020202020204" pitchFamily="34" charset="0"/>
              <a:buChar char="•"/>
              <a:tabLst>
                <a:tab pos="409373" algn="l"/>
              </a:tabLst>
              <a:defRPr/>
            </a:pPr>
            <a:r>
              <a:rPr lang="fr-FR" altLang="fr-FR" sz="1000" dirty="0"/>
              <a:t>Les grands prêteurs et investisseurs veulent voir une liste détaillée des coûts de démarrage, y compris les immobilisations nécessaires (ordinateurs, équipement, etc.).</a:t>
            </a:r>
          </a:p>
          <a:p>
            <a:pPr marL="171450" indent="-171450">
              <a:spcBef>
                <a:spcPts val="0"/>
              </a:spcBef>
              <a:buFont typeface="Arial" panose="020B0604020202020204" pitchFamily="34" charset="0"/>
              <a:buChar char="•"/>
              <a:tabLst>
                <a:tab pos="409373" algn="l"/>
              </a:tabLst>
              <a:defRPr/>
            </a:pPr>
            <a:r>
              <a:rPr lang="fr-FR" altLang="fr-FR" sz="1000" dirty="0"/>
              <a:t>Ils veulent le plus de détails possible, dont les prévisions des ventes, les pourcentages de marge brute, les estimations des frais de vente et de marketing, d’administration et d’exploitation, et ce, pour une période maximale de cinq ans.</a:t>
            </a:r>
          </a:p>
          <a:p>
            <a:pPr marL="171450" indent="-171450">
              <a:spcBef>
                <a:spcPts val="0"/>
              </a:spcBef>
              <a:buFont typeface="Arial" panose="020B0604020202020204" pitchFamily="34" charset="0"/>
              <a:buChar char="•"/>
              <a:tabLst>
                <a:tab pos="409373" algn="l"/>
              </a:tabLst>
              <a:defRPr/>
            </a:pPr>
            <a:r>
              <a:rPr lang="fr-FR" altLang="fr-FR" sz="1000" dirty="0"/>
              <a:t>Ils voudront voir les projections détaillées de flux de trésorerie pour le premier exercice (sur une base mensuelle) ainsi que des projections à plus long terme, pouvant s’échelonner sur les trois à cinq prochaines années.</a:t>
            </a:r>
          </a:p>
          <a:p>
            <a:pPr marL="171450" indent="-171450">
              <a:spcBef>
                <a:spcPts val="0"/>
              </a:spcBef>
              <a:buFont typeface="Arial" panose="020B0604020202020204" pitchFamily="34" charset="0"/>
              <a:buChar char="•"/>
              <a:tabLst>
                <a:tab pos="409373" algn="l"/>
              </a:tabLst>
              <a:defRPr/>
            </a:pPr>
            <a:r>
              <a:rPr lang="fr-FR" altLang="fr-FR" sz="1000" dirty="0"/>
              <a:t>Ils souhaiteront aussi voir le rendement annuel estimatif du capital investi ainsi que les stratégies de sortie prévues pour eux.</a:t>
            </a:r>
          </a:p>
          <a:p>
            <a:pPr marL="171450" indent="-171450">
              <a:spcBef>
                <a:spcPts val="0"/>
              </a:spcBef>
              <a:buFont typeface="Arial" panose="020B0604020202020204" pitchFamily="34" charset="0"/>
              <a:buChar char="•"/>
              <a:tabLst>
                <a:tab pos="409373" algn="l"/>
              </a:tabLst>
              <a:defRPr/>
            </a:pPr>
            <a:r>
              <a:rPr lang="fr-FR" altLang="fr-FR" sz="1000" dirty="0"/>
              <a:t>Assurez-vous de répondre aux questions suivantes :</a:t>
            </a:r>
          </a:p>
          <a:p>
            <a:pPr marL="628650" lvl="1" indent="-171450">
              <a:spcBef>
                <a:spcPts val="0"/>
              </a:spcBef>
              <a:buFont typeface="Arial" panose="020B0604020202020204" pitchFamily="34" charset="0"/>
              <a:buChar char="•"/>
              <a:tabLst>
                <a:tab pos="409373" algn="l"/>
              </a:tabLst>
              <a:defRPr/>
            </a:pPr>
            <a:r>
              <a:rPr lang="fr-FR" altLang="fr-FR" sz="1000" dirty="0"/>
              <a:t>Ventes : Quels sont les chiffres projetés?</a:t>
            </a:r>
          </a:p>
          <a:p>
            <a:pPr marL="628650" lvl="1" indent="-171450">
              <a:spcBef>
                <a:spcPts val="0"/>
              </a:spcBef>
              <a:buFont typeface="Arial" panose="020B0604020202020204" pitchFamily="34" charset="0"/>
              <a:buChar char="•"/>
              <a:tabLst>
                <a:tab pos="409373" algn="l"/>
              </a:tabLst>
              <a:defRPr/>
            </a:pPr>
            <a:r>
              <a:rPr lang="fr-FR" altLang="fr-FR" sz="1000" dirty="0"/>
              <a:t>Capitaux propres : D’où proviennent-ils?</a:t>
            </a:r>
          </a:p>
          <a:p>
            <a:pPr marL="628650" lvl="1" indent="-171450">
              <a:spcBef>
                <a:spcPts val="0"/>
              </a:spcBef>
              <a:buFont typeface="Arial" panose="020B0604020202020204" pitchFamily="34" charset="0"/>
              <a:buChar char="•"/>
              <a:tabLst>
                <a:tab pos="409373" algn="l"/>
              </a:tabLst>
              <a:defRPr/>
            </a:pPr>
            <a:r>
              <a:rPr lang="fr-FR" altLang="fr-FR" sz="1000" dirty="0"/>
              <a:t>Emprunts : À combien se chiffrent-ils?</a:t>
            </a:r>
          </a:p>
          <a:p>
            <a:pPr>
              <a:spcBef>
                <a:spcPts val="0"/>
              </a:spcBef>
              <a:tabLst>
                <a:tab pos="409373" algn="l"/>
              </a:tabLst>
              <a:defRPr/>
            </a:pPr>
            <a:endParaRPr lang="fr-CA" altLang="fr-FR" sz="1000" dirty="0"/>
          </a:p>
          <a:p>
            <a:pPr>
              <a:tabLst>
                <a:tab pos="409373" algn="l"/>
              </a:tabLst>
              <a:defRPr/>
            </a:pPr>
            <a:endParaRPr lang="fr-CA" altLang="fr-FR" sz="1000" b="1" dirty="0"/>
          </a:p>
          <a:p>
            <a:pPr>
              <a:tabLst>
                <a:tab pos="409373" algn="l"/>
              </a:tabLst>
              <a:defRPr/>
            </a:pPr>
            <a:r>
              <a:rPr lang="fr-CA" altLang="fr-FR" sz="1000" b="1" dirty="0"/>
              <a:t>Sources de financement</a:t>
            </a:r>
          </a:p>
          <a:p>
            <a:pPr marL="374846">
              <a:defRPr/>
            </a:pPr>
            <a:endParaRPr lang="fr-CA" altLang="fr-FR" sz="1000" b="1" dirty="0"/>
          </a:p>
          <a:p>
            <a:pPr marL="0">
              <a:defRPr/>
            </a:pPr>
            <a:r>
              <a:rPr lang="fr-FR" altLang="fr-FR" sz="1000" dirty="0"/>
              <a:t>Banque</a:t>
            </a:r>
          </a:p>
          <a:p>
            <a:pPr marL="171450" indent="-171450">
              <a:buFont typeface="Arial" panose="020B0604020202020204" pitchFamily="34" charset="0"/>
              <a:buChar char="•"/>
              <a:defRPr/>
            </a:pPr>
            <a:r>
              <a:rPr lang="fr-FR" altLang="fr-FR" sz="1000" dirty="0"/>
              <a:t>Une banque exigera probablement un plan d’affaires et demandera habituellement une garantie au titre du prêt (p. ex., l’engagement d’un parent) ou une autre forme de garantie</a:t>
            </a:r>
            <a:br>
              <a:rPr lang="fr-FR" altLang="fr-FR" sz="1000" dirty="0"/>
            </a:br>
            <a:r>
              <a:rPr lang="fr-FR" altLang="fr-FR" sz="1000" dirty="0"/>
              <a:t>(p. ex., un bien), car il y a un risque que vous ne le remboursiez pas.</a:t>
            </a:r>
          </a:p>
          <a:p>
            <a:pPr marL="171450" indent="-171450">
              <a:buFont typeface="Arial" panose="020B0604020202020204" pitchFamily="34" charset="0"/>
              <a:buChar char="•"/>
              <a:defRPr/>
            </a:pPr>
            <a:r>
              <a:rPr lang="fr-FR" altLang="fr-FR" sz="1000" dirty="0"/>
              <a:t>La démarche peut exiger une intervention plus grande de votre comptable.</a:t>
            </a:r>
          </a:p>
          <a:p>
            <a:pPr marL="171450" indent="-171450">
              <a:buFont typeface="Arial" panose="020B0604020202020204" pitchFamily="34" charset="0"/>
              <a:buChar char="•"/>
              <a:defRPr/>
            </a:pPr>
            <a:r>
              <a:rPr lang="fr-FR" altLang="fr-FR" sz="1000" dirty="0"/>
              <a:t>Voici des exemples de rapports du comptable :</a:t>
            </a:r>
          </a:p>
          <a:p>
            <a:pPr marL="628650" lvl="1" indent="-171450">
              <a:buFont typeface="Arial" panose="020B0604020202020204" pitchFamily="34" charset="0"/>
              <a:buChar char="•"/>
              <a:defRPr/>
            </a:pPr>
            <a:r>
              <a:rPr lang="fr-FR" altLang="fr-FR" sz="1000" dirty="0"/>
              <a:t>Compilation (avis au lecteur) – intervention la moins importante, principalement une simple compilation des états financiers aux fins de la préparation des déclarations fiscales des sociétés.</a:t>
            </a:r>
          </a:p>
          <a:p>
            <a:pPr marL="628650" lvl="1" indent="-171450">
              <a:buFont typeface="Arial" panose="020B0604020202020204" pitchFamily="34" charset="0"/>
              <a:buChar char="•"/>
              <a:defRPr/>
            </a:pPr>
            <a:r>
              <a:rPr lang="fr-FR" altLang="fr-FR" sz="1000" dirty="0"/>
              <a:t>Mission d’examen – l’objectif est de dresser et d’examiner les états financiers pour déterminer s’ils sont plausibles ou dignes de foi. Fournit un niveau limité d’assurance, pour indiquer que les états financiers sont établis conformément aux PCGR (principes comptables généralement reconnus). Dans le cas des sociétés fermées, les PCGR sont habituellement les Normes comptables pour les entreprises à capital fermé (NCECF) et, dans certains cas, les Normes internationales d’information financière (IFRS).</a:t>
            </a:r>
          </a:p>
          <a:p>
            <a:pPr marL="628650" lvl="1" indent="-171450">
              <a:buFont typeface="Arial" panose="020B0604020202020204" pitchFamily="34" charset="0"/>
              <a:buChar char="•"/>
              <a:defRPr/>
            </a:pPr>
            <a:r>
              <a:rPr lang="fr-FR" altLang="fr-FR" sz="1000" dirty="0"/>
              <a:t>Audit – niveau d’assurance le plus élevé (et travail le plus coûteux). Les comptables délivrent une opinion selon laquelle les états financiers donnent une image fidèle de la situation et ne comportent pas d’anomalie significative. L’auditeur est tenu d’évaluer le système de contrôle interne de la société, d’inspecter des documents, d’observer des actifs comme les stocks et les immobilisations, et de prendre des renseignements auprès de la direction et du conseil d’administration.</a:t>
            </a:r>
          </a:p>
          <a:p>
            <a:pPr marL="171450" indent="-171450">
              <a:buFont typeface="Arial" panose="020B0604020202020204" pitchFamily="34" charset="0"/>
              <a:buChar char="•"/>
              <a:defRPr/>
            </a:pPr>
            <a:r>
              <a:rPr lang="fr-FR" altLang="fr-FR" sz="1000" dirty="0"/>
              <a:t>La plupart des sociétés ont besoin d’une ligne de crédit flexible pour le financement de leurs activités.</a:t>
            </a:r>
            <a:endParaRPr lang="fr-CA" altLang="fr-FR" sz="1000" dirty="0"/>
          </a:p>
          <a:p>
            <a:pPr marL="374846">
              <a:defRPr/>
            </a:pPr>
            <a:endParaRPr lang="fr-CA" altLang="fr-FR" sz="1000" dirty="0"/>
          </a:p>
          <a:p>
            <a:pPr>
              <a:tabLst>
                <a:tab pos="409373" algn="l"/>
              </a:tabLst>
              <a:defRPr/>
            </a:pPr>
            <a:r>
              <a:rPr lang="fr-FR" altLang="fr-FR" sz="1000" dirty="0"/>
              <a:t>Prêteurs privés</a:t>
            </a:r>
          </a:p>
          <a:p>
            <a:pPr marL="171450" indent="-171450">
              <a:buFont typeface="Arial" panose="020B0604020202020204" pitchFamily="34" charset="0"/>
              <a:buChar char="•"/>
              <a:tabLst>
                <a:tab pos="409373" algn="l"/>
              </a:tabLst>
              <a:defRPr/>
            </a:pPr>
            <a:r>
              <a:rPr lang="fr-FR" altLang="fr-FR" sz="1000" dirty="0"/>
              <a:t>Sociétés de capital-risque et sociétés de capital-investissement, y compris des spécialistes des services de banque d’investissement, des sociétés de financement de commerce international, des sociétés d’assurance, des prêteurs hypothécaires commerciaux et des spécialistes en financement d’équipement spécialisé.</a:t>
            </a:r>
          </a:p>
          <a:p>
            <a:pPr marL="171450" indent="-171450">
              <a:buFont typeface="Arial" panose="020B0604020202020204" pitchFamily="34" charset="0"/>
              <a:buChar char="•"/>
              <a:tabLst>
                <a:tab pos="409373" algn="l"/>
              </a:tabLst>
              <a:defRPr/>
            </a:pPr>
            <a:r>
              <a:rPr lang="fr-FR" altLang="fr-FR" sz="1000" dirty="0"/>
              <a:t>Trois segments de marché :</a:t>
            </a:r>
          </a:p>
          <a:p>
            <a:pPr marL="628650" lvl="1" indent="-171450">
              <a:buFont typeface="Arial" panose="020B0604020202020204" pitchFamily="34" charset="0"/>
              <a:buChar char="•"/>
              <a:tabLst>
                <a:tab pos="409373" algn="l"/>
              </a:tabLst>
              <a:defRPr/>
            </a:pPr>
            <a:r>
              <a:rPr lang="fr-FR" altLang="fr-FR" sz="1000" dirty="0"/>
              <a:t>Rachat – habituellement, un investissement à risque dans des sociétés fermées ou des sociétés cotées établies qui subissent une transformation fondamentale de leur exploitation ou de leur stratégie.</a:t>
            </a:r>
          </a:p>
          <a:p>
            <a:pPr marL="628650" lvl="1" indent="-171450">
              <a:buFont typeface="Arial" panose="020B0604020202020204" pitchFamily="34" charset="0"/>
              <a:buChar char="•"/>
              <a:tabLst>
                <a:tab pos="409373" algn="l"/>
              </a:tabLst>
              <a:defRPr/>
            </a:pPr>
            <a:r>
              <a:rPr lang="fr-FR" altLang="fr-FR" sz="1000" dirty="0"/>
              <a:t>Financement mezzanine – essentiellement, l’utilisation de créances de rang inférieur ou d’actions privilégiées assorties d’une clause de participation, pour investir dans des types de sociétés semblables à celles qui font l’objet de rachats.</a:t>
            </a:r>
          </a:p>
          <a:p>
            <a:pPr marL="628650" lvl="1" indent="-171450">
              <a:buFont typeface="Arial" panose="020B0604020202020204" pitchFamily="34" charset="0"/>
              <a:buChar char="•"/>
              <a:tabLst>
                <a:tab pos="409373" algn="l"/>
              </a:tabLst>
              <a:defRPr/>
            </a:pPr>
            <a:r>
              <a:rPr lang="fr-FR" altLang="fr-FR" sz="1000" dirty="0"/>
              <a:t>Capital-risque – en général, placement dans des sociétés en phase de démarrage, surtout dans le secteur technologique.</a:t>
            </a:r>
          </a:p>
          <a:p>
            <a:pPr marL="171450" indent="-171450">
              <a:buFont typeface="Arial" panose="020B0604020202020204" pitchFamily="34" charset="0"/>
              <a:buChar char="•"/>
              <a:tabLst>
                <a:tab pos="409373" algn="l"/>
              </a:tabLst>
              <a:defRPr/>
            </a:pPr>
            <a:r>
              <a:rPr lang="fr-FR" altLang="fr-FR" sz="1000" dirty="0"/>
              <a:t>L’Association canadienne du capital de risque et d’investissement (Canadian Venture Capital &amp; </a:t>
            </a:r>
            <a:r>
              <a:rPr lang="fr-FR" altLang="fr-FR" sz="1000" dirty="0" err="1"/>
              <a:t>Private</a:t>
            </a:r>
            <a:r>
              <a:rPr lang="fr-FR" altLang="fr-FR" sz="1000" dirty="0"/>
              <a:t> </a:t>
            </a:r>
            <a:r>
              <a:rPr lang="fr-FR" altLang="fr-FR" sz="1000" dirty="0" err="1"/>
              <a:t>Equity</a:t>
            </a:r>
            <a:r>
              <a:rPr lang="fr-FR" altLang="fr-FR" sz="1000" dirty="0"/>
              <a:t> Association – CVCA) constitue une bonne source d’information et donne accès à des sociétés de capital-investissement.</a:t>
            </a:r>
          </a:p>
          <a:p>
            <a:pPr marL="171450" indent="-171450">
              <a:buFont typeface="Arial" panose="020B0604020202020204" pitchFamily="34" charset="0"/>
              <a:buChar char="•"/>
              <a:tabLst>
                <a:tab pos="409373" algn="l"/>
              </a:tabLst>
              <a:defRPr/>
            </a:pPr>
            <a:r>
              <a:rPr lang="fr-FR" altLang="fr-FR" sz="1000" dirty="0"/>
              <a:t>Les prêteurs privés peuvent aussi être des membres de la famille ou des amis.</a:t>
            </a:r>
            <a:endParaRPr lang="fr-CA" altLang="fr-FR" sz="1000" dirty="0"/>
          </a:p>
          <a:p>
            <a:pPr>
              <a:tabLst>
                <a:tab pos="409373" algn="l"/>
              </a:tabLst>
              <a:defRPr/>
            </a:pPr>
            <a:endParaRPr lang="fr-CA" altLang="fr-FR" sz="1000" dirty="0"/>
          </a:p>
          <a:p>
            <a:pPr>
              <a:tabLst>
                <a:tab pos="409373" algn="l"/>
              </a:tabLst>
              <a:defRPr/>
            </a:pPr>
            <a:r>
              <a:rPr lang="fr-CA" altLang="fr-FR" sz="1000" dirty="0"/>
              <a:t>Financement collectif</a:t>
            </a:r>
          </a:p>
          <a:p>
            <a:pPr marL="171450" indent="-171450">
              <a:spcBef>
                <a:spcPct val="0"/>
              </a:spcBef>
              <a:buFont typeface="Arial" panose="020B0604020202020204" pitchFamily="34" charset="0"/>
              <a:buChar char="•"/>
              <a:tabLst>
                <a:tab pos="409373" algn="l"/>
              </a:tabLst>
              <a:defRPr/>
            </a:pPr>
            <a:r>
              <a:rPr lang="fr-FR" altLang="fr-FR" sz="900" dirty="0">
                <a:cs typeface="Arial" pitchFamily="34" charset="0"/>
                <a:sym typeface="Arial" pitchFamily="34" charset="0"/>
              </a:rPr>
              <a:t>L’idée principale est de générer des fonds pour des projets importants, y compris des projets entrepreneuriaux risqués.</a:t>
            </a:r>
          </a:p>
          <a:p>
            <a:pPr marL="171450" indent="-171450">
              <a:spcBef>
                <a:spcPct val="0"/>
              </a:spcBef>
              <a:buFont typeface="Arial" panose="020B0604020202020204" pitchFamily="34" charset="0"/>
              <a:buChar char="•"/>
              <a:tabLst>
                <a:tab pos="409373" algn="l"/>
              </a:tabLst>
              <a:defRPr/>
            </a:pPr>
            <a:r>
              <a:rPr lang="fr-FR" altLang="fr-FR" sz="900" dirty="0">
                <a:cs typeface="Arial" pitchFamily="34" charset="0"/>
                <a:sym typeface="Arial" pitchFamily="34" charset="0"/>
              </a:rPr>
              <a:t>On peut aussi recourir à certains programmes d’innovation ou d’embauche du gouvernement.</a:t>
            </a:r>
          </a:p>
          <a:p>
            <a:pPr marL="171450" indent="-171450">
              <a:spcBef>
                <a:spcPct val="0"/>
              </a:spcBef>
              <a:buFont typeface="Arial" panose="020B0604020202020204" pitchFamily="34" charset="0"/>
              <a:buChar char="•"/>
              <a:tabLst>
                <a:tab pos="409373" algn="l"/>
              </a:tabLst>
              <a:defRPr/>
            </a:pPr>
            <a:r>
              <a:rPr lang="fr-FR" altLang="fr-FR" sz="900" dirty="0">
                <a:cs typeface="Arial" pitchFamily="34" charset="0"/>
                <a:sym typeface="Arial" pitchFamily="34" charset="0"/>
              </a:rPr>
              <a:t>Le financement collectif permet de supprimer les intermédiaires et d’offrir les fonds directement au créateur.</a:t>
            </a:r>
          </a:p>
          <a:p>
            <a:pPr marL="171450" indent="-171450">
              <a:spcBef>
                <a:spcPct val="0"/>
              </a:spcBef>
              <a:buFont typeface="Arial" panose="020B0604020202020204" pitchFamily="34" charset="0"/>
              <a:buChar char="•"/>
              <a:tabLst>
                <a:tab pos="409373" algn="l"/>
              </a:tabLst>
              <a:defRPr/>
            </a:pPr>
            <a:r>
              <a:rPr lang="fr-FR" altLang="fr-FR" sz="900" dirty="0">
                <a:cs typeface="Arial" pitchFamily="34" charset="0"/>
                <a:sym typeface="Arial" pitchFamily="34" charset="0"/>
              </a:rPr>
              <a:t>Exemples :</a:t>
            </a:r>
          </a:p>
          <a:p>
            <a:pPr marL="628650" lvl="1" indent="-171450">
              <a:spcBef>
                <a:spcPct val="0"/>
              </a:spcBef>
              <a:buFont typeface="Arial" panose="020B0604020202020204" pitchFamily="34" charset="0"/>
              <a:buChar char="•"/>
              <a:tabLst>
                <a:tab pos="409373" algn="l"/>
              </a:tabLst>
              <a:defRPr/>
            </a:pPr>
            <a:r>
              <a:rPr lang="fr-FR" altLang="fr-FR" sz="900" dirty="0" err="1">
                <a:cs typeface="Arial" pitchFamily="34" charset="0"/>
                <a:sym typeface="Arial" pitchFamily="34" charset="0"/>
              </a:rPr>
              <a:t>Indiegogo</a:t>
            </a:r>
            <a:r>
              <a:rPr lang="fr-FR" altLang="fr-FR" sz="900" dirty="0">
                <a:cs typeface="Arial" pitchFamily="34" charset="0"/>
                <a:sym typeface="Arial" pitchFamily="34" charset="0"/>
              </a:rPr>
              <a:t> : système fondé sur des dons dans le cadre duquel les promoteurs du projet reçoivent directement l’argent d’un donateur qui a pris connaissance de leur présentation de projet.</a:t>
            </a:r>
          </a:p>
          <a:p>
            <a:pPr marL="628650" lvl="1" indent="-171450">
              <a:spcBef>
                <a:spcPct val="0"/>
              </a:spcBef>
              <a:buFont typeface="Arial" panose="020B0604020202020204" pitchFamily="34" charset="0"/>
              <a:buChar char="•"/>
              <a:tabLst>
                <a:tab pos="409373" algn="l"/>
              </a:tabLst>
              <a:defRPr/>
            </a:pPr>
            <a:r>
              <a:rPr lang="fr-FR" altLang="fr-FR" sz="900" dirty="0">
                <a:cs typeface="Arial" pitchFamily="34" charset="0"/>
                <a:sym typeface="Arial" pitchFamily="34" charset="0"/>
              </a:rPr>
              <a:t>Kickstarter : le site a mis en place des filtres de contrôle pour exclure certains types de projets.</a:t>
            </a:r>
          </a:p>
          <a:p>
            <a:pPr>
              <a:spcBef>
                <a:spcPct val="0"/>
              </a:spcBef>
              <a:tabLst>
                <a:tab pos="409373" algn="l"/>
              </a:tabLst>
              <a:defRPr/>
            </a:pPr>
            <a:endParaRPr lang="en-US" altLang="fr-FR" sz="900" dirty="0">
              <a:cs typeface="Arial" pitchFamily="34" charset="0"/>
              <a:sym typeface="Arial" pitchFamily="34" charset="0"/>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21</a:t>
            </a:fld>
            <a:endParaRPr lang="en-US" altLang="en-US" dirty="0"/>
          </a:p>
        </p:txBody>
      </p:sp>
    </p:spTree>
    <p:extLst>
      <p:ext uri="{BB962C8B-B14F-4D97-AF65-F5344CB8AC3E}">
        <p14:creationId xmlns:p14="http://schemas.microsoft.com/office/powerpoint/2010/main" val="16785094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spcBef>
                <a:spcPct val="0"/>
              </a:spcBef>
              <a:spcAft>
                <a:spcPts val="600"/>
              </a:spcAft>
              <a:buSzPct val="25000"/>
            </a:pPr>
            <a:r>
              <a:rPr lang="fr-CA" altLang="fr-FR" sz="900" dirty="0">
                <a:solidFill>
                  <a:schemeClr val="tx1"/>
                </a:solidFill>
              </a:rPr>
              <a:t>Pour faciliter la planification du démarrage d’une entreprise, nous vous recommandons ces précieuses ressources.</a:t>
            </a:r>
          </a:p>
          <a:p>
            <a:pPr marL="0">
              <a:spcBef>
                <a:spcPct val="0"/>
              </a:spcBef>
              <a:spcAft>
                <a:spcPts val="600"/>
              </a:spcAft>
              <a:buSzPct val="25000"/>
            </a:pPr>
            <a:endParaRPr lang="fr-CA" altLang="fr-FR" sz="900" dirty="0">
              <a:solidFill>
                <a:schemeClr val="tx1"/>
              </a:solidFill>
              <a:cs typeface="Arial" panose="020B0604020202020204" pitchFamily="34" charset="0"/>
              <a:sym typeface="Arial" panose="020B0604020202020204" pitchFamily="34" charset="0"/>
            </a:endParaRPr>
          </a:p>
          <a:p>
            <a:pPr marL="0">
              <a:spcBef>
                <a:spcPct val="0"/>
              </a:spcBef>
              <a:spcAft>
                <a:spcPts val="600"/>
              </a:spcAft>
              <a:buSzPct val="25000"/>
            </a:pPr>
            <a:r>
              <a:rPr lang="fr-CA" altLang="fr-FR" sz="900" dirty="0">
                <a:solidFill>
                  <a:schemeClr val="tx1"/>
                </a:solidFill>
                <a:cs typeface="Arial" panose="020B0604020202020204" pitchFamily="34" charset="0"/>
                <a:sym typeface="Arial" panose="020B0604020202020204" pitchFamily="34" charset="0"/>
              </a:rPr>
              <a:t>Consultez aussi :</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votre cabinet comptable;</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votre banquier;</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le gouvernement de votre province;</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les autres participants aujourd’hui.</a:t>
            </a:r>
          </a:p>
          <a:p>
            <a:pPr marL="354013">
              <a:spcBef>
                <a:spcPct val="0"/>
              </a:spcBef>
              <a:spcAft>
                <a:spcPts val="600"/>
              </a:spcAft>
              <a:buSzPct val="25000"/>
            </a:pPr>
            <a:endParaRPr lang="fr-CA" altLang="fr-FR" sz="900" dirty="0">
              <a:solidFill>
                <a:schemeClr val="tx1"/>
              </a:solidFill>
              <a:cs typeface="Arial" panose="020B0604020202020204" pitchFamily="34" charset="0"/>
              <a:sym typeface="Arial" panose="020B0604020202020204" pitchFamily="34" charset="0"/>
            </a:endParaRPr>
          </a:p>
          <a:p>
            <a:pPr marL="0">
              <a:spcBef>
                <a:spcPct val="0"/>
              </a:spcBef>
              <a:spcAft>
                <a:spcPts val="600"/>
              </a:spcAft>
              <a:buSzPct val="25000"/>
            </a:pPr>
            <a:r>
              <a:rPr lang="fr-CA" altLang="fr-FR" sz="900" dirty="0">
                <a:solidFill>
                  <a:schemeClr val="tx1"/>
                </a:solidFill>
                <a:cs typeface="Arial" panose="020B0604020202020204" pitchFamily="34" charset="0"/>
                <a:sym typeface="Arial" panose="020B0604020202020204" pitchFamily="34" charset="0"/>
              </a:rPr>
              <a:t>Éléments essentiels à prendre en compte :</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Conformité fiscale – déclarer tous ses revenus et dépenses valides</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Se constituer en société ou non</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Conformité de la paie des employés – connaître les règles</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Embaucher prudemment – congédier rapidement s’il y a un problème</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Avantages des propriétaires – connaître les règles fiscales</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Faire ses propres chèques et consulter ses relevés bancaires – ne jamais signer des chèques en blanc</a:t>
            </a:r>
          </a:p>
          <a:p>
            <a:pPr marL="444500" indent="-176213">
              <a:spcBef>
                <a:spcPts val="0"/>
              </a:spcBef>
              <a:buSzPct val="100000"/>
              <a:buFont typeface="Arial" panose="020B0604020202020204" pitchFamily="34" charset="0"/>
              <a:buChar char="•"/>
              <a:defRPr/>
            </a:pPr>
            <a:r>
              <a:rPr lang="fr-CA" altLang="fr-FR" sz="900" dirty="0">
                <a:sym typeface="Arial" panose="020B0604020202020204" pitchFamily="34" charset="0"/>
              </a:rPr>
              <a:t>Connaître les chiffres et parler à son banquier</a:t>
            </a: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22</a:t>
            </a:fld>
            <a:endParaRPr lang="en-US" altLang="en-US" dirty="0"/>
          </a:p>
        </p:txBody>
      </p:sp>
    </p:spTree>
    <p:extLst>
      <p:ext uri="{BB962C8B-B14F-4D97-AF65-F5344CB8AC3E}">
        <p14:creationId xmlns:p14="http://schemas.microsoft.com/office/powerpoint/2010/main" val="1135506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5157">
              <a:spcBef>
                <a:spcPts val="0"/>
              </a:spcBef>
              <a:spcAft>
                <a:spcPts val="1243"/>
              </a:spcAft>
              <a:buSzPct val="25000"/>
              <a:defRPr/>
            </a:pPr>
            <a:endParaRPr lang="en-US" sz="900" dirty="0">
              <a:latin typeface="+mj-lt"/>
              <a:ea typeface="Arial"/>
              <a:cs typeface="Arial"/>
              <a:sym typeface="Arial"/>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23</a:t>
            </a:fld>
            <a:endParaRPr lang="en-US" altLang="en-US" dirty="0"/>
          </a:p>
        </p:txBody>
      </p:sp>
    </p:spTree>
    <p:extLst>
      <p:ext uri="{BB962C8B-B14F-4D97-AF65-F5344CB8AC3E}">
        <p14:creationId xmlns:p14="http://schemas.microsoft.com/office/powerpoint/2010/main" val="2353531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fr-CA" altLang="en-US" sz="1100">
                <a:latin typeface="+mn-lt"/>
              </a:rPr>
              <a:t>Si </a:t>
            </a:r>
            <a:r>
              <a:rPr lang="fr-CA" altLang="en-US" sz="1100" dirty="0">
                <a:latin typeface="+mn-lt"/>
              </a:rPr>
              <a:t>cet atelier vous intéresse, venez me voir à la fin. </a:t>
            </a:r>
          </a:p>
          <a:p>
            <a:pPr eaLnBrk="1" hangingPunct="1">
              <a:spcBef>
                <a:spcPct val="0"/>
              </a:spcBef>
            </a:pPr>
            <a:endParaRPr lang="en-US" altLang="en-US" sz="1100" dirty="0">
              <a:latin typeface="+mn-lt"/>
            </a:endParaRPr>
          </a:p>
          <a:p>
            <a:r>
              <a:rPr lang="fr-CA" altLang="fr-FR" sz="1100" dirty="0">
                <a:latin typeface="+mn-lt"/>
              </a:rPr>
              <a:t>Je vous remercie de votre attention, et je vous invite à présent à me faire part de vos questions ou commentaires.</a:t>
            </a:r>
          </a:p>
        </p:txBody>
      </p:sp>
      <p:sp>
        <p:nvSpPr>
          <p:cNvPr id="5" name="Date Placeholder 4">
            <a:extLst>
              <a:ext uri="{FF2B5EF4-FFF2-40B4-BE49-F238E27FC236}">
                <a16:creationId xmlns:a16="http://schemas.microsoft.com/office/drawing/2014/main" id="{A8136037-B046-4323-B9FC-12DE1CC058E9}"/>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419841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fr-CA" sz="1000" dirty="0">
                <a:effectLst/>
              </a:rPr>
              <a:t>Veuillez lire cet avis textuellement à tous les participants en vue d’éliminer toute possibilité de responsabilité juridique qui pourrait découler du fait qu’un participant prenne des mesures en se fiant </a:t>
            </a:r>
            <a:r>
              <a:rPr lang="fr-CA" sz="1000" u="sng" dirty="0">
                <a:effectLst/>
              </a:rPr>
              <a:t>uniquement</a:t>
            </a:r>
            <a:r>
              <a:rPr lang="fr-CA" sz="1000" dirty="0">
                <a:effectLst/>
              </a:rPr>
              <a:t> à l’information contenue dans cette présentation sans obtenir de conseils professionnels.</a:t>
            </a:r>
            <a:endParaRPr lang="en-US" sz="10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64471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defRPr/>
            </a:pPr>
            <a:r>
              <a:rPr lang="fr-FR" sz="900" dirty="0">
                <a:latin typeface="+mj-lt"/>
                <a:ea typeface="Times New Roman"/>
                <a:cs typeface="Times New Roman"/>
                <a:sym typeface="Times New Roman"/>
              </a:rPr>
              <a:t>Parmi les 2,4 millions d’entreprises au Canada :</a:t>
            </a:r>
          </a:p>
          <a:p>
            <a:pPr marL="171450" indent="-171450">
              <a:spcBef>
                <a:spcPts val="0"/>
              </a:spcBef>
              <a:buFont typeface="Arial" panose="020B0604020202020204" pitchFamily="34" charset="0"/>
              <a:buChar char="•"/>
              <a:defRPr/>
            </a:pPr>
            <a:r>
              <a:rPr lang="fr-FR" sz="900" dirty="0">
                <a:latin typeface="+mj-lt"/>
                <a:ea typeface="Times New Roman"/>
                <a:cs typeface="Times New Roman"/>
                <a:sym typeface="Times New Roman"/>
              </a:rPr>
              <a:t>1,3 million sont des entreprises n’ayant aucun employé (propriétaire seul, entreprise individuelle);</a:t>
            </a:r>
          </a:p>
          <a:p>
            <a:pPr marL="171450" indent="-171450">
              <a:spcBef>
                <a:spcPts val="0"/>
              </a:spcBef>
              <a:buFont typeface="Arial" panose="020B0604020202020204" pitchFamily="34" charset="0"/>
              <a:buChar char="•"/>
              <a:defRPr/>
            </a:pPr>
            <a:r>
              <a:rPr lang="fr-FR" sz="900" dirty="0">
                <a:latin typeface="+mj-lt"/>
                <a:ea typeface="Times New Roman"/>
                <a:cs typeface="Times New Roman"/>
                <a:sym typeface="Times New Roman"/>
              </a:rPr>
              <a:t>611 000 ont entre 1 et 4 employés;</a:t>
            </a:r>
          </a:p>
          <a:p>
            <a:pPr marL="171450" indent="-171450">
              <a:spcBef>
                <a:spcPts val="0"/>
              </a:spcBef>
              <a:buFont typeface="Arial" panose="020B0604020202020204" pitchFamily="34" charset="0"/>
              <a:buChar char="•"/>
              <a:defRPr/>
            </a:pPr>
            <a:r>
              <a:rPr lang="fr-FR" sz="900" dirty="0">
                <a:latin typeface="+mj-lt"/>
                <a:ea typeface="Times New Roman"/>
                <a:cs typeface="Times New Roman"/>
                <a:sym typeface="Times New Roman"/>
              </a:rPr>
              <a:t>470 000 ont entre 5 et 99 employés;</a:t>
            </a:r>
          </a:p>
          <a:p>
            <a:pPr marL="171450" indent="-171450">
              <a:spcBef>
                <a:spcPts val="0"/>
              </a:spcBef>
              <a:buFont typeface="Arial" panose="020B0604020202020204" pitchFamily="34" charset="0"/>
              <a:buChar char="•"/>
              <a:defRPr/>
            </a:pPr>
            <a:r>
              <a:rPr lang="fr-FR" sz="900" dirty="0">
                <a:latin typeface="+mj-lt"/>
                <a:ea typeface="Times New Roman"/>
                <a:cs typeface="Times New Roman"/>
                <a:sym typeface="Times New Roman"/>
              </a:rPr>
              <a:t>21 000 ont entre 100 et 499 employés;</a:t>
            </a:r>
          </a:p>
          <a:p>
            <a:pPr marL="171450" indent="-171450">
              <a:spcBef>
                <a:spcPts val="0"/>
              </a:spcBef>
              <a:buFont typeface="Arial" panose="020B0604020202020204" pitchFamily="34" charset="0"/>
              <a:buChar char="•"/>
              <a:defRPr/>
            </a:pPr>
            <a:r>
              <a:rPr lang="fr-FR" sz="900" dirty="0">
                <a:latin typeface="+mj-lt"/>
                <a:ea typeface="Times New Roman"/>
                <a:cs typeface="Times New Roman"/>
                <a:sym typeface="Times New Roman"/>
              </a:rPr>
              <a:t>3 000 ont 500 employés ou plus.</a:t>
            </a:r>
          </a:p>
          <a:p>
            <a:pPr>
              <a:spcBef>
                <a:spcPts val="0"/>
              </a:spcBef>
              <a:defRPr/>
            </a:pPr>
            <a:endParaRPr lang="fr-FR" sz="900" dirty="0">
              <a:latin typeface="+mj-lt"/>
              <a:ea typeface="Times New Roman"/>
              <a:cs typeface="Times New Roman"/>
              <a:sym typeface="Times New Roman"/>
            </a:endParaRPr>
          </a:p>
          <a:p>
            <a:pPr>
              <a:spcBef>
                <a:spcPts val="0"/>
              </a:spcBef>
              <a:defRPr/>
            </a:pPr>
            <a:r>
              <a:rPr lang="fr-FR" sz="900" dirty="0">
                <a:latin typeface="+mj-lt"/>
                <a:ea typeface="Times New Roman"/>
                <a:cs typeface="Times New Roman"/>
                <a:sym typeface="Times New Roman"/>
              </a:rPr>
              <a:t>Selon Statistique Canada, le revenu moyen d’une petite entreprise qui compte moins de 4 employés est de 41 000 $ par année (789 $ par semaine).</a:t>
            </a:r>
          </a:p>
          <a:p>
            <a:pPr>
              <a:spcBef>
                <a:spcPts val="0"/>
              </a:spcBef>
              <a:defRPr/>
            </a:pPr>
            <a:endParaRPr lang="fr-FR" sz="900" dirty="0">
              <a:latin typeface="+mj-lt"/>
              <a:ea typeface="Times New Roman"/>
              <a:cs typeface="Times New Roman"/>
              <a:sym typeface="Times New Roman"/>
            </a:endParaRPr>
          </a:p>
          <a:p>
            <a:pPr>
              <a:spcBef>
                <a:spcPts val="0"/>
              </a:spcBef>
              <a:defRPr/>
            </a:pPr>
            <a:endParaRPr lang="fr-FR" sz="900" dirty="0">
              <a:latin typeface="+mj-lt"/>
              <a:ea typeface="Times New Roman"/>
              <a:cs typeface="Times New Roman"/>
              <a:sym typeface="Times New Roman"/>
            </a:endParaRPr>
          </a:p>
          <a:p>
            <a:pPr>
              <a:spcBef>
                <a:spcPts val="0"/>
              </a:spcBef>
              <a:defRPr/>
            </a:pPr>
            <a:endParaRPr lang="en-US" sz="900" dirty="0">
              <a:latin typeface="+mj-lt"/>
              <a:ea typeface="Times New Roman"/>
              <a:cs typeface="Times New Roman"/>
              <a:sym typeface="Times New Roman"/>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3</a:t>
            </a:fld>
            <a:endParaRPr lang="en-US" altLang="en-US" dirty="0"/>
          </a:p>
        </p:txBody>
      </p:sp>
    </p:spTree>
    <p:extLst>
      <p:ext uri="{BB962C8B-B14F-4D97-AF65-F5344CB8AC3E}">
        <p14:creationId xmlns:p14="http://schemas.microsoft.com/office/powerpoint/2010/main" val="4238964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6576">
              <a:spcBef>
                <a:spcPct val="0"/>
              </a:spcBef>
              <a:defRPr/>
            </a:pPr>
            <a:r>
              <a:rPr lang="fr-FR" altLang="fr-FR" sz="900" dirty="0">
                <a:latin typeface="+mj-lt"/>
              </a:rPr>
              <a:t>COMMENCEZ PAR CECI :</a:t>
            </a:r>
          </a:p>
          <a:p>
            <a:pPr marL="0" indent="-6576">
              <a:spcBef>
                <a:spcPct val="0"/>
              </a:spcBef>
              <a:defRPr/>
            </a:pPr>
            <a:endParaRPr lang="fr-FR" altLang="fr-FR" sz="900" dirty="0">
              <a:latin typeface="+mj-lt"/>
            </a:endParaRPr>
          </a:p>
          <a:p>
            <a:pPr marL="0" indent="-6576">
              <a:spcBef>
                <a:spcPct val="0"/>
              </a:spcBef>
              <a:defRPr/>
            </a:pPr>
            <a:r>
              <a:rPr lang="fr-FR" altLang="fr-FR" sz="900" dirty="0">
                <a:latin typeface="+mj-lt"/>
              </a:rPr>
              <a:t>L’ÉLÉMENT ESSENTIEL est une tenue des comptes mensuelle à la fois efficace et précise – vous devez tenir vos comptes de façon rigoureuse pour bien exploiter votre entreprise.</a:t>
            </a:r>
          </a:p>
          <a:p>
            <a:pPr marL="0" indent="-6576">
              <a:spcBef>
                <a:spcPct val="0"/>
              </a:spcBef>
              <a:defRPr/>
            </a:pPr>
            <a:r>
              <a:rPr lang="fr-FR" altLang="fr-FR" sz="900" dirty="0">
                <a:latin typeface="+mj-lt"/>
              </a:rPr>
              <a:t>Un bon commis comptable, même à temps partiel, vaut son pesant d’or. N’attendez pas que le comptable externe ait terminé vos états financiers et déclarations fiscales, trois mois après la fin de l’exercice, pour prendre connaissance de la performance de votre entreprise : ce sera trop tard.</a:t>
            </a:r>
          </a:p>
          <a:p>
            <a:pPr marL="0" indent="-6576">
              <a:spcBef>
                <a:spcPct val="0"/>
              </a:spcBef>
              <a:defRPr/>
            </a:pPr>
            <a:endParaRPr lang="fr-FR" altLang="fr-FR" sz="900" dirty="0">
              <a:latin typeface="+mj-lt"/>
            </a:endParaRPr>
          </a:p>
          <a:p>
            <a:pPr marL="0" indent="-6576">
              <a:spcBef>
                <a:spcPct val="0"/>
              </a:spcBef>
              <a:defRPr/>
            </a:pPr>
            <a:r>
              <a:rPr lang="fr-FR" altLang="fr-FR" sz="900" dirty="0">
                <a:latin typeface="+mj-lt"/>
              </a:rPr>
              <a:t>Autre élément important à prendre en considération : qui s’occupera de votre comptabilité?</a:t>
            </a:r>
          </a:p>
          <a:p>
            <a:pPr marL="164874" indent="-171450">
              <a:spcBef>
                <a:spcPct val="0"/>
              </a:spcBef>
              <a:buFont typeface="Arial" panose="020B0604020202020204" pitchFamily="34" charset="0"/>
              <a:buChar char="•"/>
              <a:defRPr/>
            </a:pPr>
            <a:r>
              <a:rPr lang="fr-FR" altLang="fr-FR" sz="900" dirty="0">
                <a:latin typeface="+mj-lt"/>
              </a:rPr>
              <a:t>Vous n’aurez probablement pas le temps, alors peut-être votre conjoint ou vos enfants?</a:t>
            </a:r>
          </a:p>
          <a:p>
            <a:pPr marL="164874" indent="-171450">
              <a:spcBef>
                <a:spcPct val="0"/>
              </a:spcBef>
              <a:buFont typeface="Arial" panose="020B0604020202020204" pitchFamily="34" charset="0"/>
              <a:buChar char="•"/>
              <a:defRPr/>
            </a:pPr>
            <a:r>
              <a:rPr lang="fr-FR" altLang="fr-FR" sz="900" dirty="0">
                <a:latin typeface="+mj-lt"/>
              </a:rPr>
              <a:t>Devez-vous embaucher une personne à temps partiel ou à temps plein? Quand?</a:t>
            </a:r>
          </a:p>
          <a:p>
            <a:pPr marL="164874" indent="-171450">
              <a:spcBef>
                <a:spcPct val="0"/>
              </a:spcBef>
              <a:buFont typeface="Arial" panose="020B0604020202020204" pitchFamily="34" charset="0"/>
              <a:buChar char="•"/>
              <a:defRPr/>
            </a:pPr>
            <a:r>
              <a:rPr lang="fr-FR" altLang="fr-FR" sz="900" dirty="0">
                <a:latin typeface="+mj-lt"/>
              </a:rPr>
              <a:t>Si vous embauchez quelqu’un, visez la qualité – demandez des références.</a:t>
            </a:r>
          </a:p>
          <a:p>
            <a:pPr marL="0" indent="-6576">
              <a:spcBef>
                <a:spcPct val="0"/>
              </a:spcBef>
              <a:defRPr/>
            </a:pPr>
            <a:endParaRPr lang="en-US" altLang="fr-FR" sz="900" dirty="0">
              <a:latin typeface="+mj-lt"/>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4</a:t>
            </a:fld>
            <a:endParaRPr lang="en-US" altLang="en-US" dirty="0"/>
          </a:p>
        </p:txBody>
      </p:sp>
    </p:spTree>
    <p:extLst>
      <p:ext uri="{BB962C8B-B14F-4D97-AF65-F5344CB8AC3E}">
        <p14:creationId xmlns:p14="http://schemas.microsoft.com/office/powerpoint/2010/main" val="2098803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defRPr/>
            </a:pPr>
            <a:r>
              <a:rPr lang="fr-FR" altLang="fr-FR" sz="900" dirty="0">
                <a:cs typeface="Times New Roman" pitchFamily="18" charset="0"/>
                <a:sym typeface="Times New Roman" pitchFamily="18" charset="0"/>
              </a:rPr>
              <a:t>Chiffre d’affaires / ventes</a:t>
            </a:r>
          </a:p>
          <a:p>
            <a:pPr marL="171450" indent="-171450">
              <a:spcBef>
                <a:spcPct val="0"/>
              </a:spcBef>
              <a:buFont typeface="Arial" panose="020B0604020202020204" pitchFamily="34" charset="0"/>
              <a:buChar char="•"/>
              <a:defRPr/>
            </a:pPr>
            <a:r>
              <a:rPr lang="fr-FR" altLang="fr-FR" sz="900" dirty="0">
                <a:cs typeface="Times New Roman" pitchFamily="18" charset="0"/>
                <a:sym typeface="Times New Roman" pitchFamily="18" charset="0"/>
              </a:rPr>
              <a:t>Voilà où tout commence.</a:t>
            </a:r>
          </a:p>
          <a:p>
            <a:pPr marL="171450" indent="-171450">
              <a:spcBef>
                <a:spcPct val="0"/>
              </a:spcBef>
              <a:buFont typeface="Arial" panose="020B0604020202020204" pitchFamily="34" charset="0"/>
              <a:buChar char="•"/>
              <a:defRPr/>
            </a:pPr>
            <a:r>
              <a:rPr lang="fr-FR" altLang="fr-FR" sz="900" dirty="0">
                <a:cs typeface="Times New Roman" pitchFamily="18" charset="0"/>
                <a:sym typeface="Times New Roman" pitchFamily="18" charset="0"/>
              </a:rPr>
              <a:t>Vous devez connaître le cumul depuis le début de l’exercice (un bon logiciel de tenue de compte vous facilitera la tâche).</a:t>
            </a:r>
          </a:p>
          <a:p>
            <a:pPr marL="171450" indent="-171450">
              <a:spcBef>
                <a:spcPct val="0"/>
              </a:spcBef>
              <a:buFont typeface="Arial" panose="020B0604020202020204" pitchFamily="34" charset="0"/>
              <a:buChar char="•"/>
              <a:defRPr/>
            </a:pPr>
            <a:r>
              <a:rPr lang="fr-FR" altLang="fr-FR" sz="900" dirty="0">
                <a:cs typeface="Times New Roman" pitchFamily="18" charset="0"/>
                <a:sym typeface="Times New Roman" pitchFamily="18" charset="0"/>
              </a:rPr>
              <a:t>Le chiffre d’affaires n’est toutefois que le point de départ – il n’y a pas lieu d’augmenter le chiffre d’affaires s’il n’y a aucune incidence positive sur le résultat net!</a:t>
            </a:r>
          </a:p>
          <a:p>
            <a:pPr>
              <a:spcBef>
                <a:spcPct val="0"/>
              </a:spcBef>
              <a:defRPr/>
            </a:pPr>
            <a:endParaRPr lang="fr-FR" altLang="fr-FR" sz="900" dirty="0">
              <a:cs typeface="Times New Roman" pitchFamily="18" charset="0"/>
              <a:sym typeface="Times New Roman" pitchFamily="18" charset="0"/>
            </a:endParaRPr>
          </a:p>
          <a:p>
            <a:pPr>
              <a:spcBef>
                <a:spcPct val="0"/>
              </a:spcBef>
              <a:defRPr/>
            </a:pPr>
            <a:r>
              <a:rPr lang="fr-FR" altLang="fr-FR" sz="900" dirty="0">
                <a:cs typeface="Times New Roman" pitchFamily="18" charset="0"/>
                <a:sym typeface="Times New Roman" pitchFamily="18" charset="0"/>
              </a:rPr>
              <a:t>Marge brute</a:t>
            </a:r>
          </a:p>
          <a:p>
            <a:pPr marL="171450" indent="-171450">
              <a:spcBef>
                <a:spcPct val="0"/>
              </a:spcBef>
              <a:buFont typeface="Arial" panose="020B0604020202020204" pitchFamily="34" charset="0"/>
              <a:buChar char="•"/>
              <a:defRPr/>
            </a:pPr>
            <a:r>
              <a:rPr lang="fr-FR" altLang="fr-FR" sz="900" dirty="0">
                <a:cs typeface="Times New Roman" pitchFamily="18" charset="0"/>
                <a:sym typeface="Times New Roman" pitchFamily="18" charset="0"/>
              </a:rPr>
              <a:t>Elle permet d’évaluer combien vous tirez de la vente de vos produits. Elle est exprimée sous forme d’un pourcentage des ventes (ventes - coût des marchandises vendues = marge brute).</a:t>
            </a:r>
          </a:p>
          <a:p>
            <a:pPr marL="171450" indent="-171450">
              <a:spcBef>
                <a:spcPct val="0"/>
              </a:spcBef>
              <a:buFont typeface="Arial" panose="020B0604020202020204" pitchFamily="34" charset="0"/>
              <a:buChar char="•"/>
              <a:defRPr/>
            </a:pPr>
            <a:r>
              <a:rPr lang="fr-FR" altLang="fr-FR" sz="900" dirty="0">
                <a:cs typeface="Times New Roman" pitchFamily="18" charset="0"/>
                <a:sym typeface="Times New Roman" pitchFamily="18" charset="0"/>
              </a:rPr>
              <a:t>Coût des marchandises vendues = matériaux et salaires.</a:t>
            </a:r>
          </a:p>
          <a:p>
            <a:pPr marL="171450" indent="-171450">
              <a:spcBef>
                <a:spcPct val="0"/>
              </a:spcBef>
              <a:buFont typeface="Arial" panose="020B0604020202020204" pitchFamily="34" charset="0"/>
              <a:buChar char="•"/>
              <a:defRPr/>
            </a:pPr>
            <a:r>
              <a:rPr lang="fr-FR" altLang="fr-FR" sz="900" dirty="0">
                <a:cs typeface="Times New Roman" pitchFamily="18" charset="0"/>
                <a:sym typeface="Times New Roman" pitchFamily="18" charset="0"/>
              </a:rPr>
              <a:t>NOTE : Si vous fournissez des services, vous n’avez pas réellement de produits à vendre. Envisagez donc de traiter le coût de la prestation des services au client (ce coût correspond aux salaires de vos employés, p. ex.) comme s’il s’agissait du coût des marchandises vendues, de sorte que la marge brute correspondrait au chiffre d’affaires moins le coût de cette prestation.</a:t>
            </a:r>
          </a:p>
          <a:p>
            <a:pPr>
              <a:spcBef>
                <a:spcPct val="0"/>
              </a:spcBef>
              <a:defRPr/>
            </a:pPr>
            <a:endParaRPr lang="en-US" altLang="fr-FR" sz="900" dirty="0">
              <a:cs typeface="Times New Roman" pitchFamily="18" charset="0"/>
              <a:sym typeface="Times New Roman" pitchFamily="18" charset="0"/>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5</a:t>
            </a:fld>
            <a:endParaRPr lang="en-US" altLang="en-US" dirty="0"/>
          </a:p>
        </p:txBody>
      </p:sp>
    </p:spTree>
    <p:extLst>
      <p:ext uri="{BB962C8B-B14F-4D97-AF65-F5344CB8AC3E}">
        <p14:creationId xmlns:p14="http://schemas.microsoft.com/office/powerpoint/2010/main" val="594814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sz="900" dirty="0"/>
              <a:t>Charges (ou dépenses)</a:t>
            </a:r>
          </a:p>
          <a:p>
            <a:pPr marL="444500" indent="-176213">
              <a:buFont typeface="Arial" panose="020B0604020202020204" pitchFamily="34" charset="0"/>
              <a:buChar char="•"/>
              <a:defRPr/>
            </a:pPr>
            <a:r>
              <a:rPr lang="fr-CA" sz="900" dirty="0"/>
              <a:t>Ne les énumérez pas seulement en ordre alphabétique, puisque cette présentation alourdit les choses.</a:t>
            </a:r>
          </a:p>
          <a:p>
            <a:pPr marL="444500" indent="-176213">
              <a:buFont typeface="Arial" panose="020B0604020202020204" pitchFamily="34" charset="0"/>
              <a:buChar char="•"/>
              <a:defRPr/>
            </a:pPr>
            <a:r>
              <a:rPr lang="fr-CA" sz="900" dirty="0"/>
              <a:t>Regroupez les charges semblables – charges d’exploitation, et frais d’administration, de vente et de marketing – et adoptez une vue d’ensemble qui vous permettra de constater où vos coûts réduisent votre résultat net.</a:t>
            </a:r>
          </a:p>
          <a:p>
            <a:pPr marL="444500" indent="-176213">
              <a:buFont typeface="Arial" panose="020B0604020202020204" pitchFamily="34" charset="0"/>
              <a:buChar char="•"/>
              <a:defRPr/>
            </a:pPr>
            <a:r>
              <a:rPr lang="fr-CA" sz="900" dirty="0"/>
              <a:t>Pensez à votre situation personnelle et aux charges qui sont engagées dans chaque catégorie pour votre entreprise. Assurez-vous de comprendre tous les chiffres et le total.</a:t>
            </a:r>
          </a:p>
          <a:p>
            <a:pPr marL="444500" indent="-176213">
              <a:buFont typeface="Arial" panose="020B0604020202020204" pitchFamily="34" charset="0"/>
              <a:buChar char="•"/>
              <a:defRPr/>
            </a:pPr>
            <a:r>
              <a:rPr lang="fr-CA" sz="900" dirty="0"/>
              <a:t>NOTE : Cette façon de faire peut être un couteau à deux tranchants. Si vous regroupez trop de charges, vous perdrez de vue ce qui doit être changé ou amélioré. Au contraire, si vous allez trop dans le détail, vous perdrez de vue l’ensemble. Visez un juste équilibre, qui pourrait résulter du choix des décideurs.</a:t>
            </a:r>
            <a:endParaRPr lang="fr-CA" sz="900" dirty="0">
              <a:solidFill>
                <a:schemeClr val="dk1"/>
              </a:solidFill>
              <a:ea typeface="MS PGothic"/>
              <a:cs typeface="MS PGothic"/>
              <a:sym typeface="MS PGothic"/>
            </a:endParaRPr>
          </a:p>
          <a:p>
            <a:pPr marL="562271">
              <a:defRPr/>
            </a:pPr>
            <a:endParaRPr lang="fr-CA" sz="900" dirty="0"/>
          </a:p>
          <a:p>
            <a:pPr marL="177559" indent="-6576">
              <a:spcBef>
                <a:spcPct val="0"/>
              </a:spcBef>
              <a:defRPr/>
            </a:pPr>
            <a:endParaRPr lang="en-US" altLang="fr-FR" sz="900" dirty="0"/>
          </a:p>
          <a:p>
            <a:pPr marL="177559" indent="-6576" eaLnBrk="1" hangingPunct="1">
              <a:defRPr/>
            </a:pPr>
            <a:endParaRPr lang="en-US"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6</a:t>
            </a:fld>
            <a:endParaRPr lang="en-US" altLang="en-US" dirty="0"/>
          </a:p>
        </p:txBody>
      </p:sp>
    </p:spTree>
    <p:extLst>
      <p:ext uri="{BB962C8B-B14F-4D97-AF65-F5344CB8AC3E}">
        <p14:creationId xmlns:p14="http://schemas.microsoft.com/office/powerpoint/2010/main" val="1419961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sz="900" dirty="0"/>
              <a:t>Résultat d’exploitation</a:t>
            </a:r>
          </a:p>
          <a:p>
            <a:pPr marL="444500" indent="-176213">
              <a:buFont typeface="Arial" panose="020B0604020202020204" pitchFamily="34" charset="0"/>
              <a:buChar char="•"/>
              <a:defRPr/>
            </a:pPr>
            <a:r>
              <a:rPr lang="fr-CA" sz="900" dirty="0"/>
              <a:t>Aussi connu sous l’appellation « résultat avant intérêts et impôts » (bénéfice avant intérêts et impôts ‒ BAII).</a:t>
            </a:r>
          </a:p>
          <a:p>
            <a:pPr marL="444500" indent="-176213">
              <a:buFont typeface="Arial" panose="020B0604020202020204" pitchFamily="34" charset="0"/>
              <a:buChar char="•"/>
              <a:defRPr/>
            </a:pPr>
            <a:r>
              <a:rPr lang="fr-CA" sz="900" dirty="0"/>
              <a:t>Il s’agit du centre de vos activités : gagnez-vous de l’argent, avant de tenir compte du coût du financement de vos activités?</a:t>
            </a:r>
          </a:p>
          <a:p>
            <a:pPr marL="444500" indent="-176213">
              <a:buFont typeface="Arial" panose="020B0604020202020204" pitchFamily="34" charset="0"/>
              <a:buChar char="•"/>
              <a:defRPr/>
            </a:pPr>
            <a:r>
              <a:rPr lang="fr-CA" sz="900" dirty="0"/>
              <a:t>Dans la négative, vous devez changer quelque chose ou cela ne vaut pas la peine de continuer.</a:t>
            </a:r>
          </a:p>
          <a:p>
            <a:pPr marL="562271">
              <a:spcBef>
                <a:spcPts val="0"/>
              </a:spcBef>
              <a:defRPr/>
            </a:pPr>
            <a:endParaRPr lang="fr-CA" sz="900" dirty="0"/>
          </a:p>
          <a:p>
            <a:pPr>
              <a:spcBef>
                <a:spcPts val="0"/>
              </a:spcBef>
              <a:defRPr/>
            </a:pPr>
            <a:r>
              <a:rPr lang="fr-CA" sz="900" dirty="0"/>
              <a:t>Bénéfice avant intérêts, impôts et amortissements (BAIIA)</a:t>
            </a:r>
          </a:p>
          <a:p>
            <a:pPr marL="444500" indent="-176213">
              <a:buFont typeface="Arial" panose="020B0604020202020204" pitchFamily="34" charset="0"/>
              <a:buChar char="•"/>
              <a:defRPr/>
            </a:pPr>
            <a:r>
              <a:rPr lang="fr-CA" sz="900" dirty="0"/>
              <a:t>Cet élément est semblable au résultat d’exploitation, mais exclut les coûts répartis comptabilisés au titre de vos immobilisations, comme le mobilier de bureau et le matériel informatique.</a:t>
            </a:r>
          </a:p>
          <a:p>
            <a:pPr marL="444500" indent="-176213">
              <a:buFont typeface="Arial" panose="020B0604020202020204" pitchFamily="34" charset="0"/>
              <a:buChar char="•"/>
              <a:defRPr/>
            </a:pPr>
            <a:r>
              <a:rPr lang="fr-CA" sz="900" dirty="0"/>
              <a:t>Cet élément vous donne une idée générale des flux de trésorerie d’exploitation – et souvenez-vous que les flux de trésorerie sont vitaux pour votre entreprise.</a:t>
            </a:r>
          </a:p>
          <a:p>
            <a:pPr marL="177559" indent="-6576">
              <a:spcBef>
                <a:spcPct val="0"/>
              </a:spcBef>
              <a:defRPr/>
            </a:pPr>
            <a:endParaRPr lang="en-US" altLang="fr-FR" sz="900" dirty="0"/>
          </a:p>
          <a:p>
            <a:pPr marL="177559" indent="-6576" eaLnBrk="1" hangingPunct="1">
              <a:defRPr/>
            </a:pPr>
            <a:endParaRPr lang="en-US" altLang="fr-FR"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7</a:t>
            </a:fld>
            <a:endParaRPr lang="en-US" altLang="en-US" dirty="0"/>
          </a:p>
        </p:txBody>
      </p:sp>
    </p:spTree>
    <p:extLst>
      <p:ext uri="{BB962C8B-B14F-4D97-AF65-F5344CB8AC3E}">
        <p14:creationId xmlns:p14="http://schemas.microsoft.com/office/powerpoint/2010/main" val="874632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sz="900" dirty="0"/>
              <a:t>Bénéfice net avant impôts</a:t>
            </a:r>
          </a:p>
          <a:p>
            <a:pPr marL="444500" indent="-176213">
              <a:buFont typeface="Arial" panose="020B0604020202020204" pitchFamily="34" charset="0"/>
              <a:buChar char="•"/>
              <a:defRPr/>
            </a:pPr>
            <a:r>
              <a:rPr lang="fr-CA" sz="900" dirty="0"/>
              <a:t>S’il est négatif, il y a perte. Pendant combien de temps accepterez-vous de subir des pertes?</a:t>
            </a:r>
          </a:p>
          <a:p>
            <a:pPr marL="444500" indent="-176213">
              <a:buFont typeface="Arial" panose="020B0604020202020204" pitchFamily="34" charset="0"/>
              <a:buChar char="•"/>
              <a:defRPr/>
            </a:pPr>
            <a:r>
              <a:rPr lang="fr-CA" sz="900" dirty="0"/>
              <a:t>Souvenez-vous que beaucoup de gens continuent d’exploiter trop longtemps une entreprise qui subit des pertes, et finissent par crouler sous les dettes (pour continuer </a:t>
            </a:r>
            <a:br>
              <a:rPr lang="fr-CA" sz="900" dirty="0"/>
            </a:br>
            <a:r>
              <a:rPr lang="fr-CA" sz="900" dirty="0"/>
              <a:t>de l’exploiter).</a:t>
            </a:r>
          </a:p>
          <a:p>
            <a:pPr marL="444500" indent="-176213">
              <a:buFont typeface="Arial" panose="020B0604020202020204" pitchFamily="34" charset="0"/>
              <a:buChar char="•"/>
              <a:defRPr/>
            </a:pPr>
            <a:r>
              <a:rPr lang="fr-CA" sz="900" dirty="0"/>
              <a:t>Il faut savoir quand s’arrêter et passer à autre chose, s’il y a lieu.</a:t>
            </a:r>
          </a:p>
          <a:p>
            <a:pPr marL="177559" indent="-6576">
              <a:spcBef>
                <a:spcPct val="0"/>
              </a:spcBef>
              <a:defRPr/>
            </a:pPr>
            <a:endParaRPr lang="en-US" altLang="fr-FR" sz="600" dirty="0">
              <a:solidFill>
                <a:srgbClr val="000000"/>
              </a:solidFill>
              <a:sym typeface="MS PGothic" pitchFamily="34" charset="-128"/>
            </a:endParaRPr>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8</a:t>
            </a:fld>
            <a:endParaRPr lang="en-US" altLang="en-US" dirty="0"/>
          </a:p>
        </p:txBody>
      </p:sp>
    </p:spTree>
    <p:extLst>
      <p:ext uri="{BB962C8B-B14F-4D97-AF65-F5344CB8AC3E}">
        <p14:creationId xmlns:p14="http://schemas.microsoft.com/office/powerpoint/2010/main" val="2342034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3425" y="4560889"/>
            <a:ext cx="5848350" cy="4202112"/>
          </a:xfrm>
        </p:spPr>
        <p:txBody>
          <a:bodyPr/>
          <a:lstStyle/>
          <a:p>
            <a:pPr>
              <a:lnSpc>
                <a:spcPct val="107000"/>
              </a:lnSpc>
              <a:spcAft>
                <a:spcPts val="800"/>
              </a:spcAft>
            </a:pPr>
            <a:r>
              <a:rPr lang="fr-CA" sz="900" dirty="0">
                <a:effectLst/>
                <a:latin typeface="Calibri" panose="020F0502020204030204" pitchFamily="34" charset="0"/>
                <a:ea typeface="Calibri" panose="020F0502020204030204" pitchFamily="34" charset="0"/>
                <a:cs typeface="Times New Roman" panose="02020603050405020304" pitchFamily="18" charset="0"/>
              </a:rPr>
              <a:t>La gestion de la trésorerie est axée </a:t>
            </a:r>
            <a:r>
              <a:rPr lang="fr-CA" sz="900" dirty="0">
                <a:ea typeface="Calibri" panose="020F0502020204030204" pitchFamily="34" charset="0"/>
                <a:cs typeface="Times New Roman" panose="02020603050405020304" pitchFamily="18" charset="0"/>
              </a:rPr>
              <a:t>s</a:t>
            </a:r>
            <a:r>
              <a:rPr lang="fr-CA" sz="900" dirty="0">
                <a:effectLst/>
                <a:latin typeface="Calibri" panose="020F0502020204030204" pitchFamily="34" charset="0"/>
                <a:ea typeface="Calibri" panose="020F0502020204030204" pitchFamily="34" charset="0"/>
                <a:cs typeface="Times New Roman" panose="02020603050405020304" pitchFamily="18" charset="0"/>
              </a:rPr>
              <a:t>ur les mouvements d’argent. Elle est à la jonction de deux sujets importants : l’argent et la comptabilité. En tant que propriétaire-exploitant d’une PME, vous connaissez l’importance d’avoir des liquidités. Bien que votre comptable puisse vous aider à mesurer le revenu net, vous savez que les liquidités disponibles et l’accès à des liquidités lorsque vous en avez besoin sont essentiels au succès de votre entreprise.</a:t>
            </a:r>
          </a:p>
          <a:p>
            <a:pPr>
              <a:lnSpc>
                <a:spcPct val="107000"/>
              </a:lnSpc>
              <a:spcAft>
                <a:spcPts val="800"/>
              </a:spcAft>
            </a:pPr>
            <a:r>
              <a:rPr lang="fr-CA" sz="900" dirty="0">
                <a:effectLst/>
                <a:latin typeface="Calibri" panose="020F0502020204030204" pitchFamily="34" charset="0"/>
                <a:ea typeface="Calibri" panose="020F0502020204030204" pitchFamily="34" charset="0"/>
                <a:cs typeface="Times New Roman" panose="02020603050405020304" pitchFamily="18" charset="0"/>
              </a:rPr>
              <a:t>La trésorerie est au cœur de toute entreprise. Les liquidités sont essentielles pour le démarrage, l’exploitation et l’expansion d’une entreprise. Et les activités d’exploitation doivent générer des fonds. En effet, l’entreprise ne sera prospère que s’il y a excédent des rentrées de fonds sur les sorties de fonds. Et il est important de prévoir vos besoins en liquidités si vous ne pouvez pas recouvrer vos ventes ou payer vos dépenses immédiatement.</a:t>
            </a:r>
          </a:p>
          <a:p>
            <a:pPr>
              <a:lnSpc>
                <a:spcPct val="107000"/>
              </a:lnSpc>
              <a:spcAft>
                <a:spcPts val="800"/>
              </a:spcAft>
            </a:pPr>
            <a:r>
              <a:rPr lang="fr-CA" sz="900" dirty="0">
                <a:effectLst/>
                <a:latin typeface="Calibri" panose="020F0502020204030204" pitchFamily="34" charset="0"/>
                <a:ea typeface="Calibri" panose="020F0502020204030204" pitchFamily="34" charset="0"/>
                <a:cs typeface="Times New Roman" panose="02020603050405020304" pitchFamily="18" charset="0"/>
              </a:rPr>
              <a:t>Pour mieux gérer la trésorerie, nous utilisons l’état des flux de trésorerie, lequel aide à surveiller et à examiner les rentrées et sorties de fonds.</a:t>
            </a:r>
            <a:endParaRPr lang="en-US" sz="900" dirty="0"/>
          </a:p>
        </p:txBody>
      </p:sp>
      <p:sp>
        <p:nvSpPr>
          <p:cNvPr id="4" name="Date Placeholder 3"/>
          <p:cNvSpPr>
            <a:spLocks noGrp="1"/>
          </p:cNvSpPr>
          <p:nvPr>
            <p:ph type="dt" idx="1"/>
          </p:nvPr>
        </p:nvSpPr>
        <p:spPr/>
        <p:txBody>
          <a:bodyPr/>
          <a:lstStyle/>
          <a:p>
            <a:pPr>
              <a:defRPr/>
            </a:pPr>
            <a:endParaRPr lang="en-US" dirty="0"/>
          </a:p>
        </p:txBody>
      </p:sp>
      <p:sp>
        <p:nvSpPr>
          <p:cNvPr id="5" name="Slide Number Placeholder 4"/>
          <p:cNvSpPr>
            <a:spLocks noGrp="1"/>
          </p:cNvSpPr>
          <p:nvPr>
            <p:ph type="sldNum" sz="quarter" idx="5"/>
          </p:nvPr>
        </p:nvSpPr>
        <p:spPr/>
        <p:txBody>
          <a:bodyPr/>
          <a:lstStyle/>
          <a:p>
            <a:fld id="{3C01AE17-56B3-4729-9EC6-7506D40B0487}" type="slidenum">
              <a:rPr lang="en-US" altLang="en-US" smtClean="0"/>
              <a:pPr/>
              <a:t>9</a:t>
            </a:fld>
            <a:endParaRPr lang="en-US" altLang="en-US" dirty="0"/>
          </a:p>
        </p:txBody>
      </p:sp>
    </p:spTree>
    <p:extLst>
      <p:ext uri="{BB962C8B-B14F-4D97-AF65-F5344CB8AC3E}">
        <p14:creationId xmlns:p14="http://schemas.microsoft.com/office/powerpoint/2010/main" val="14008179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9_empty_plank">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6334DD1B-43F9-46D7-BD92-5952D5D2BA0E}"/>
              </a:ext>
            </a:extLst>
          </p:cNvPr>
          <p:cNvSpPr txBox="1">
            <a:spLocks noGrp="1"/>
          </p:cNvSpPr>
          <p:nvPr>
            <p:ph type="ctrTitle"/>
          </p:nvPr>
        </p:nvSpPr>
        <p:spPr>
          <a:xfrm>
            <a:off x="838200" y="1657350"/>
            <a:ext cx="480060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chemeClr val="bg1"/>
                </a:solidFill>
                <a:effectLst/>
                <a:uLnTx/>
                <a:uFillTx/>
                <a:latin typeface="+mn-lt"/>
                <a:ea typeface="+mn-ea"/>
                <a:cs typeface="+mn-cs"/>
              </a:rPr>
              <a:t>Click to edit Master title style</a:t>
            </a:r>
            <a:endParaRPr kumimoji="0" lang="en-US" sz="3600" b="0" i="0" u="none" strike="noStrike" kern="1200" cap="none" spc="0" normalizeH="0" baseline="0" noProof="0" dirty="0">
              <a:ln>
                <a:noFill/>
              </a:ln>
              <a:solidFill>
                <a:schemeClr val="bg1"/>
              </a:solidFill>
              <a:effectLst/>
              <a:uLnTx/>
              <a:uFillTx/>
              <a:latin typeface="+mn-lt"/>
              <a:ea typeface="+mn-ea"/>
              <a:cs typeface="+mn-cs"/>
            </a:endParaRPr>
          </a:p>
        </p:txBody>
      </p:sp>
      <p:sp>
        <p:nvSpPr>
          <p:cNvPr id="5" name="Title 1">
            <a:extLst>
              <a:ext uri="{FF2B5EF4-FFF2-40B4-BE49-F238E27FC236}">
                <a16:creationId xmlns:a16="http://schemas.microsoft.com/office/drawing/2014/main" id="{5AABE8CC-5056-400D-BF4F-72319986AB05}"/>
              </a:ext>
            </a:extLst>
          </p:cNvPr>
          <p:cNvSpPr txBox="1">
            <a:spLocks/>
          </p:cNvSpPr>
          <p:nvPr/>
        </p:nvSpPr>
        <p:spPr>
          <a:xfrm>
            <a:off x="841829" y="3041008"/>
            <a:ext cx="4339771" cy="566929"/>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400" kern="1200">
                <a:solidFill>
                  <a:srgbClr val="43B02A"/>
                </a:solidFill>
                <a:latin typeface="Arial" panose="020B0604020202020204" pitchFamily="34" charset="0"/>
                <a:ea typeface="+mj-ea"/>
                <a:cs typeface="Arial" panose="020B0604020202020204" pitchFamily="34" charset="0"/>
              </a:defRPr>
            </a:lvl1pPr>
          </a:lstStyle>
          <a:p>
            <a:pPr algn="l"/>
            <a:endParaRPr lang="en-US" sz="1200" dirty="0">
              <a:solidFill>
                <a:schemeClr val="bg1"/>
              </a:solidFill>
            </a:endParaRPr>
          </a:p>
        </p:txBody>
      </p:sp>
      <p:sp>
        <p:nvSpPr>
          <p:cNvPr id="6" name="Title 1">
            <a:extLst>
              <a:ext uri="{FF2B5EF4-FFF2-40B4-BE49-F238E27FC236}">
                <a16:creationId xmlns:a16="http://schemas.microsoft.com/office/drawing/2014/main" id="{33260134-A5D2-4F02-ADDB-F74A0560A638}"/>
              </a:ext>
            </a:extLst>
          </p:cNvPr>
          <p:cNvSpPr txBox="1">
            <a:spLocks/>
          </p:cNvSpPr>
          <p:nvPr/>
        </p:nvSpPr>
        <p:spPr>
          <a:xfrm>
            <a:off x="841829" y="3979683"/>
            <a:ext cx="4111171" cy="566929"/>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400" kern="1200">
                <a:solidFill>
                  <a:srgbClr val="43B02A"/>
                </a:solidFill>
                <a:latin typeface="Arial" panose="020B0604020202020204" pitchFamily="34" charset="0"/>
                <a:ea typeface="+mj-ea"/>
                <a:cs typeface="Arial" panose="020B0604020202020204" pitchFamily="34" charset="0"/>
              </a:defRPr>
            </a:lvl1pPr>
          </a:lstStyle>
          <a:p>
            <a:pPr algn="l"/>
            <a:endParaRPr lang="en-US" sz="1050" dirty="0">
              <a:solidFill>
                <a:schemeClr val="bg1"/>
              </a:solidFill>
            </a:endParaRPr>
          </a:p>
        </p:txBody>
      </p:sp>
      <p:sp>
        <p:nvSpPr>
          <p:cNvPr id="8" name="Picture Placeholder 7">
            <a:extLst>
              <a:ext uri="{FF2B5EF4-FFF2-40B4-BE49-F238E27FC236}">
                <a16:creationId xmlns:a16="http://schemas.microsoft.com/office/drawing/2014/main" id="{D63130F2-8FBA-4849-8E3D-585F662A8219}"/>
              </a:ext>
            </a:extLst>
          </p:cNvPr>
          <p:cNvSpPr>
            <a:spLocks noGrp="1"/>
          </p:cNvSpPr>
          <p:nvPr>
            <p:ph type="pic" sz="quarter" idx="11" hasCustomPrompt="1"/>
          </p:nvPr>
        </p:nvSpPr>
        <p:spPr>
          <a:xfrm>
            <a:off x="0" y="1190556"/>
            <a:ext cx="9144000" cy="3514794"/>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pic>
        <p:nvPicPr>
          <p:cNvPr id="2" name="Picture 1" descr="Comptables professionnels agréés&#10;">
            <a:extLst>
              <a:ext uri="{FF2B5EF4-FFF2-40B4-BE49-F238E27FC236}">
                <a16:creationId xmlns:a16="http://schemas.microsoft.com/office/drawing/2014/main" id="{158D5162-2175-4454-9A36-8CF5104B0E9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86865" y="155955"/>
            <a:ext cx="2303936" cy="987977"/>
          </a:xfrm>
          <a:prstGeom prst="rect">
            <a:avLst/>
          </a:prstGeom>
        </p:spPr>
      </p:pic>
    </p:spTree>
    <p:extLst>
      <p:ext uri="{BB962C8B-B14F-4D97-AF65-F5344CB8AC3E}">
        <p14:creationId xmlns:p14="http://schemas.microsoft.com/office/powerpoint/2010/main" val="220193624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9144000" cy="2781300"/>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62336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9144000" cy="5143500"/>
          </a:xfrm>
          <a:prstGeom prst="rect">
            <a:avLst/>
          </a:prstGeom>
          <a:ln w="3175">
            <a:noFill/>
          </a:ln>
        </p:spPr>
        <p:txBody>
          <a:bodyPr wrap="none" tIns="0" bIns="201168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bg1">
                    <a:lumMod val="85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58185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9144000" cy="5143500"/>
          </a:xfrm>
          <a:prstGeom prst="rect">
            <a:avLst/>
          </a:prstGeom>
          <a:ln w="3175">
            <a:noFill/>
          </a:ln>
        </p:spPr>
        <p:txBody>
          <a:bodyPr wrap="none" tIns="0" bIns="201168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39546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pic">
    <p:spTree>
      <p:nvGrpSpPr>
        <p:cNvPr id="1" name=""/>
        <p:cNvGrpSpPr/>
        <p:nvPr/>
      </p:nvGrpSpPr>
      <p:grpSpPr>
        <a:xfrm>
          <a:off x="0" y="0"/>
          <a:ext cx="0" cy="0"/>
          <a:chOff x="0" y="0"/>
          <a:chExt cx="0" cy="0"/>
        </a:xfrm>
      </p:grpSpPr>
      <p:sp>
        <p:nvSpPr>
          <p:cNvPr id="5" name="Picture Placeholder 7"/>
          <p:cNvSpPr>
            <a:spLocks noGrp="1"/>
          </p:cNvSpPr>
          <p:nvPr>
            <p:ph type="pic" sz="quarter" idx="11" hasCustomPrompt="1"/>
          </p:nvPr>
        </p:nvSpPr>
        <p:spPr>
          <a:xfrm>
            <a:off x="0" y="12001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6"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8"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12" hasCustomPrompt="1"/>
          </p:nvPr>
        </p:nvSpPr>
        <p:spPr>
          <a:xfrm>
            <a:off x="6571488" y="12001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60715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who are we">
    <p:spTree>
      <p:nvGrpSpPr>
        <p:cNvPr id="1" name=""/>
        <p:cNvGrpSpPr/>
        <p:nvPr/>
      </p:nvGrpSpPr>
      <p:grpSpPr>
        <a:xfrm>
          <a:off x="0" y="0"/>
          <a:ext cx="0" cy="0"/>
          <a:chOff x="0" y="0"/>
          <a:chExt cx="0" cy="0"/>
        </a:xfrm>
      </p:grpSpPr>
      <p:sp>
        <p:nvSpPr>
          <p:cNvPr id="17" name="Picture Placeholder 11"/>
          <p:cNvSpPr>
            <a:spLocks noGrp="1"/>
          </p:cNvSpPr>
          <p:nvPr>
            <p:ph type="pic" sz="quarter" idx="10" hasCustomPrompt="1"/>
          </p:nvPr>
        </p:nvSpPr>
        <p:spPr>
          <a:xfrm>
            <a:off x="2135124" y="1273077"/>
            <a:ext cx="4873752" cy="2130552"/>
          </a:xfrm>
          <a:prstGeom prst="roundRect">
            <a:avLst>
              <a:gd name="adj" fmla="val 1482"/>
            </a:avLst>
          </a:prstGeom>
        </p:spPr>
        <p:txBody>
          <a:bodyPr tIns="914400" anchor="ctr"/>
          <a:lstStyle>
            <a:lvl1pPr algn="ctr">
              <a:buNone/>
              <a:defRPr sz="2000" b="1" baseline="0">
                <a:solidFill>
                  <a:schemeClr val="tx1">
                    <a:lumMod val="75000"/>
                    <a:lumOff val="25000"/>
                  </a:schemeClr>
                </a:solidFill>
              </a:defRPr>
            </a:lvl1pPr>
          </a:lstStyle>
          <a:p>
            <a:r>
              <a:rPr lang="en-US" dirty="0"/>
              <a:t>Click Icon To Add Image </a:t>
            </a:r>
          </a:p>
        </p:txBody>
      </p:sp>
      <p:sp>
        <p:nvSpPr>
          <p:cNvPr id="20"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21"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69241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ut_com">
    <p:spTree>
      <p:nvGrpSpPr>
        <p:cNvPr id="1" name=""/>
        <p:cNvGrpSpPr/>
        <p:nvPr/>
      </p:nvGrpSpPr>
      <p:grpSpPr>
        <a:xfrm>
          <a:off x="0" y="0"/>
          <a:ext cx="0" cy="0"/>
          <a:chOff x="0" y="0"/>
          <a:chExt cx="0" cy="0"/>
        </a:xfrm>
      </p:grpSpPr>
      <p:sp>
        <p:nvSpPr>
          <p:cNvPr id="9" name="Picture Placeholder 7"/>
          <p:cNvSpPr>
            <a:spLocks noGrp="1"/>
          </p:cNvSpPr>
          <p:nvPr>
            <p:ph type="pic" sz="quarter" idx="53" hasCustomPrompt="1"/>
          </p:nvPr>
        </p:nvSpPr>
        <p:spPr>
          <a:xfrm>
            <a:off x="0" y="1295400"/>
            <a:ext cx="3324225" cy="2130552"/>
          </a:xfrm>
          <a:prstGeom prst="rightArrow">
            <a:avLst>
              <a:gd name="adj1" fmla="val 100000"/>
              <a:gd name="adj2" fmla="val 21388"/>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54" hasCustomPrompt="1"/>
          </p:nvPr>
        </p:nvSpPr>
        <p:spPr>
          <a:xfrm>
            <a:off x="5819775" y="1295400"/>
            <a:ext cx="3324225" cy="2130552"/>
          </a:xfrm>
          <a:prstGeom prst="leftArrow">
            <a:avLst>
              <a:gd name="adj1" fmla="val 100000"/>
              <a:gd name="adj2" fmla="val 20941"/>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50674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boutu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53" hasCustomPrompt="1"/>
          </p:nvPr>
        </p:nvSpPr>
        <p:spPr>
          <a:xfrm>
            <a:off x="0" y="1196171"/>
            <a:ext cx="4581144" cy="3538728"/>
          </a:xfrm>
          <a:prstGeom prst="rect">
            <a:avLst/>
          </a:prstGeom>
          <a:ln w="3175">
            <a:noFill/>
          </a:ln>
        </p:spPr>
        <p:txBody>
          <a:bodyPr wrap="none" tIns="0" bIns="11887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051743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aboutu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8" name="Picture Placeholder 7"/>
          <p:cNvSpPr>
            <a:spLocks noGrp="1"/>
          </p:cNvSpPr>
          <p:nvPr>
            <p:ph type="pic" sz="quarter" idx="53" hasCustomPrompt="1"/>
          </p:nvPr>
        </p:nvSpPr>
        <p:spPr>
          <a:xfrm>
            <a:off x="-4763" y="1422320"/>
            <a:ext cx="4919472" cy="3054096"/>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596295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our vision">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7" name="Picture Placeholder 7"/>
          <p:cNvSpPr>
            <a:spLocks noGrp="1"/>
          </p:cNvSpPr>
          <p:nvPr>
            <p:ph type="pic" sz="quarter" idx="13" hasCustomPrompt="1"/>
          </p:nvPr>
        </p:nvSpPr>
        <p:spPr>
          <a:xfrm>
            <a:off x="6629400" y="933450"/>
            <a:ext cx="25146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9" name="Picture Placeholder 7"/>
          <p:cNvSpPr>
            <a:spLocks noGrp="1"/>
          </p:cNvSpPr>
          <p:nvPr>
            <p:ph type="pic" sz="quarter" idx="14" hasCustomPrompt="1"/>
          </p:nvPr>
        </p:nvSpPr>
        <p:spPr>
          <a:xfrm flipH="1">
            <a:off x="0" y="933450"/>
            <a:ext cx="25146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1324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our vision">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Picture Placeholder 7"/>
          <p:cNvSpPr>
            <a:spLocks noGrp="1"/>
          </p:cNvSpPr>
          <p:nvPr>
            <p:ph type="pic" sz="quarter" idx="14" hasCustomPrompt="1"/>
          </p:nvPr>
        </p:nvSpPr>
        <p:spPr>
          <a:xfrm>
            <a:off x="1117600" y="1371600"/>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5" hasCustomPrompt="1"/>
          </p:nvPr>
        </p:nvSpPr>
        <p:spPr>
          <a:xfrm>
            <a:off x="4572000" y="1371600"/>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6" hasCustomPrompt="1"/>
          </p:nvPr>
        </p:nvSpPr>
        <p:spPr>
          <a:xfrm>
            <a:off x="1117600" y="2943225"/>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7" hasCustomPrompt="1"/>
          </p:nvPr>
        </p:nvSpPr>
        <p:spPr>
          <a:xfrm>
            <a:off x="4572000" y="2943225"/>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805102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7_empty_plank">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Tree>
    <p:extLst>
      <p:ext uri="{BB962C8B-B14F-4D97-AF65-F5344CB8AC3E}">
        <p14:creationId xmlns:p14="http://schemas.microsoft.com/office/powerpoint/2010/main" val="3182715976"/>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our vision">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17" hasCustomPrompt="1"/>
          </p:nvPr>
        </p:nvSpPr>
        <p:spPr>
          <a:xfrm flipH="1">
            <a:off x="0" y="994410"/>
            <a:ext cx="9144000" cy="2331720"/>
          </a:xfrm>
          <a:prstGeom prst="rect">
            <a:avLst/>
          </a:prstGeom>
          <a:ln w="3175">
            <a:noFill/>
          </a:ln>
        </p:spPr>
        <p:txBody>
          <a:bodyPr bIns="548640" anchor="b"/>
          <a:lstStyle>
            <a:lvl1pPr algn="ctr">
              <a:buNone/>
              <a:defRPr sz="2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765477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7"/>
          <p:cNvSpPr>
            <a:spLocks noGrp="1"/>
          </p:cNvSpPr>
          <p:nvPr>
            <p:ph type="pic" sz="quarter" idx="53" hasCustomPrompt="1"/>
          </p:nvPr>
        </p:nvSpPr>
        <p:spPr>
          <a:xfrm>
            <a:off x="3278124" y="1193800"/>
            <a:ext cx="2587752"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6022848" y="1193800"/>
            <a:ext cx="2587752"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55" hasCustomPrompt="1"/>
          </p:nvPr>
        </p:nvSpPr>
        <p:spPr>
          <a:xfrm>
            <a:off x="533400" y="1193800"/>
            <a:ext cx="2587752"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74263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7_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62" name="Picture Placeholder 7"/>
          <p:cNvSpPr>
            <a:spLocks noGrp="1"/>
          </p:cNvSpPr>
          <p:nvPr>
            <p:ph type="pic" sz="quarter" idx="55" hasCustomPrompt="1"/>
          </p:nvPr>
        </p:nvSpPr>
        <p:spPr>
          <a:xfrm>
            <a:off x="452152"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63" name="Picture Placeholder 7"/>
          <p:cNvSpPr>
            <a:spLocks noGrp="1"/>
          </p:cNvSpPr>
          <p:nvPr>
            <p:ph type="pic" sz="quarter" idx="56" hasCustomPrompt="1"/>
          </p:nvPr>
        </p:nvSpPr>
        <p:spPr>
          <a:xfrm>
            <a:off x="2568319"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64" name="Picture Placeholder 7"/>
          <p:cNvSpPr>
            <a:spLocks noGrp="1"/>
          </p:cNvSpPr>
          <p:nvPr>
            <p:ph type="pic" sz="quarter" idx="57" hasCustomPrompt="1"/>
          </p:nvPr>
        </p:nvSpPr>
        <p:spPr>
          <a:xfrm>
            <a:off x="4684486"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65" name="Picture Placeholder 7"/>
          <p:cNvSpPr>
            <a:spLocks noGrp="1"/>
          </p:cNvSpPr>
          <p:nvPr>
            <p:ph type="pic" sz="quarter" idx="58" hasCustomPrompt="1"/>
          </p:nvPr>
        </p:nvSpPr>
        <p:spPr>
          <a:xfrm>
            <a:off x="6800654"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8184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9_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0" name="Picture Placeholder 7"/>
          <p:cNvSpPr>
            <a:spLocks noGrp="1"/>
          </p:cNvSpPr>
          <p:nvPr>
            <p:ph type="pic" sz="quarter" idx="10" hasCustomPrompt="1"/>
          </p:nvPr>
        </p:nvSpPr>
        <p:spPr>
          <a:xfrm>
            <a:off x="367995"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11" name="Text Placeholder 3"/>
          <p:cNvSpPr>
            <a:spLocks noGrp="1"/>
          </p:cNvSpPr>
          <p:nvPr>
            <p:ph type="body" sz="half" idx="15"/>
          </p:nvPr>
        </p:nvSpPr>
        <p:spPr>
          <a:xfrm>
            <a:off x="342900"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12" name="Rectangle 11"/>
          <p:cNvSpPr/>
          <p:nvPr/>
        </p:nvSpPr>
        <p:spPr>
          <a:xfrm>
            <a:off x="365622" y="3520346"/>
            <a:ext cx="1545336" cy="1073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3" name="Text Placeholder 3"/>
          <p:cNvSpPr>
            <a:spLocks noGrp="1"/>
          </p:cNvSpPr>
          <p:nvPr>
            <p:ph type="body" sz="half" idx="16"/>
          </p:nvPr>
        </p:nvSpPr>
        <p:spPr>
          <a:xfrm>
            <a:off x="365622" y="1628923"/>
            <a:ext cx="1545336" cy="412149"/>
          </a:xfrm>
          <a:prstGeom prst="rect">
            <a:avLst/>
          </a:prstGeom>
          <a:solidFill>
            <a:schemeClr val="accent1">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Picture Placeholder 7"/>
          <p:cNvSpPr>
            <a:spLocks noGrp="1"/>
          </p:cNvSpPr>
          <p:nvPr>
            <p:ph type="pic" sz="quarter" idx="18" hasCustomPrompt="1"/>
          </p:nvPr>
        </p:nvSpPr>
        <p:spPr>
          <a:xfrm>
            <a:off x="2084850"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17" name="Text Placeholder 3"/>
          <p:cNvSpPr>
            <a:spLocks noGrp="1"/>
          </p:cNvSpPr>
          <p:nvPr>
            <p:ph type="body" sz="half" idx="19"/>
          </p:nvPr>
        </p:nvSpPr>
        <p:spPr>
          <a:xfrm>
            <a:off x="2059755"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18" name="Rectangle 17"/>
          <p:cNvSpPr/>
          <p:nvPr/>
        </p:nvSpPr>
        <p:spPr>
          <a:xfrm>
            <a:off x="2082477" y="3520346"/>
            <a:ext cx="1545336" cy="1073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 name="Text Placeholder 3"/>
          <p:cNvSpPr>
            <a:spLocks noGrp="1"/>
          </p:cNvSpPr>
          <p:nvPr>
            <p:ph type="body" sz="half" idx="21"/>
          </p:nvPr>
        </p:nvSpPr>
        <p:spPr>
          <a:xfrm>
            <a:off x="2082477" y="1628923"/>
            <a:ext cx="1545336" cy="412149"/>
          </a:xfrm>
          <a:prstGeom prst="rect">
            <a:avLst/>
          </a:prstGeom>
          <a:solidFill>
            <a:schemeClr val="accent2">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Picture Placeholder 7"/>
          <p:cNvSpPr>
            <a:spLocks noGrp="1"/>
          </p:cNvSpPr>
          <p:nvPr>
            <p:ph type="pic" sz="quarter" idx="22" hasCustomPrompt="1"/>
          </p:nvPr>
        </p:nvSpPr>
        <p:spPr>
          <a:xfrm>
            <a:off x="3801705"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21" name="Text Placeholder 3"/>
          <p:cNvSpPr>
            <a:spLocks noGrp="1"/>
          </p:cNvSpPr>
          <p:nvPr>
            <p:ph type="body" sz="half" idx="23"/>
          </p:nvPr>
        </p:nvSpPr>
        <p:spPr>
          <a:xfrm>
            <a:off x="3776610"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22" name="Rectangle 21"/>
          <p:cNvSpPr/>
          <p:nvPr/>
        </p:nvSpPr>
        <p:spPr>
          <a:xfrm>
            <a:off x="3799332" y="3520346"/>
            <a:ext cx="1545336" cy="1073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3" name="Text Placeholder 3"/>
          <p:cNvSpPr>
            <a:spLocks noGrp="1"/>
          </p:cNvSpPr>
          <p:nvPr>
            <p:ph type="body" sz="half" idx="25"/>
          </p:nvPr>
        </p:nvSpPr>
        <p:spPr>
          <a:xfrm>
            <a:off x="3799332" y="1628923"/>
            <a:ext cx="1545336" cy="412149"/>
          </a:xfrm>
          <a:prstGeom prst="rect">
            <a:avLst/>
          </a:prstGeom>
          <a:solidFill>
            <a:schemeClr val="accent3">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4" name="Picture Placeholder 7"/>
          <p:cNvSpPr>
            <a:spLocks noGrp="1"/>
          </p:cNvSpPr>
          <p:nvPr>
            <p:ph type="pic" sz="quarter" idx="26" hasCustomPrompt="1"/>
          </p:nvPr>
        </p:nvSpPr>
        <p:spPr>
          <a:xfrm>
            <a:off x="5518560"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25" name="Text Placeholder 3"/>
          <p:cNvSpPr>
            <a:spLocks noGrp="1"/>
          </p:cNvSpPr>
          <p:nvPr>
            <p:ph type="body" sz="half" idx="27"/>
          </p:nvPr>
        </p:nvSpPr>
        <p:spPr>
          <a:xfrm>
            <a:off x="5493465"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26" name="Rectangle 25"/>
          <p:cNvSpPr/>
          <p:nvPr/>
        </p:nvSpPr>
        <p:spPr>
          <a:xfrm>
            <a:off x="5516187" y="3520346"/>
            <a:ext cx="1545336" cy="1073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7" name="Text Placeholder 3"/>
          <p:cNvSpPr>
            <a:spLocks noGrp="1"/>
          </p:cNvSpPr>
          <p:nvPr>
            <p:ph type="body" sz="half" idx="29"/>
          </p:nvPr>
        </p:nvSpPr>
        <p:spPr>
          <a:xfrm>
            <a:off x="5516187" y="1628923"/>
            <a:ext cx="1545336" cy="412149"/>
          </a:xfrm>
          <a:prstGeom prst="rect">
            <a:avLst/>
          </a:prstGeom>
          <a:solidFill>
            <a:schemeClr val="accent4">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8" name="Picture Placeholder 7"/>
          <p:cNvSpPr>
            <a:spLocks noGrp="1"/>
          </p:cNvSpPr>
          <p:nvPr>
            <p:ph type="pic" sz="quarter" idx="30" hasCustomPrompt="1"/>
          </p:nvPr>
        </p:nvSpPr>
        <p:spPr>
          <a:xfrm>
            <a:off x="7235415"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29" name="Text Placeholder 3"/>
          <p:cNvSpPr>
            <a:spLocks noGrp="1"/>
          </p:cNvSpPr>
          <p:nvPr>
            <p:ph type="body" sz="half" idx="31"/>
          </p:nvPr>
        </p:nvSpPr>
        <p:spPr>
          <a:xfrm>
            <a:off x="7210320"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30" name="Rectangle 29"/>
          <p:cNvSpPr/>
          <p:nvPr/>
        </p:nvSpPr>
        <p:spPr>
          <a:xfrm>
            <a:off x="7233042" y="3520346"/>
            <a:ext cx="1545336" cy="1073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1" name="Text Placeholder 3"/>
          <p:cNvSpPr>
            <a:spLocks noGrp="1"/>
          </p:cNvSpPr>
          <p:nvPr>
            <p:ph type="body" sz="half" idx="33"/>
          </p:nvPr>
        </p:nvSpPr>
        <p:spPr>
          <a:xfrm>
            <a:off x="7233042" y="1628923"/>
            <a:ext cx="1545336" cy="412149"/>
          </a:xfrm>
          <a:prstGeom prst="rect">
            <a:avLst/>
          </a:prstGeom>
          <a:solidFill>
            <a:schemeClr val="accent5">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2" name="Rectangle 31">
            <a:extLst>
              <a:ext uri="{FF2B5EF4-FFF2-40B4-BE49-F238E27FC236}">
                <a16:creationId xmlns:a16="http://schemas.microsoft.com/office/drawing/2014/main" id="{6F2433B3-6BAA-4143-B01B-56A04CEA1727}"/>
              </a:ext>
            </a:extLst>
          </p:cNvPr>
          <p:cNvSpPr/>
          <p:nvPr/>
        </p:nvSpPr>
        <p:spPr>
          <a:xfrm>
            <a:off x="365622" y="3520346"/>
            <a:ext cx="1545336" cy="1073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3" name="Rectangle 32">
            <a:extLst>
              <a:ext uri="{FF2B5EF4-FFF2-40B4-BE49-F238E27FC236}">
                <a16:creationId xmlns:a16="http://schemas.microsoft.com/office/drawing/2014/main" id="{9434CF4E-B25C-4D5C-B7AD-B4D981599309}"/>
              </a:ext>
            </a:extLst>
          </p:cNvPr>
          <p:cNvSpPr/>
          <p:nvPr/>
        </p:nvSpPr>
        <p:spPr>
          <a:xfrm>
            <a:off x="2082477" y="3520346"/>
            <a:ext cx="1545336" cy="1073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4" name="Rectangle 33">
            <a:extLst>
              <a:ext uri="{FF2B5EF4-FFF2-40B4-BE49-F238E27FC236}">
                <a16:creationId xmlns:a16="http://schemas.microsoft.com/office/drawing/2014/main" id="{BB6342F9-D304-40A0-ACB2-489FCAA99E2B}"/>
              </a:ext>
            </a:extLst>
          </p:cNvPr>
          <p:cNvSpPr/>
          <p:nvPr/>
        </p:nvSpPr>
        <p:spPr>
          <a:xfrm>
            <a:off x="3799332" y="3520346"/>
            <a:ext cx="1545336" cy="1073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5" name="Rectangle 34">
            <a:extLst>
              <a:ext uri="{FF2B5EF4-FFF2-40B4-BE49-F238E27FC236}">
                <a16:creationId xmlns:a16="http://schemas.microsoft.com/office/drawing/2014/main" id="{5FCC7F03-1944-4655-A6D6-512C0D4C305F}"/>
              </a:ext>
            </a:extLst>
          </p:cNvPr>
          <p:cNvSpPr/>
          <p:nvPr/>
        </p:nvSpPr>
        <p:spPr>
          <a:xfrm>
            <a:off x="5516187" y="3520346"/>
            <a:ext cx="1545336" cy="1073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6" name="Rectangle 35">
            <a:extLst>
              <a:ext uri="{FF2B5EF4-FFF2-40B4-BE49-F238E27FC236}">
                <a16:creationId xmlns:a16="http://schemas.microsoft.com/office/drawing/2014/main" id="{74AD12C7-096E-45B9-8570-FB88C05DFE60}"/>
              </a:ext>
            </a:extLst>
          </p:cNvPr>
          <p:cNvSpPr/>
          <p:nvPr/>
        </p:nvSpPr>
        <p:spPr>
          <a:xfrm>
            <a:off x="7233042" y="3520346"/>
            <a:ext cx="1545336" cy="1073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Tree>
    <p:extLst>
      <p:ext uri="{BB962C8B-B14F-4D97-AF65-F5344CB8AC3E}">
        <p14:creationId xmlns:p14="http://schemas.microsoft.com/office/powerpoint/2010/main" val="185418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Bottom)">
                                      <p:cBhvr>
                                        <p:cTn id="10" dur="500"/>
                                        <p:tgtEl>
                                          <p:spTgt spid="1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3">
                                            <p:bg/>
                                          </p:spTgt>
                                        </p:tgtEl>
                                        <p:attrNameLst>
                                          <p:attrName>style.visibility</p:attrName>
                                        </p:attrNameLst>
                                      </p:cBhvr>
                                      <p:to>
                                        <p:strVal val="visible"/>
                                      </p:to>
                                    </p:set>
                                    <p:animEffect transition="in" filter="wipe(up)">
                                      <p:cBhvr>
                                        <p:cTn id="14" dur="500"/>
                                        <p:tgtEl>
                                          <p:spTgt spid="13">
                                            <p:bg/>
                                          </p:spTgt>
                                        </p:tgtEl>
                                      </p:cBhvr>
                                    </p:animEffect>
                                  </p:childTnLst>
                                </p:cTn>
                              </p:par>
                              <p:par>
                                <p:cTn id="15" presetID="10" presetClass="entr" presetSubtype="0" fill="hold" grpId="0" nodeType="withEffect" nodePh="1">
                                  <p:stCondLst>
                                    <p:cond delay="0"/>
                                  </p:stCondLst>
                                  <p:endCondLst>
                                    <p:cond evt="begin" delay="0">
                                      <p:tn val="15"/>
                                    </p:cond>
                                  </p:end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par>
                          <p:cTn id="18" fill="hold">
                            <p:stCondLst>
                              <p:cond delay="1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11">
                                            <p:txEl>
                                              <p:pRg st="0" end="0"/>
                                            </p:txEl>
                                          </p:spTgt>
                                        </p:tgtEl>
                                        <p:attrNameLst>
                                          <p:attrName>style.visibility</p:attrName>
                                        </p:attrNameLst>
                                      </p:cBhvr>
                                      <p:to>
                                        <p:strVal val="visible"/>
                                      </p:to>
                                    </p:set>
                                    <p:anim calcmode="lin" valueType="num">
                                      <p:cBhvr additive="base">
                                        <p:cTn id="2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Bottom)">
                                      <p:cBhvr>
                                        <p:cTn id="29" dur="500"/>
                                        <p:tgtEl>
                                          <p:spTgt spid="18"/>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9">
                                            <p:bg/>
                                          </p:spTgt>
                                        </p:tgtEl>
                                        <p:attrNameLst>
                                          <p:attrName>style.visibility</p:attrName>
                                        </p:attrNameLst>
                                      </p:cBhvr>
                                      <p:to>
                                        <p:strVal val="visible"/>
                                      </p:to>
                                    </p:set>
                                    <p:animEffect transition="in" filter="wipe(up)">
                                      <p:cBhvr>
                                        <p:cTn id="33" dur="500"/>
                                        <p:tgtEl>
                                          <p:spTgt spid="19">
                                            <p:bg/>
                                          </p:spTgt>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500"/>
                                        <p:tgtEl>
                                          <p:spTgt spid="19">
                                            <p:txEl>
                                              <p:pRg st="0" end="0"/>
                                            </p:txEl>
                                          </p:spTgt>
                                        </p:tgtEl>
                                      </p:cBhvr>
                                    </p:animEffect>
                                  </p:childTnLst>
                                </p:cTn>
                              </p:par>
                            </p:childTnLst>
                          </p:cTn>
                        </p:par>
                        <p:par>
                          <p:cTn id="37" fill="hold">
                            <p:stCondLst>
                              <p:cond delay="2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17">
                                            <p:txEl>
                                              <p:pRg st="0" end="0"/>
                                            </p:txEl>
                                          </p:spTgt>
                                        </p:tgtEl>
                                        <p:attrNameLst>
                                          <p:attrName>style.visibility</p:attrName>
                                        </p:attrNameLst>
                                      </p:cBhvr>
                                      <p:to>
                                        <p:strVal val="visible"/>
                                      </p:to>
                                    </p:set>
                                    <p:anim calcmode="lin" valueType="num">
                                      <p:cBhvr additive="base">
                                        <p:cTn id="4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Bottom)">
                                      <p:cBhvr>
                                        <p:cTn id="48" dur="500"/>
                                        <p:tgtEl>
                                          <p:spTgt spid="22"/>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23">
                                            <p:bg/>
                                          </p:spTgt>
                                        </p:tgtEl>
                                        <p:attrNameLst>
                                          <p:attrName>style.visibility</p:attrName>
                                        </p:attrNameLst>
                                      </p:cBhvr>
                                      <p:to>
                                        <p:strVal val="visible"/>
                                      </p:to>
                                    </p:set>
                                    <p:animEffect transition="in" filter="wipe(up)">
                                      <p:cBhvr>
                                        <p:cTn id="52" dur="500"/>
                                        <p:tgtEl>
                                          <p:spTgt spid="23">
                                            <p:bg/>
                                          </p:spTgt>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3">
                                            <p:txEl>
                                              <p:pRg st="0" end="0"/>
                                            </p:txEl>
                                          </p:spTgt>
                                        </p:tgtEl>
                                        <p:attrNameLst>
                                          <p:attrName>style.visibility</p:attrName>
                                        </p:attrNameLst>
                                      </p:cBhvr>
                                      <p:to>
                                        <p:strVal val="visible"/>
                                      </p:to>
                                    </p:set>
                                    <p:animEffect transition="in" filter="fade">
                                      <p:cBhvr>
                                        <p:cTn id="55" dur="500"/>
                                        <p:tgtEl>
                                          <p:spTgt spid="23">
                                            <p:txEl>
                                              <p:pRg st="0" end="0"/>
                                            </p:txEl>
                                          </p:spTgt>
                                        </p:tgtEl>
                                      </p:cBhvr>
                                    </p:animEffect>
                                  </p:childTnLst>
                                </p:cTn>
                              </p:par>
                            </p:childTnLst>
                          </p:cTn>
                        </p:par>
                        <p:par>
                          <p:cTn id="56" fill="hold">
                            <p:stCondLst>
                              <p:cond delay="4000"/>
                            </p:stCondLst>
                            <p:childTnLst>
                              <p:par>
                                <p:cTn id="57" presetID="2" presetClass="entr" presetSubtype="4" accel="50000" decel="50000" fill="hold" grpId="0" nodeType="afterEffect" nodePh="1">
                                  <p:stCondLst>
                                    <p:cond delay="0"/>
                                  </p:stCondLst>
                                  <p:endCondLst>
                                    <p:cond evt="begin" delay="0">
                                      <p:tn val="57"/>
                                    </p:cond>
                                  </p:endCondLst>
                                  <p:childTnLst>
                                    <p:set>
                                      <p:cBhvr>
                                        <p:cTn id="58" dur="1" fill="hold">
                                          <p:stCondLst>
                                            <p:cond delay="0"/>
                                          </p:stCondLst>
                                        </p:cTn>
                                        <p:tgtEl>
                                          <p:spTgt spid="21">
                                            <p:txEl>
                                              <p:pRg st="0" end="0"/>
                                            </p:txEl>
                                          </p:spTgt>
                                        </p:tgtEl>
                                        <p:attrNameLst>
                                          <p:attrName>style.visibility</p:attrName>
                                        </p:attrNameLst>
                                      </p:cBhvr>
                                      <p:to>
                                        <p:strVal val="visible"/>
                                      </p:to>
                                    </p:set>
                                    <p:anim calcmode="lin" valueType="num">
                                      <p:cBhvr additive="base">
                                        <p:cTn id="59"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lide(fromBottom)">
                                      <p:cBhvr>
                                        <p:cTn id="67" dur="500"/>
                                        <p:tgtEl>
                                          <p:spTgt spid="26"/>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27">
                                            <p:bg/>
                                          </p:spTgt>
                                        </p:tgtEl>
                                        <p:attrNameLst>
                                          <p:attrName>style.visibility</p:attrName>
                                        </p:attrNameLst>
                                      </p:cBhvr>
                                      <p:to>
                                        <p:strVal val="visible"/>
                                      </p:to>
                                    </p:set>
                                    <p:animEffect transition="in" filter="wipe(up)">
                                      <p:cBhvr>
                                        <p:cTn id="71" dur="500"/>
                                        <p:tgtEl>
                                          <p:spTgt spid="27">
                                            <p:bg/>
                                          </p:spTgt>
                                        </p:tgtEl>
                                      </p:cBhvr>
                                    </p:animEffect>
                                  </p:childTnLst>
                                </p:cTn>
                              </p:par>
                              <p:par>
                                <p:cTn id="72" presetID="10" presetClass="entr" presetSubtype="0" fill="hold" grpId="0" nodeType="withEffect" nodePh="1">
                                  <p:stCondLst>
                                    <p:cond delay="0"/>
                                  </p:stCondLst>
                                  <p:endCondLst>
                                    <p:cond evt="begin" delay="0">
                                      <p:tn val="72"/>
                                    </p:cond>
                                  </p:endCondLst>
                                  <p:childTnLst>
                                    <p:set>
                                      <p:cBhvr>
                                        <p:cTn id="73" dur="1" fill="hold">
                                          <p:stCondLst>
                                            <p:cond delay="0"/>
                                          </p:stCondLst>
                                        </p:cTn>
                                        <p:tgtEl>
                                          <p:spTgt spid="27">
                                            <p:txEl>
                                              <p:pRg st="0" end="0"/>
                                            </p:txEl>
                                          </p:spTgt>
                                        </p:tgtEl>
                                        <p:attrNameLst>
                                          <p:attrName>style.visibility</p:attrName>
                                        </p:attrNameLst>
                                      </p:cBhvr>
                                      <p:to>
                                        <p:strVal val="visible"/>
                                      </p:to>
                                    </p:set>
                                    <p:animEffect transition="in" filter="fade">
                                      <p:cBhvr>
                                        <p:cTn id="74" dur="500"/>
                                        <p:tgtEl>
                                          <p:spTgt spid="27">
                                            <p:txEl>
                                              <p:pRg st="0" end="0"/>
                                            </p:txEl>
                                          </p:spTgt>
                                        </p:tgtEl>
                                      </p:cBhvr>
                                    </p:animEffect>
                                  </p:childTnLst>
                                </p:cTn>
                              </p:par>
                            </p:childTnLst>
                          </p:cTn>
                        </p:par>
                        <p:par>
                          <p:cTn id="75" fill="hold">
                            <p:stCondLst>
                              <p:cond delay="5500"/>
                            </p:stCondLst>
                            <p:childTnLst>
                              <p:par>
                                <p:cTn id="76" presetID="2" presetClass="entr" presetSubtype="4" accel="50000" decel="50000" fill="hold" grpId="0" nodeType="afterEffect" nodePh="1">
                                  <p:stCondLst>
                                    <p:cond delay="0"/>
                                  </p:stCondLst>
                                  <p:endCondLst>
                                    <p:cond evt="begin" delay="0">
                                      <p:tn val="76"/>
                                    </p:cond>
                                  </p:endCondLst>
                                  <p:childTnLst>
                                    <p:set>
                                      <p:cBhvr>
                                        <p:cTn id="77" dur="1" fill="hold">
                                          <p:stCondLst>
                                            <p:cond delay="0"/>
                                          </p:stCondLst>
                                        </p:cTn>
                                        <p:tgtEl>
                                          <p:spTgt spid="25">
                                            <p:txEl>
                                              <p:pRg st="0" end="0"/>
                                            </p:txEl>
                                          </p:spTgt>
                                        </p:tgtEl>
                                        <p:attrNameLst>
                                          <p:attrName>style.visibility</p:attrName>
                                        </p:attrNameLst>
                                      </p:cBhvr>
                                      <p:to>
                                        <p:strVal val="visible"/>
                                      </p:to>
                                    </p:set>
                                    <p:anim calcmode="lin" valueType="num">
                                      <p:cBhvr additive="base">
                                        <p:cTn id="78"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slide(fromBottom)">
                                      <p:cBhvr>
                                        <p:cTn id="86" dur="500"/>
                                        <p:tgtEl>
                                          <p:spTgt spid="30"/>
                                        </p:tgtEl>
                                      </p:cBhvr>
                                    </p:animEffect>
                                  </p:childTnLst>
                                </p:cTn>
                              </p:par>
                            </p:childTnLst>
                          </p:cTn>
                        </p:par>
                        <p:par>
                          <p:cTn id="87" fill="hold">
                            <p:stCondLst>
                              <p:cond delay="6500"/>
                            </p:stCondLst>
                            <p:childTnLst>
                              <p:par>
                                <p:cTn id="88" presetID="22" presetClass="entr" presetSubtype="1" fill="hold" grpId="0" nodeType="afterEffect">
                                  <p:stCondLst>
                                    <p:cond delay="0"/>
                                  </p:stCondLst>
                                  <p:childTnLst>
                                    <p:set>
                                      <p:cBhvr>
                                        <p:cTn id="89" dur="1" fill="hold">
                                          <p:stCondLst>
                                            <p:cond delay="0"/>
                                          </p:stCondLst>
                                        </p:cTn>
                                        <p:tgtEl>
                                          <p:spTgt spid="31">
                                            <p:bg/>
                                          </p:spTgt>
                                        </p:tgtEl>
                                        <p:attrNameLst>
                                          <p:attrName>style.visibility</p:attrName>
                                        </p:attrNameLst>
                                      </p:cBhvr>
                                      <p:to>
                                        <p:strVal val="visible"/>
                                      </p:to>
                                    </p:set>
                                    <p:animEffect transition="in" filter="wipe(up)">
                                      <p:cBhvr>
                                        <p:cTn id="90" dur="500"/>
                                        <p:tgtEl>
                                          <p:spTgt spid="31">
                                            <p:bg/>
                                          </p:spTgt>
                                        </p:tgtEl>
                                      </p:cBhvr>
                                    </p:animEffect>
                                  </p:childTnLst>
                                </p:cTn>
                              </p:par>
                              <p:par>
                                <p:cTn id="91" presetID="10" presetClass="entr" presetSubtype="0" fill="hold" grpId="0" nodeType="withEffect" nodePh="1">
                                  <p:stCondLst>
                                    <p:cond delay="0"/>
                                  </p:stCondLst>
                                  <p:endCondLst>
                                    <p:cond evt="begin" delay="0">
                                      <p:tn val="91"/>
                                    </p:cond>
                                  </p:endCondLst>
                                  <p:childTnLst>
                                    <p:set>
                                      <p:cBhvr>
                                        <p:cTn id="92" dur="1" fill="hold">
                                          <p:stCondLst>
                                            <p:cond delay="0"/>
                                          </p:stCondLst>
                                        </p:cTn>
                                        <p:tgtEl>
                                          <p:spTgt spid="31">
                                            <p:txEl>
                                              <p:pRg st="0" end="0"/>
                                            </p:txEl>
                                          </p:spTgt>
                                        </p:tgtEl>
                                        <p:attrNameLst>
                                          <p:attrName>style.visibility</p:attrName>
                                        </p:attrNameLst>
                                      </p:cBhvr>
                                      <p:to>
                                        <p:strVal val="visible"/>
                                      </p:to>
                                    </p:set>
                                    <p:animEffect transition="in" filter="fade">
                                      <p:cBhvr>
                                        <p:cTn id="93" dur="500"/>
                                        <p:tgtEl>
                                          <p:spTgt spid="31">
                                            <p:txEl>
                                              <p:pRg st="0" end="0"/>
                                            </p:txEl>
                                          </p:spTgt>
                                        </p:tgtEl>
                                      </p:cBhvr>
                                    </p:animEffect>
                                  </p:childTnLst>
                                </p:cTn>
                              </p:par>
                            </p:childTnLst>
                          </p:cTn>
                        </p:par>
                        <p:par>
                          <p:cTn id="94" fill="hold">
                            <p:stCondLst>
                              <p:cond delay="7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29">
                                            <p:txEl>
                                              <p:pRg st="0" end="0"/>
                                            </p:txEl>
                                          </p:spTgt>
                                        </p:tgtEl>
                                        <p:attrNameLst>
                                          <p:attrName>style.visibility</p:attrName>
                                        </p:attrNameLst>
                                      </p:cBhvr>
                                      <p:to>
                                        <p:strVal val="visible"/>
                                      </p:to>
                                    </p:set>
                                    <p:anim calcmode="lin" valueType="num">
                                      <p:cBhvr additive="base">
                                        <p:cTn id="97"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99" presetID="12" presetClass="entr" presetSubtype="4"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slide(fromBottom)">
                                      <p:cBhvr>
                                        <p:cTn id="101" dur="500"/>
                                        <p:tgtEl>
                                          <p:spTgt spid="32"/>
                                        </p:tgtEl>
                                      </p:cBhvr>
                                    </p:animEffect>
                                  </p:childTnLst>
                                </p:cTn>
                              </p:par>
                              <p:par>
                                <p:cTn id="102" presetID="12" presetClass="entr" presetSubtype="4"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slide(fromBottom)">
                                      <p:cBhvr>
                                        <p:cTn id="104" dur="500"/>
                                        <p:tgtEl>
                                          <p:spTgt spid="33"/>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slide(fromBottom)">
                                      <p:cBhvr>
                                        <p:cTn id="107" dur="500"/>
                                        <p:tgtEl>
                                          <p:spTgt spid="34"/>
                                        </p:tgtEl>
                                      </p:cBhvr>
                                    </p:animEffect>
                                  </p:childTnLst>
                                </p:cTn>
                              </p:par>
                              <p:par>
                                <p:cTn id="108" presetID="12" presetClass="entr" presetSubtype="4" fill="hold" grpId="0" nodeType="with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slide(fromBottom)">
                                      <p:cBhvr>
                                        <p:cTn id="110" dur="500"/>
                                        <p:tgtEl>
                                          <p:spTgt spid="35"/>
                                        </p:tgtEl>
                                      </p:cBhvr>
                                    </p:animEffect>
                                  </p:childTnLst>
                                </p:cTn>
                              </p:par>
                              <p:par>
                                <p:cTn id="111" presetID="12" presetClass="entr" presetSubtype="4"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slide(fromBottom)">
                                      <p:cBhvr>
                                        <p:cTn id="11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12" grpId="0" animBg="1"/>
      <p:bldP spid="13" grpId="0" build="p" animBg="1">
        <p:tmplLst>
          <p:tmpl>
            <p:tnLst>
              <p:par>
                <p:cTn presetID="22" presetClass="entr" presetSubtype="1"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up)">
                      <p:cBhvr>
                        <p:cTn dur="500"/>
                        <p:tgtEl>
                          <p:spTgt spid="1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6" grpId="0"/>
      <p:bldP spid="1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animBg="1"/>
      <p:bldP spid="19" grpId="0" build="p" animBg="1">
        <p:tmplLst>
          <p:tmpl>
            <p:tnLst>
              <p:par>
                <p:cTn presetID="22" presetClass="entr" presetSubtype="1"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up)">
                      <p:cBhvr>
                        <p:cTn dur="500"/>
                        <p:tgtEl>
                          <p:spTgt spid="19"/>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P spid="23" grpId="0" build="p" animBg="1">
        <p:tmplLst>
          <p:tmpl>
            <p:tnLst>
              <p:par>
                <p:cTn presetID="22" presetClass="entr" presetSubtype="1"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up)">
                      <p:cBhvr>
                        <p:cTn dur="500"/>
                        <p:tgtEl>
                          <p:spTgt spid="2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animBg="1"/>
      <p:bldP spid="27" grpId="0" build="p" animBg="1">
        <p:tmplLst>
          <p:tmpl>
            <p:tnLst>
              <p:par>
                <p:cTn presetID="22" presetClass="entr" presetSubtype="1"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up)">
                      <p:cBhvr>
                        <p:cTn dur="500"/>
                        <p:tgtEl>
                          <p:spTgt spid="27"/>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bldP spid="2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animBg="1"/>
      <p:bldP spid="31" grpId="0" build="p" animBg="1">
        <p:tmplLst>
          <p:tmpl>
            <p:tnLst>
              <p:par>
                <p:cTn presetID="22" presetClass="entr" presetSubtype="1"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up)">
                      <p:cBhvr>
                        <p:cTn dur="500"/>
                        <p:tgtEl>
                          <p:spTgt spid="31"/>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animBg="1"/>
      <p:bldP spid="34" grpId="0" animBg="1"/>
      <p:bldP spid="35" grpId="0" animBg="1"/>
      <p:bldP spid="36" grpId="0" animBg="1"/>
    </p:bld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5_pic">
    <p:spTree>
      <p:nvGrpSpPr>
        <p:cNvPr id="1" name=""/>
        <p:cNvGrpSpPr/>
        <p:nvPr/>
      </p:nvGrpSpPr>
      <p:grpSpPr>
        <a:xfrm>
          <a:off x="0" y="0"/>
          <a:ext cx="0" cy="0"/>
          <a:chOff x="0" y="0"/>
          <a:chExt cx="0" cy="0"/>
        </a:xfrm>
      </p:grpSpPr>
      <p:sp>
        <p:nvSpPr>
          <p:cNvPr id="13" name="Picture Placeholder 7"/>
          <p:cNvSpPr>
            <a:spLocks noGrp="1"/>
          </p:cNvSpPr>
          <p:nvPr>
            <p:ph type="pic" sz="quarter" idx="18" hasCustomPrompt="1"/>
          </p:nvPr>
        </p:nvSpPr>
        <p:spPr>
          <a:xfrm>
            <a:off x="6385667" y="1895622"/>
            <a:ext cx="1548560" cy="1551202"/>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4861667" y="1791928"/>
            <a:ext cx="1755594" cy="1758590"/>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3032867" y="1615421"/>
            <a:ext cx="2108006" cy="2111603"/>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9" name="Picture Placeholder 7"/>
          <p:cNvSpPr>
            <a:spLocks noGrp="1"/>
          </p:cNvSpPr>
          <p:nvPr>
            <p:ph type="pic" sz="quarter" idx="15" hasCustomPrompt="1"/>
          </p:nvPr>
        </p:nvSpPr>
        <p:spPr>
          <a:xfrm>
            <a:off x="1127867" y="1504950"/>
            <a:ext cx="2328572" cy="2332545"/>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80217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0" grpId="0" animBg="1"/>
      <p:bldP spid="9" grpId="0" animBg="1"/>
    </p:bldLst>
  </p:timing>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ol_txt_ 1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9" name="Picture Placeholder 7"/>
          <p:cNvSpPr>
            <a:spLocks noGrp="1"/>
          </p:cNvSpPr>
          <p:nvPr>
            <p:ph type="pic" sz="quarter" idx="53" hasCustomPrompt="1"/>
          </p:nvPr>
        </p:nvSpPr>
        <p:spPr>
          <a:xfrm>
            <a:off x="4861560" y="1073462"/>
            <a:ext cx="3603118" cy="3818577"/>
          </a:xfrm>
          <a:prstGeom prst="rect">
            <a:avLst/>
          </a:prstGeom>
          <a:ln w="28575">
            <a:noFill/>
          </a:ln>
        </p:spPr>
        <p:txBody>
          <a:bodyPr wrap="none" tIns="0" bIns="128016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79421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col_txt_ 2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Picture Placeholder 7"/>
          <p:cNvSpPr>
            <a:spLocks noGrp="1"/>
          </p:cNvSpPr>
          <p:nvPr>
            <p:ph type="pic" sz="quarter" idx="53" hasCustomPrompt="1"/>
          </p:nvPr>
        </p:nvSpPr>
        <p:spPr>
          <a:xfrm>
            <a:off x="4932046" y="1081083"/>
            <a:ext cx="3547872"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54" hasCustomPrompt="1"/>
          </p:nvPr>
        </p:nvSpPr>
        <p:spPr>
          <a:xfrm>
            <a:off x="4932046" y="3095619"/>
            <a:ext cx="3547872"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51068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righ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_col_txt_ 2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7"/>
          <p:cNvSpPr>
            <a:spLocks noGrp="1"/>
          </p:cNvSpPr>
          <p:nvPr>
            <p:ph type="pic" sz="quarter" idx="53" hasCustomPrompt="1"/>
          </p:nvPr>
        </p:nvSpPr>
        <p:spPr>
          <a:xfrm>
            <a:off x="4810790" y="2952023"/>
            <a:ext cx="3364992"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967581" y="2952023"/>
            <a:ext cx="3364992"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2330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_col_txt_ 3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53" hasCustomPrompt="1"/>
          </p:nvPr>
        </p:nvSpPr>
        <p:spPr>
          <a:xfrm>
            <a:off x="483188" y="3066658"/>
            <a:ext cx="2660904"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54" hasCustomPrompt="1"/>
          </p:nvPr>
        </p:nvSpPr>
        <p:spPr>
          <a:xfrm>
            <a:off x="3238647" y="3066658"/>
            <a:ext cx="2660904"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5" hasCustomPrompt="1"/>
          </p:nvPr>
        </p:nvSpPr>
        <p:spPr>
          <a:xfrm>
            <a:off x="5994107" y="3066658"/>
            <a:ext cx="2660904"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06518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_team.">
    <p:bg>
      <p:bgPr>
        <a:solidFill>
          <a:schemeClr val="bg1"/>
        </a:solidFill>
        <a:effectLst/>
      </p:bgPr>
    </p:bg>
    <p:spTree>
      <p:nvGrpSpPr>
        <p:cNvPr id="1" name=""/>
        <p:cNvGrpSpPr/>
        <p:nvPr/>
      </p:nvGrpSpPr>
      <p:grpSpPr>
        <a:xfrm>
          <a:off x="0" y="0"/>
          <a:ext cx="0" cy="0"/>
          <a:chOff x="0" y="0"/>
          <a:chExt cx="0" cy="0"/>
        </a:xfrm>
      </p:grpSpPr>
      <p:sp>
        <p:nvSpPr>
          <p:cNvPr id="112" name="Picture Placeholder 7"/>
          <p:cNvSpPr>
            <a:spLocks noGrp="1"/>
          </p:cNvSpPr>
          <p:nvPr>
            <p:ph type="pic" sz="quarter" idx="53" hasCustomPrompt="1"/>
          </p:nvPr>
        </p:nvSpPr>
        <p:spPr>
          <a:xfrm>
            <a:off x="705637"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31" name="Text Placeholder 3"/>
          <p:cNvSpPr>
            <a:spLocks noGrp="1"/>
          </p:cNvSpPr>
          <p:nvPr>
            <p:ph type="body" sz="half" idx="37"/>
          </p:nvPr>
        </p:nvSpPr>
        <p:spPr>
          <a:xfrm>
            <a:off x="752119"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2" name="Text Placeholder 3"/>
          <p:cNvSpPr>
            <a:spLocks noGrp="1"/>
          </p:cNvSpPr>
          <p:nvPr>
            <p:ph type="body" sz="half" idx="50"/>
          </p:nvPr>
        </p:nvSpPr>
        <p:spPr>
          <a:xfrm>
            <a:off x="637819"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33" name="Text Placeholder 3"/>
          <p:cNvSpPr>
            <a:spLocks noGrp="1"/>
          </p:cNvSpPr>
          <p:nvPr>
            <p:ph type="body" sz="half" idx="51"/>
          </p:nvPr>
        </p:nvSpPr>
        <p:spPr>
          <a:xfrm>
            <a:off x="752119" y="3443640"/>
            <a:ext cx="1600200" cy="192780"/>
          </a:xfrm>
          <a:prstGeom prst="rect">
            <a:avLst/>
          </a:prstGeom>
        </p:spPr>
        <p:txBody>
          <a:bodyPr wrap="square" lIns="0" tIns="0" rIns="0" bIns="0" anchor="ctr">
            <a:noAutofit/>
          </a:bodyPr>
          <a:lstStyle>
            <a:lvl1pPr marL="0" indent="0" algn="ctr"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4" name="Picture Placeholder 7"/>
          <p:cNvSpPr>
            <a:spLocks noGrp="1"/>
          </p:cNvSpPr>
          <p:nvPr>
            <p:ph type="pic" sz="quarter" idx="54" hasCustomPrompt="1"/>
          </p:nvPr>
        </p:nvSpPr>
        <p:spPr>
          <a:xfrm>
            <a:off x="2716273"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35" name="Text Placeholder 3"/>
          <p:cNvSpPr>
            <a:spLocks noGrp="1"/>
          </p:cNvSpPr>
          <p:nvPr>
            <p:ph type="body" sz="half" idx="55"/>
          </p:nvPr>
        </p:nvSpPr>
        <p:spPr>
          <a:xfrm>
            <a:off x="2762755"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6" name="Text Placeholder 3"/>
          <p:cNvSpPr>
            <a:spLocks noGrp="1"/>
          </p:cNvSpPr>
          <p:nvPr>
            <p:ph type="body" sz="half" idx="56"/>
          </p:nvPr>
        </p:nvSpPr>
        <p:spPr>
          <a:xfrm>
            <a:off x="2648455"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37" name="Text Placeholder 3"/>
          <p:cNvSpPr>
            <a:spLocks noGrp="1"/>
          </p:cNvSpPr>
          <p:nvPr>
            <p:ph type="body" sz="half" idx="57"/>
          </p:nvPr>
        </p:nvSpPr>
        <p:spPr>
          <a:xfrm>
            <a:off x="2762755" y="3443640"/>
            <a:ext cx="1600200" cy="192780"/>
          </a:xfrm>
          <a:prstGeom prst="rect">
            <a:avLst/>
          </a:prstGeom>
        </p:spPr>
        <p:txBody>
          <a:bodyPr wrap="square" lIns="0" tIns="0" rIns="0" bIns="0" anchor="ctr">
            <a:noAutofit/>
          </a:bodyPr>
          <a:lstStyle>
            <a:lvl1pPr marL="0" indent="0" algn="ctr"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8" name="Picture Placeholder 7"/>
          <p:cNvSpPr>
            <a:spLocks noGrp="1"/>
          </p:cNvSpPr>
          <p:nvPr>
            <p:ph type="pic" sz="quarter" idx="58" hasCustomPrompt="1"/>
          </p:nvPr>
        </p:nvSpPr>
        <p:spPr>
          <a:xfrm>
            <a:off x="4726909"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39" name="Text Placeholder 3"/>
          <p:cNvSpPr>
            <a:spLocks noGrp="1"/>
          </p:cNvSpPr>
          <p:nvPr>
            <p:ph type="body" sz="half" idx="59"/>
          </p:nvPr>
        </p:nvSpPr>
        <p:spPr>
          <a:xfrm>
            <a:off x="4773391"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0" name="Text Placeholder 3"/>
          <p:cNvSpPr>
            <a:spLocks noGrp="1"/>
          </p:cNvSpPr>
          <p:nvPr>
            <p:ph type="body" sz="half" idx="60"/>
          </p:nvPr>
        </p:nvSpPr>
        <p:spPr>
          <a:xfrm>
            <a:off x="4659091"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41" name="Text Placeholder 3"/>
          <p:cNvSpPr>
            <a:spLocks noGrp="1"/>
          </p:cNvSpPr>
          <p:nvPr>
            <p:ph type="body" sz="half" idx="61"/>
          </p:nvPr>
        </p:nvSpPr>
        <p:spPr>
          <a:xfrm>
            <a:off x="4773391" y="3443640"/>
            <a:ext cx="1600200" cy="192780"/>
          </a:xfrm>
          <a:prstGeom prst="rect">
            <a:avLst/>
          </a:prstGeom>
        </p:spPr>
        <p:txBody>
          <a:bodyPr wrap="square" lIns="0" tIns="0" rIns="0" bIns="0" anchor="ctr">
            <a:noAutofit/>
          </a:bodyPr>
          <a:lstStyle>
            <a:lvl1pPr marL="0" indent="0" algn="ctr"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2" name="Picture Placeholder 7"/>
          <p:cNvSpPr>
            <a:spLocks noGrp="1"/>
          </p:cNvSpPr>
          <p:nvPr>
            <p:ph type="pic" sz="quarter" idx="62" hasCustomPrompt="1"/>
          </p:nvPr>
        </p:nvSpPr>
        <p:spPr>
          <a:xfrm>
            <a:off x="6737546"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43" name="Text Placeholder 3"/>
          <p:cNvSpPr>
            <a:spLocks noGrp="1"/>
          </p:cNvSpPr>
          <p:nvPr>
            <p:ph type="body" sz="half" idx="63"/>
          </p:nvPr>
        </p:nvSpPr>
        <p:spPr>
          <a:xfrm>
            <a:off x="6784028"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4" name="Text Placeholder 3"/>
          <p:cNvSpPr>
            <a:spLocks noGrp="1"/>
          </p:cNvSpPr>
          <p:nvPr>
            <p:ph type="body" sz="half" idx="64"/>
          </p:nvPr>
        </p:nvSpPr>
        <p:spPr>
          <a:xfrm>
            <a:off x="6669728"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45" name="Text Placeholder 3"/>
          <p:cNvSpPr>
            <a:spLocks noGrp="1"/>
          </p:cNvSpPr>
          <p:nvPr>
            <p:ph type="body" sz="half" idx="65"/>
          </p:nvPr>
        </p:nvSpPr>
        <p:spPr>
          <a:xfrm>
            <a:off x="6784028" y="3443640"/>
            <a:ext cx="1600200" cy="192780"/>
          </a:xfrm>
          <a:prstGeom prst="rect">
            <a:avLst/>
          </a:prstGeom>
        </p:spPr>
        <p:txBody>
          <a:bodyPr wrap="square" lIns="0" tIns="0" rIns="0" bIns="0" anchor="ctr">
            <a:noAutofit/>
          </a:bodyPr>
          <a:lstStyle>
            <a:lvl1pPr marL="0" indent="0" algn="ctr"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Title 1">
            <a:extLst>
              <a:ext uri="{FF2B5EF4-FFF2-40B4-BE49-F238E27FC236}">
                <a16:creationId xmlns:a16="http://schemas.microsoft.com/office/drawing/2014/main" id="{C0BC8731-7946-45A4-9110-33F28D8BCBE9}"/>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21" name="Text Placeholder 3">
            <a:extLst>
              <a:ext uri="{FF2B5EF4-FFF2-40B4-BE49-F238E27FC236}">
                <a16:creationId xmlns:a16="http://schemas.microsoft.com/office/drawing/2014/main" id="{EBA53350-C1DF-4799-BA6A-4992ECD11D01}"/>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1130577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fade">
                                      <p:cBhvr>
                                        <p:cTn id="12" dur="500"/>
                                        <p:tgtEl>
                                          <p:spTgt spid="33">
                                            <p:txEl>
                                              <p:pRg st="0" end="0"/>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500"/>
                                        <p:tgtEl>
                                          <p:spTgt spid="31">
                                            <p:txEl>
                                              <p:pRg st="0" end="0"/>
                                            </p:txEl>
                                          </p:spTgt>
                                        </p:tgtEl>
                                      </p:cBhvr>
                                    </p:animEffect>
                                  </p:childTnLst>
                                </p:cTn>
                              </p:par>
                            </p:childTnLst>
                          </p:cTn>
                        </p:par>
                        <p:par>
                          <p:cTn id="16" fill="hold">
                            <p:stCondLst>
                              <p:cond delay="1000"/>
                            </p:stCondLst>
                            <p:childTnLst>
                              <p:par>
                                <p:cTn id="17" presetID="2" presetClass="entr" presetSubtype="4" accel="50000" decel="50000" fill="hold" grpId="0" nodeType="afterEffect" nodePh="1">
                                  <p:stCondLst>
                                    <p:cond delay="0"/>
                                  </p:stCondLst>
                                  <p:endCondLst>
                                    <p:cond evt="begin" delay="0">
                                      <p:tn val="17"/>
                                    </p:cond>
                                  </p:endCondLst>
                                  <p:childTnLst>
                                    <p:set>
                                      <p:cBhvr>
                                        <p:cTn id="18" dur="1" fill="hold">
                                          <p:stCondLst>
                                            <p:cond delay="0"/>
                                          </p:stCondLst>
                                        </p:cTn>
                                        <p:tgtEl>
                                          <p:spTgt spid="32">
                                            <p:txEl>
                                              <p:pRg st="0" end="0"/>
                                            </p:txEl>
                                          </p:spTgt>
                                        </p:tgtEl>
                                        <p:attrNameLst>
                                          <p:attrName>style.visibility</p:attrName>
                                        </p:attrNameLst>
                                      </p:cBhvr>
                                      <p:to>
                                        <p:strVal val="visible"/>
                                      </p:to>
                                    </p:set>
                                    <p:anim calcmode="lin" valueType="num">
                                      <p:cBhvr additive="base">
                                        <p:cTn id="19"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37">
                                            <p:txEl>
                                              <p:pRg st="0" end="0"/>
                                            </p:txEl>
                                          </p:spTgt>
                                        </p:tgtEl>
                                        <p:attrNameLst>
                                          <p:attrName>style.visibility</p:attrName>
                                        </p:attrNameLst>
                                      </p:cBhvr>
                                      <p:to>
                                        <p:strVal val="visible"/>
                                      </p:to>
                                    </p:set>
                                    <p:animEffect transition="in" filter="fade">
                                      <p:cBhvr>
                                        <p:cTn id="29" dur="500"/>
                                        <p:tgtEl>
                                          <p:spTgt spid="37">
                                            <p:txEl>
                                              <p:pRg st="0" end="0"/>
                                            </p:txEl>
                                          </p:spTgt>
                                        </p:tgtEl>
                                      </p:cBhvr>
                                    </p:animEffect>
                                  </p:childTnLst>
                                </p:cTn>
                              </p:par>
                              <p:par>
                                <p:cTn id="30" presetID="10" presetClass="entr" presetSubtype="0" fill="hold" grpId="0" nodeType="withEffect" nodePh="1">
                                  <p:stCondLst>
                                    <p:cond delay="0"/>
                                  </p:stCondLst>
                                  <p:endCondLst>
                                    <p:cond evt="begin" delay="0">
                                      <p:tn val="30"/>
                                    </p:cond>
                                  </p:endCondLst>
                                  <p:childTnLst>
                                    <p:set>
                                      <p:cBhvr>
                                        <p:cTn id="31" dur="1" fill="hold">
                                          <p:stCondLst>
                                            <p:cond delay="0"/>
                                          </p:stCondLst>
                                        </p:cTn>
                                        <p:tgtEl>
                                          <p:spTgt spid="35">
                                            <p:txEl>
                                              <p:pRg st="0" end="0"/>
                                            </p:txEl>
                                          </p:spTgt>
                                        </p:tgtEl>
                                        <p:attrNameLst>
                                          <p:attrName>style.visibility</p:attrName>
                                        </p:attrNameLst>
                                      </p:cBhvr>
                                      <p:to>
                                        <p:strVal val="visible"/>
                                      </p:to>
                                    </p:set>
                                    <p:animEffect transition="in" filter="fade">
                                      <p:cBhvr>
                                        <p:cTn id="32" dur="500"/>
                                        <p:tgtEl>
                                          <p:spTgt spid="35">
                                            <p:txEl>
                                              <p:pRg st="0" end="0"/>
                                            </p:txEl>
                                          </p:spTgt>
                                        </p:tgtEl>
                                      </p:cBhvr>
                                    </p:animEffect>
                                  </p:childTnLst>
                                </p:cTn>
                              </p:par>
                            </p:childTnLst>
                          </p:cTn>
                        </p:par>
                        <p:par>
                          <p:cTn id="33" fill="hold">
                            <p:stCondLst>
                              <p:cond delay="2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36">
                                            <p:txEl>
                                              <p:pRg st="0" end="0"/>
                                            </p:txEl>
                                          </p:spTgt>
                                        </p:tgtEl>
                                        <p:attrNameLst>
                                          <p:attrName>style.visibility</p:attrName>
                                        </p:attrNameLst>
                                      </p:cBhvr>
                                      <p:to>
                                        <p:strVal val="visible"/>
                                      </p:to>
                                    </p:set>
                                    <p:anim calcmode="lin" valueType="num">
                                      <p:cBhvr additive="base">
                                        <p:cTn id="3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41">
                                            <p:txEl>
                                              <p:pRg st="0" end="0"/>
                                            </p:txEl>
                                          </p:spTgt>
                                        </p:tgtEl>
                                        <p:attrNameLst>
                                          <p:attrName>style.visibility</p:attrName>
                                        </p:attrNameLst>
                                      </p:cBhvr>
                                      <p:to>
                                        <p:strVal val="visible"/>
                                      </p:to>
                                    </p:set>
                                    <p:animEffect transition="in" filter="fade">
                                      <p:cBhvr>
                                        <p:cTn id="46" dur="500"/>
                                        <p:tgtEl>
                                          <p:spTgt spid="41">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39">
                                            <p:txEl>
                                              <p:pRg st="0" end="0"/>
                                            </p:txEl>
                                          </p:spTgt>
                                        </p:tgtEl>
                                        <p:attrNameLst>
                                          <p:attrName>style.visibility</p:attrName>
                                        </p:attrNameLst>
                                      </p:cBhvr>
                                      <p:to>
                                        <p:strVal val="visible"/>
                                      </p:to>
                                    </p:set>
                                    <p:animEffect transition="in" filter="fade">
                                      <p:cBhvr>
                                        <p:cTn id="49" dur="500"/>
                                        <p:tgtEl>
                                          <p:spTgt spid="39">
                                            <p:txEl>
                                              <p:pRg st="0" end="0"/>
                                            </p:txEl>
                                          </p:spTgt>
                                        </p:tgtEl>
                                      </p:cBhvr>
                                    </p:animEffect>
                                  </p:childTnLst>
                                </p:cTn>
                              </p:par>
                            </p:childTnLst>
                          </p:cTn>
                        </p:par>
                        <p:par>
                          <p:cTn id="50" fill="hold">
                            <p:stCondLst>
                              <p:cond delay="4000"/>
                            </p:stCondLst>
                            <p:childTnLst>
                              <p:par>
                                <p:cTn id="51" presetID="2" presetClass="entr" presetSubtype="4" accel="50000" decel="50000" fill="hold" grpId="0" nodeType="afterEffect" nodePh="1">
                                  <p:stCondLst>
                                    <p:cond delay="0"/>
                                  </p:stCondLst>
                                  <p:endCondLst>
                                    <p:cond evt="begin" delay="0">
                                      <p:tn val="51"/>
                                    </p:cond>
                                  </p:endCondLst>
                                  <p:childTnLst>
                                    <p:set>
                                      <p:cBhvr>
                                        <p:cTn id="52" dur="1" fill="hold">
                                          <p:stCondLst>
                                            <p:cond delay="0"/>
                                          </p:stCondLst>
                                        </p:cTn>
                                        <p:tgtEl>
                                          <p:spTgt spid="40">
                                            <p:txEl>
                                              <p:pRg st="0" end="0"/>
                                            </p:txEl>
                                          </p:spTgt>
                                        </p:tgtEl>
                                        <p:attrNameLst>
                                          <p:attrName>style.visibility</p:attrName>
                                        </p:attrNameLst>
                                      </p:cBhvr>
                                      <p:to>
                                        <p:strVal val="visible"/>
                                      </p:to>
                                    </p:set>
                                    <p:anim calcmode="lin" valueType="num">
                                      <p:cBhvr additive="base">
                                        <p:cTn id="53"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3" presetClass="entr" presetSubtype="16"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childTnLst>
                                </p:cTn>
                              </p:par>
                            </p:childTnLst>
                          </p:cTn>
                        </p:par>
                        <p:par>
                          <p:cTn id="60" fill="hold">
                            <p:stCondLst>
                              <p:cond delay="5000"/>
                            </p:stCondLst>
                            <p:childTnLst>
                              <p:par>
                                <p:cTn id="61" presetID="1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45">
                                            <p:txEl>
                                              <p:pRg st="0" end="0"/>
                                            </p:txEl>
                                          </p:spTgt>
                                        </p:tgtEl>
                                        <p:attrNameLst>
                                          <p:attrName>style.visibility</p:attrName>
                                        </p:attrNameLst>
                                      </p:cBhvr>
                                      <p:to>
                                        <p:strVal val="visible"/>
                                      </p:to>
                                    </p:set>
                                    <p:animEffect transition="in" filter="fade">
                                      <p:cBhvr>
                                        <p:cTn id="63" dur="500"/>
                                        <p:tgtEl>
                                          <p:spTgt spid="45">
                                            <p:txEl>
                                              <p:pRg st="0" end="0"/>
                                            </p:txEl>
                                          </p:spTgt>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43">
                                            <p:txEl>
                                              <p:pRg st="0" end="0"/>
                                            </p:txEl>
                                          </p:spTgt>
                                        </p:tgtEl>
                                        <p:attrNameLst>
                                          <p:attrName>style.visibility</p:attrName>
                                        </p:attrNameLst>
                                      </p:cBhvr>
                                      <p:to>
                                        <p:strVal val="visible"/>
                                      </p:to>
                                    </p:set>
                                    <p:animEffect transition="in" filter="fade">
                                      <p:cBhvr>
                                        <p:cTn id="66" dur="500"/>
                                        <p:tgtEl>
                                          <p:spTgt spid="43">
                                            <p:txEl>
                                              <p:pRg st="0" end="0"/>
                                            </p:txEl>
                                          </p:spTgt>
                                        </p:tgtEl>
                                      </p:cBhvr>
                                    </p:animEffect>
                                  </p:childTnLst>
                                </p:cTn>
                              </p:par>
                            </p:childTnLst>
                          </p:cTn>
                        </p:par>
                        <p:par>
                          <p:cTn id="67" fill="hold">
                            <p:stCondLst>
                              <p:cond delay="5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44">
                                            <p:txEl>
                                              <p:pRg st="0" end="0"/>
                                            </p:txEl>
                                          </p:spTgt>
                                        </p:tgtEl>
                                        <p:attrNameLst>
                                          <p:attrName>style.visibility</p:attrName>
                                        </p:attrNameLst>
                                      </p:cBhvr>
                                      <p:to>
                                        <p:strVal val="visible"/>
                                      </p:to>
                                    </p:set>
                                    <p:anim calcmode="lin" valueType="num">
                                      <p:cBhvr additive="base">
                                        <p:cTn id="70"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animBg="1"/>
      <p:bldP spid="35"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animBg="1"/>
      <p:bldP spid="3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animBg="1"/>
      <p:bldP spid="43"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4_empty_plank">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a:t>
            </a:r>
            <a:br>
              <a:rPr lang="en-US" dirty="0"/>
            </a:br>
            <a:r>
              <a:rPr lang="en-US" dirty="0"/>
              <a:t>Master Title Style</a:t>
            </a:r>
          </a:p>
        </p:txBody>
      </p:sp>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428750"/>
            <a:ext cx="7543800" cy="32766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Tree>
    <p:extLst>
      <p:ext uri="{BB962C8B-B14F-4D97-AF65-F5344CB8AC3E}">
        <p14:creationId xmlns:p14="http://schemas.microsoft.com/office/powerpoint/2010/main" val="3328002459"/>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mock_up">
    <p:spTree>
      <p:nvGrpSpPr>
        <p:cNvPr id="1" name=""/>
        <p:cNvGrpSpPr/>
        <p:nvPr/>
      </p:nvGrpSpPr>
      <p:grpSpPr>
        <a:xfrm>
          <a:off x="0" y="0"/>
          <a:ext cx="0" cy="0"/>
          <a:chOff x="0" y="0"/>
          <a:chExt cx="0" cy="0"/>
        </a:xfrm>
      </p:grpSpPr>
      <p:pic>
        <p:nvPicPr>
          <p:cNvPr id="17" name="Picture 16" descr="apple_monitor.png"/>
          <p:cNvPicPr>
            <a:picLocks noChangeAspect="1"/>
          </p:cNvPicPr>
          <p:nvPr/>
        </p:nvPicPr>
        <p:blipFill>
          <a:blip r:embed="rId2"/>
          <a:stretch>
            <a:fillRect/>
          </a:stretch>
        </p:blipFill>
        <p:spPr>
          <a:xfrm>
            <a:off x="790575" y="1214038"/>
            <a:ext cx="3225798" cy="3491312"/>
          </a:xfrm>
          <a:prstGeom prst="rect">
            <a:avLst/>
          </a:prstGeom>
        </p:spPr>
      </p:pic>
      <p:sp>
        <p:nvSpPr>
          <p:cNvPr id="11" name="Picture Placeholder 7"/>
          <p:cNvSpPr>
            <a:spLocks noGrp="1"/>
          </p:cNvSpPr>
          <p:nvPr>
            <p:ph type="pic" sz="quarter" idx="44" hasCustomPrompt="1"/>
          </p:nvPr>
        </p:nvSpPr>
        <p:spPr>
          <a:xfrm>
            <a:off x="1258889" y="1399760"/>
            <a:ext cx="2587686" cy="214477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7686" h="2144773">
                <a:moveTo>
                  <a:pt x="0" y="0"/>
                </a:moveTo>
                <a:lnTo>
                  <a:pt x="2468623" y="490538"/>
                </a:lnTo>
                <a:lnTo>
                  <a:pt x="2587686" y="2120961"/>
                </a:lnTo>
                <a:lnTo>
                  <a:pt x="123825" y="2144773"/>
                </a:lnTo>
                <a:lnTo>
                  <a:pt x="0" y="0"/>
                </a:lnTo>
                <a:close/>
              </a:path>
            </a:pathLst>
          </a:custGeom>
          <a:ln w="3175">
            <a:noFill/>
          </a:ln>
        </p:spPr>
        <p:txBody>
          <a:bodyPr wrap="none" tIns="0" bIns="274320" anchor="b"/>
          <a:lstStyle>
            <a:lvl1pPr algn="ctr" rtl="0">
              <a:buNone/>
              <a:defRPr sz="1400" b="1">
                <a:solidFill>
                  <a:schemeClr val="tx1">
                    <a:lumMod val="75000"/>
                    <a:lumOff val="25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A8E00450-0B94-491B-8FBE-43E25385254B}"/>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8316396B-1DA4-42AC-87B1-3DF1606FF020}"/>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8" name="Picture 7" descr="apple_monitor.png">
            <a:extLst>
              <a:ext uri="{FF2B5EF4-FFF2-40B4-BE49-F238E27FC236}">
                <a16:creationId xmlns:a16="http://schemas.microsoft.com/office/drawing/2014/main" id="{17CAFA9F-E42F-44AA-869C-1B17517FF6CD}"/>
              </a:ext>
            </a:extLst>
          </p:cNvPr>
          <p:cNvPicPr>
            <a:picLocks noChangeAspect="1"/>
          </p:cNvPicPr>
          <p:nvPr/>
        </p:nvPicPr>
        <p:blipFill>
          <a:blip r:embed="rId2"/>
          <a:stretch>
            <a:fillRect/>
          </a:stretch>
        </p:blipFill>
        <p:spPr>
          <a:xfrm>
            <a:off x="790575" y="1214038"/>
            <a:ext cx="3225798" cy="3491312"/>
          </a:xfrm>
          <a:prstGeom prst="rect">
            <a:avLst/>
          </a:prstGeom>
        </p:spPr>
      </p:pic>
    </p:spTree>
    <p:extLst>
      <p:ext uri="{BB962C8B-B14F-4D97-AF65-F5344CB8AC3E}">
        <p14:creationId xmlns:p14="http://schemas.microsoft.com/office/powerpoint/2010/main" val="1340679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mock_up">
    <p:bg>
      <p:bgPr>
        <a:solidFill>
          <a:schemeClr val="bg1"/>
        </a:solidFill>
        <a:effectLst/>
      </p:bgPr>
    </p:bg>
    <p:spTree>
      <p:nvGrpSpPr>
        <p:cNvPr id="1" name=""/>
        <p:cNvGrpSpPr/>
        <p:nvPr/>
      </p:nvGrpSpPr>
      <p:grpSpPr>
        <a:xfrm>
          <a:off x="0" y="0"/>
          <a:ext cx="0" cy="0"/>
          <a:chOff x="0" y="0"/>
          <a:chExt cx="0" cy="0"/>
        </a:xfrm>
      </p:grpSpPr>
      <p:pic>
        <p:nvPicPr>
          <p:cNvPr id="8" name="Picture 7" descr="iPhone-5c-Angled-PSD-MockUp-P-Px.com.png"/>
          <p:cNvPicPr>
            <a:picLocks noChangeAspect="1"/>
          </p:cNvPicPr>
          <p:nvPr/>
        </p:nvPicPr>
        <p:blipFill>
          <a:blip r:embed="rId2" cstate="print"/>
          <a:stretch>
            <a:fillRect/>
          </a:stretch>
        </p:blipFill>
        <p:spPr>
          <a:xfrm rot="625501" flipH="1">
            <a:off x="358775" y="1882775"/>
            <a:ext cx="4208463" cy="2404836"/>
          </a:xfrm>
          <a:prstGeom prst="rect">
            <a:avLst/>
          </a:prstGeom>
        </p:spPr>
      </p:pic>
      <p:sp>
        <p:nvSpPr>
          <p:cNvPr id="11" name="Picture Placeholder 7"/>
          <p:cNvSpPr>
            <a:spLocks noGrp="1"/>
          </p:cNvSpPr>
          <p:nvPr>
            <p:ph type="pic" sz="quarter" idx="44" hasCustomPrompt="1"/>
          </p:nvPr>
        </p:nvSpPr>
        <p:spPr>
          <a:xfrm rot="664691">
            <a:off x="779908" y="2064965"/>
            <a:ext cx="3377202" cy="165442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 name="connsiteX0" fmla="*/ 1235075 w 3822761"/>
              <a:gd name="connsiteY0" fmla="*/ 0 h 2120961"/>
              <a:gd name="connsiteX1" fmla="*/ 3703698 w 3822761"/>
              <a:gd name="connsiteY1" fmla="*/ 490538 h 2120961"/>
              <a:gd name="connsiteX2" fmla="*/ 3822761 w 3822761"/>
              <a:gd name="connsiteY2" fmla="*/ 2120961 h 2120961"/>
              <a:gd name="connsiteX3" fmla="*/ 0 w 3822761"/>
              <a:gd name="connsiteY3" fmla="*/ 474723 h 2120961"/>
              <a:gd name="connsiteX4" fmla="*/ 1235075 w 3822761"/>
              <a:gd name="connsiteY4" fmla="*/ 0 h 2120961"/>
              <a:gd name="connsiteX0" fmla="*/ 949325 w 3537011"/>
              <a:gd name="connsiteY0" fmla="*/ 0 h 2120961"/>
              <a:gd name="connsiteX1" fmla="*/ 3417948 w 3537011"/>
              <a:gd name="connsiteY1" fmla="*/ 490538 h 2120961"/>
              <a:gd name="connsiteX2" fmla="*/ 3537011 w 3537011"/>
              <a:gd name="connsiteY2" fmla="*/ 2120961 h 2120961"/>
              <a:gd name="connsiteX3" fmla="*/ 0 w 3537011"/>
              <a:gd name="connsiteY3" fmla="*/ 531873 h 2120961"/>
              <a:gd name="connsiteX4" fmla="*/ 949325 w 3537011"/>
              <a:gd name="connsiteY4" fmla="*/ 0 h 2120961"/>
              <a:gd name="connsiteX0" fmla="*/ 1258888 w 3846574"/>
              <a:gd name="connsiteY0" fmla="*/ 0 h 2120961"/>
              <a:gd name="connsiteX1" fmla="*/ 3727511 w 3846574"/>
              <a:gd name="connsiteY1" fmla="*/ 490538 h 2120961"/>
              <a:gd name="connsiteX2" fmla="*/ 3846574 w 3846574"/>
              <a:gd name="connsiteY2" fmla="*/ 2120961 h 2120961"/>
              <a:gd name="connsiteX3" fmla="*/ 0 w 3846574"/>
              <a:gd name="connsiteY3" fmla="*/ 460436 h 2120961"/>
              <a:gd name="connsiteX4" fmla="*/ 1258888 w 3846574"/>
              <a:gd name="connsiteY4" fmla="*/ 0 h 2120961"/>
              <a:gd name="connsiteX0" fmla="*/ 1258888 w 3727511"/>
              <a:gd name="connsiteY0" fmla="*/ 0 h 1658999"/>
              <a:gd name="connsiteX1" fmla="*/ 3727511 w 3727511"/>
              <a:gd name="connsiteY1" fmla="*/ 490538 h 1658999"/>
              <a:gd name="connsiteX2" fmla="*/ 2079686 w 3727511"/>
              <a:gd name="connsiteY2" fmla="*/ 1658999 h 1658999"/>
              <a:gd name="connsiteX3" fmla="*/ 0 w 3727511"/>
              <a:gd name="connsiteY3" fmla="*/ 460436 h 1658999"/>
              <a:gd name="connsiteX4" fmla="*/ 1258888 w 3727511"/>
              <a:gd name="connsiteY4" fmla="*/ 0 h 1658999"/>
              <a:gd name="connsiteX0" fmla="*/ 1258888 w 3379849"/>
              <a:gd name="connsiteY0" fmla="*/ 0 h 1658999"/>
              <a:gd name="connsiteX1" fmla="*/ 3379849 w 3379849"/>
              <a:gd name="connsiteY1" fmla="*/ 1090613 h 1658999"/>
              <a:gd name="connsiteX2" fmla="*/ 2079686 w 3379849"/>
              <a:gd name="connsiteY2" fmla="*/ 1658999 h 1658999"/>
              <a:gd name="connsiteX3" fmla="*/ 0 w 3379849"/>
              <a:gd name="connsiteY3" fmla="*/ 460436 h 1658999"/>
              <a:gd name="connsiteX4" fmla="*/ 1258888 w 3379849"/>
              <a:gd name="connsiteY4" fmla="*/ 0 h 1658999"/>
              <a:gd name="connsiteX0" fmla="*/ 1258888 w 3379849"/>
              <a:gd name="connsiteY0" fmla="*/ 0 h 1767183"/>
              <a:gd name="connsiteX1" fmla="*/ 3379849 w 3379849"/>
              <a:gd name="connsiteY1" fmla="*/ 1090613 h 1767183"/>
              <a:gd name="connsiteX2" fmla="*/ 2270721 w 3379849"/>
              <a:gd name="connsiteY2" fmla="*/ 1767183 h 1767183"/>
              <a:gd name="connsiteX3" fmla="*/ 0 w 3379849"/>
              <a:gd name="connsiteY3" fmla="*/ 460436 h 1767183"/>
              <a:gd name="connsiteX4" fmla="*/ 1258888 w 3379849"/>
              <a:gd name="connsiteY4" fmla="*/ 0 h 1767183"/>
              <a:gd name="connsiteX0" fmla="*/ 1258888 w 3379849"/>
              <a:gd name="connsiteY0" fmla="*/ 0 h 1662757"/>
              <a:gd name="connsiteX1" fmla="*/ 3379849 w 3379849"/>
              <a:gd name="connsiteY1" fmla="*/ 1090613 h 1662757"/>
              <a:gd name="connsiteX2" fmla="*/ 2085275 w 3379849"/>
              <a:gd name="connsiteY2" fmla="*/ 1662757 h 1662757"/>
              <a:gd name="connsiteX3" fmla="*/ 0 w 3379849"/>
              <a:gd name="connsiteY3" fmla="*/ 460436 h 1662757"/>
              <a:gd name="connsiteX4" fmla="*/ 1258888 w 3379849"/>
              <a:gd name="connsiteY4" fmla="*/ 0 h 1662757"/>
              <a:gd name="connsiteX0" fmla="*/ 1258888 w 3483193"/>
              <a:gd name="connsiteY0" fmla="*/ 0 h 1662757"/>
              <a:gd name="connsiteX1" fmla="*/ 3483193 w 3483193"/>
              <a:gd name="connsiteY1" fmla="*/ 1172289 h 1662757"/>
              <a:gd name="connsiteX2" fmla="*/ 2085275 w 3483193"/>
              <a:gd name="connsiteY2" fmla="*/ 1662757 h 1662757"/>
              <a:gd name="connsiteX3" fmla="*/ 0 w 3483193"/>
              <a:gd name="connsiteY3" fmla="*/ 460436 h 1662757"/>
              <a:gd name="connsiteX4" fmla="*/ 1258888 w 3483193"/>
              <a:gd name="connsiteY4" fmla="*/ 0 h 1662757"/>
              <a:gd name="connsiteX0" fmla="*/ 1258888 w 3366841"/>
              <a:gd name="connsiteY0" fmla="*/ 0 h 1662757"/>
              <a:gd name="connsiteX1" fmla="*/ 3366841 w 3366841"/>
              <a:gd name="connsiteY1" fmla="*/ 1073747 h 1662757"/>
              <a:gd name="connsiteX2" fmla="*/ 2085275 w 3366841"/>
              <a:gd name="connsiteY2" fmla="*/ 1662757 h 1662757"/>
              <a:gd name="connsiteX3" fmla="*/ 0 w 3366841"/>
              <a:gd name="connsiteY3" fmla="*/ 460436 h 1662757"/>
              <a:gd name="connsiteX4" fmla="*/ 1258888 w 3366841"/>
              <a:gd name="connsiteY4" fmla="*/ 0 h 1662757"/>
              <a:gd name="connsiteX0" fmla="*/ 1099489 w 3366841"/>
              <a:gd name="connsiteY0" fmla="*/ 0 h 1510224"/>
              <a:gd name="connsiteX1" fmla="*/ 3366841 w 3366841"/>
              <a:gd name="connsiteY1" fmla="*/ 921214 h 1510224"/>
              <a:gd name="connsiteX2" fmla="*/ 2085275 w 3366841"/>
              <a:gd name="connsiteY2" fmla="*/ 1510224 h 1510224"/>
              <a:gd name="connsiteX3" fmla="*/ 0 w 3366841"/>
              <a:gd name="connsiteY3" fmla="*/ 307903 h 1510224"/>
              <a:gd name="connsiteX4" fmla="*/ 1099489 w 3366841"/>
              <a:gd name="connsiteY4" fmla="*/ 0 h 1510224"/>
              <a:gd name="connsiteX0" fmla="*/ 1241108 w 3366841"/>
              <a:gd name="connsiteY0" fmla="*/ 0 h 1654423"/>
              <a:gd name="connsiteX1" fmla="*/ 3366841 w 3366841"/>
              <a:gd name="connsiteY1" fmla="*/ 1065413 h 1654423"/>
              <a:gd name="connsiteX2" fmla="*/ 2085275 w 3366841"/>
              <a:gd name="connsiteY2" fmla="*/ 1654423 h 1654423"/>
              <a:gd name="connsiteX3" fmla="*/ 0 w 3366841"/>
              <a:gd name="connsiteY3" fmla="*/ 452102 h 1654423"/>
              <a:gd name="connsiteX4" fmla="*/ 1241108 w 3366841"/>
              <a:gd name="connsiteY4" fmla="*/ 0 h 1654423"/>
              <a:gd name="connsiteX0" fmla="*/ 817301 w 2943034"/>
              <a:gd name="connsiteY0" fmla="*/ 0 h 1654423"/>
              <a:gd name="connsiteX1" fmla="*/ 2943034 w 2943034"/>
              <a:gd name="connsiteY1" fmla="*/ 1065413 h 1654423"/>
              <a:gd name="connsiteX2" fmla="*/ 1661468 w 2943034"/>
              <a:gd name="connsiteY2" fmla="*/ 1654423 h 1654423"/>
              <a:gd name="connsiteX3" fmla="*/ 0 w 2943034"/>
              <a:gd name="connsiteY3" fmla="*/ 509857 h 1654423"/>
              <a:gd name="connsiteX4" fmla="*/ 817301 w 2943034"/>
              <a:gd name="connsiteY4" fmla="*/ 0 h 1654423"/>
              <a:gd name="connsiteX0" fmla="*/ 1251469 w 3377202"/>
              <a:gd name="connsiteY0" fmla="*/ 0 h 1654423"/>
              <a:gd name="connsiteX1" fmla="*/ 3377202 w 3377202"/>
              <a:gd name="connsiteY1" fmla="*/ 1065413 h 1654423"/>
              <a:gd name="connsiteX2" fmla="*/ 2095636 w 3377202"/>
              <a:gd name="connsiteY2" fmla="*/ 1654423 h 1654423"/>
              <a:gd name="connsiteX3" fmla="*/ 0 w 3377202"/>
              <a:gd name="connsiteY3" fmla="*/ 473543 h 1654423"/>
              <a:gd name="connsiteX4" fmla="*/ 1251469 w 3377202"/>
              <a:gd name="connsiteY4" fmla="*/ 0 h 165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202" h="1654423">
                <a:moveTo>
                  <a:pt x="1251469" y="0"/>
                </a:moveTo>
                <a:lnTo>
                  <a:pt x="3377202" y="1065413"/>
                </a:lnTo>
                <a:lnTo>
                  <a:pt x="2095636" y="1654423"/>
                </a:lnTo>
                <a:lnTo>
                  <a:pt x="0" y="473543"/>
                </a:lnTo>
                <a:lnTo>
                  <a:pt x="1251469" y="0"/>
                </a:lnTo>
                <a:close/>
              </a:path>
            </a:pathLst>
          </a:custGeom>
          <a:ln w="3175">
            <a:solidFill>
              <a:schemeClr val="bg1"/>
            </a:solidFill>
          </a:ln>
          <a:scene3d>
            <a:camera prst="orthographicFront">
              <a:rot lat="0" lon="0" rev="0"/>
            </a:camera>
            <a:lightRig rig="threePt" dir="t"/>
          </a:scene3d>
        </p:spPr>
        <p:txBody>
          <a:bodyPr wrap="none" tIns="0" bIns="548640" anchor="b"/>
          <a:lstStyle>
            <a:lvl1pPr algn="ctr" rtl="0">
              <a:buNone/>
              <a:defRPr sz="1000" b="1">
                <a:solidFill>
                  <a:schemeClr val="tx1">
                    <a:lumMod val="75000"/>
                    <a:lumOff val="25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483E08CA-AAA7-4C16-AC22-AA5520EF2EBC}"/>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3C3F8F47-FB67-4829-B528-FA2CDBC123E0}"/>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9" name="Picture 8" descr="iPhone-5c-Angled-PSD-MockUp-P-Px.com.png">
            <a:extLst>
              <a:ext uri="{FF2B5EF4-FFF2-40B4-BE49-F238E27FC236}">
                <a16:creationId xmlns:a16="http://schemas.microsoft.com/office/drawing/2014/main" id="{FC5BCAB9-5893-447E-BA76-A341AE3F189B}"/>
              </a:ext>
            </a:extLst>
          </p:cNvPr>
          <p:cNvPicPr>
            <a:picLocks noChangeAspect="1"/>
          </p:cNvPicPr>
          <p:nvPr/>
        </p:nvPicPr>
        <p:blipFill>
          <a:blip r:embed="rId2" cstate="print"/>
          <a:stretch>
            <a:fillRect/>
          </a:stretch>
        </p:blipFill>
        <p:spPr>
          <a:xfrm rot="625501" flipH="1">
            <a:off x="358775" y="1882775"/>
            <a:ext cx="4208463" cy="2404836"/>
          </a:xfrm>
          <a:prstGeom prst="rect">
            <a:avLst/>
          </a:prstGeom>
        </p:spPr>
      </p:pic>
    </p:spTree>
    <p:extLst>
      <p:ext uri="{BB962C8B-B14F-4D97-AF65-F5344CB8AC3E}">
        <p14:creationId xmlns:p14="http://schemas.microsoft.com/office/powerpoint/2010/main" val="892980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_mock_up">
    <p:bg>
      <p:bgPr>
        <a:solidFill>
          <a:schemeClr val="bg1"/>
        </a:solidFill>
        <a:effectLst/>
      </p:bgPr>
    </p:bg>
    <p:spTree>
      <p:nvGrpSpPr>
        <p:cNvPr id="1" name=""/>
        <p:cNvGrpSpPr/>
        <p:nvPr/>
      </p:nvGrpSpPr>
      <p:grpSpPr>
        <a:xfrm>
          <a:off x="0" y="0"/>
          <a:ext cx="0" cy="0"/>
          <a:chOff x="0" y="0"/>
          <a:chExt cx="0" cy="0"/>
        </a:xfrm>
      </p:grpSpPr>
      <p:pic>
        <p:nvPicPr>
          <p:cNvPr id="9" name="Picture 8" descr="iPhone-Mockup-PSD.png"/>
          <p:cNvPicPr>
            <a:picLocks noChangeAspect="1"/>
          </p:cNvPicPr>
          <p:nvPr/>
        </p:nvPicPr>
        <p:blipFill>
          <a:blip r:embed="rId2" cstate="print"/>
          <a:stretch>
            <a:fillRect/>
          </a:stretch>
        </p:blipFill>
        <p:spPr>
          <a:xfrm>
            <a:off x="5434349" y="778534"/>
            <a:ext cx="3709651" cy="4364966"/>
          </a:xfrm>
          <a:prstGeom prst="rect">
            <a:avLst/>
          </a:prstGeom>
        </p:spPr>
      </p:pic>
      <p:sp>
        <p:nvSpPr>
          <p:cNvPr id="8" name="Picture Placeholder 7"/>
          <p:cNvSpPr>
            <a:spLocks noGrp="1"/>
          </p:cNvSpPr>
          <p:nvPr>
            <p:ph type="pic" sz="quarter" idx="44" hasCustomPrompt="1"/>
          </p:nvPr>
        </p:nvSpPr>
        <p:spPr>
          <a:xfrm rot="20354325">
            <a:off x="6055150" y="1385086"/>
            <a:ext cx="1444752" cy="2551176"/>
          </a:xfrm>
          <a:prstGeom prst="rect">
            <a:avLst/>
          </a:prstGeom>
          <a:ln w="3175">
            <a:noFill/>
          </a:ln>
        </p:spPr>
        <p:txBody>
          <a:bodyPr wrap="none" tIns="0" bIns="640080" anchor="b"/>
          <a:lstStyle>
            <a:lvl1pPr algn="ctr" rtl="0">
              <a:buNone/>
              <a:defRPr sz="1100" b="1">
                <a:solidFill>
                  <a:schemeClr val="bg1"/>
                </a:solidFill>
              </a:defRPr>
            </a:lvl1pPr>
          </a:lstStyle>
          <a:p>
            <a:r>
              <a:rPr lang="en-US" dirty="0"/>
              <a:t>Click Icon To Add Image </a:t>
            </a:r>
          </a:p>
        </p:txBody>
      </p:sp>
      <p:sp>
        <p:nvSpPr>
          <p:cNvPr id="6" name="Title 1">
            <a:extLst>
              <a:ext uri="{FF2B5EF4-FFF2-40B4-BE49-F238E27FC236}">
                <a16:creationId xmlns:a16="http://schemas.microsoft.com/office/drawing/2014/main" id="{2352C3F5-1D64-4800-A442-F2B58899EB0E}"/>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2F5454E9-C355-4879-95D6-6FF836FFACD4}"/>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0" name="Picture 9" descr="iPhone-Mockup-PSD.png">
            <a:extLst>
              <a:ext uri="{FF2B5EF4-FFF2-40B4-BE49-F238E27FC236}">
                <a16:creationId xmlns:a16="http://schemas.microsoft.com/office/drawing/2014/main" id="{8285711E-4704-400C-9704-0AE51E95D587}"/>
              </a:ext>
            </a:extLst>
          </p:cNvPr>
          <p:cNvPicPr>
            <a:picLocks noChangeAspect="1"/>
          </p:cNvPicPr>
          <p:nvPr/>
        </p:nvPicPr>
        <p:blipFill>
          <a:blip r:embed="rId2" cstate="print"/>
          <a:stretch>
            <a:fillRect/>
          </a:stretch>
        </p:blipFill>
        <p:spPr>
          <a:xfrm>
            <a:off x="5434349" y="778534"/>
            <a:ext cx="3709651" cy="4364966"/>
          </a:xfrm>
          <a:prstGeom prst="rect">
            <a:avLst/>
          </a:prstGeom>
        </p:spPr>
      </p:pic>
    </p:spTree>
    <p:extLst>
      <p:ext uri="{BB962C8B-B14F-4D97-AF65-F5344CB8AC3E}">
        <p14:creationId xmlns:p14="http://schemas.microsoft.com/office/powerpoint/2010/main" val="154129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lide(fromRigh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7_mock_up">
    <p:bg>
      <p:bgPr>
        <a:solidFill>
          <a:schemeClr val="bg1"/>
        </a:solidFill>
        <a:effectLst/>
      </p:bgPr>
    </p:bg>
    <p:spTree>
      <p:nvGrpSpPr>
        <p:cNvPr id="1" name=""/>
        <p:cNvGrpSpPr/>
        <p:nvPr/>
      </p:nvGrpSpPr>
      <p:grpSpPr>
        <a:xfrm>
          <a:off x="0" y="0"/>
          <a:ext cx="0" cy="0"/>
          <a:chOff x="0" y="0"/>
          <a:chExt cx="0" cy="0"/>
        </a:xfrm>
      </p:grpSpPr>
      <p:pic>
        <p:nvPicPr>
          <p:cNvPr id="9" name="Picture 8" descr="iPhone-5-Black-White-MockUp.png"/>
          <p:cNvPicPr>
            <a:picLocks noChangeAspect="1"/>
          </p:cNvPicPr>
          <p:nvPr/>
        </p:nvPicPr>
        <p:blipFill>
          <a:blip r:embed="rId2" cstate="print"/>
          <a:stretch>
            <a:fillRect/>
          </a:stretch>
        </p:blipFill>
        <p:spPr>
          <a:xfrm>
            <a:off x="3703797" y="1188613"/>
            <a:ext cx="1736406" cy="3640562"/>
          </a:xfrm>
          <a:prstGeom prst="rect">
            <a:avLst/>
          </a:prstGeom>
        </p:spPr>
      </p:pic>
      <p:sp>
        <p:nvSpPr>
          <p:cNvPr id="8" name="Picture Placeholder 7"/>
          <p:cNvSpPr>
            <a:spLocks noGrp="1"/>
          </p:cNvSpPr>
          <p:nvPr>
            <p:ph type="pic" sz="quarter" idx="44" hasCustomPrompt="1"/>
          </p:nvPr>
        </p:nvSpPr>
        <p:spPr>
          <a:xfrm>
            <a:off x="3835400" y="1727200"/>
            <a:ext cx="1473200" cy="2597150"/>
          </a:xfrm>
          <a:prstGeom prst="rect">
            <a:avLst/>
          </a:prstGeom>
          <a:solidFill>
            <a:schemeClr val="bg1">
              <a:lumMod val="75000"/>
            </a:schemeClr>
          </a:solidFill>
          <a:ln w="3175">
            <a:noFill/>
          </a:ln>
        </p:spPr>
        <p:txBody>
          <a:bodyPr wrap="none" tIns="0" bIns="822960" anchor="b"/>
          <a:lstStyle>
            <a:lvl1pPr algn="ctr" rtl="0">
              <a:buNone/>
              <a:defRPr sz="1050" b="1">
                <a:solidFill>
                  <a:schemeClr val="tx1">
                    <a:lumMod val="50000"/>
                    <a:lumOff val="50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6619909E-814D-4127-B1D6-EBD60FF3C5CE}"/>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7DB5E171-79B4-4B11-B1B8-50B30A548A20}"/>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0" name="Picture 9" descr="iPhone-5-Black-White-MockUp.png">
            <a:extLst>
              <a:ext uri="{FF2B5EF4-FFF2-40B4-BE49-F238E27FC236}">
                <a16:creationId xmlns:a16="http://schemas.microsoft.com/office/drawing/2014/main" id="{77B7C6F2-3A07-435F-8F83-DA023E6BB4A2}"/>
              </a:ext>
            </a:extLst>
          </p:cNvPr>
          <p:cNvPicPr>
            <a:picLocks noChangeAspect="1"/>
          </p:cNvPicPr>
          <p:nvPr/>
        </p:nvPicPr>
        <p:blipFill>
          <a:blip r:embed="rId2" cstate="print"/>
          <a:stretch>
            <a:fillRect/>
          </a:stretch>
        </p:blipFill>
        <p:spPr>
          <a:xfrm>
            <a:off x="3703797" y="1188613"/>
            <a:ext cx="1736406" cy="3640562"/>
          </a:xfrm>
          <a:prstGeom prst="rect">
            <a:avLst/>
          </a:prstGeom>
        </p:spPr>
      </p:pic>
    </p:spTree>
    <p:extLst>
      <p:ext uri="{BB962C8B-B14F-4D97-AF65-F5344CB8AC3E}">
        <p14:creationId xmlns:p14="http://schemas.microsoft.com/office/powerpoint/2010/main" val="155142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4_mock_up">
    <p:bg>
      <p:bgPr>
        <a:solidFill>
          <a:schemeClr val="bg1"/>
        </a:solidFill>
        <a:effectLst/>
      </p:bgPr>
    </p:bg>
    <p:spTree>
      <p:nvGrpSpPr>
        <p:cNvPr id="1" name=""/>
        <p:cNvGrpSpPr/>
        <p:nvPr/>
      </p:nvGrpSpPr>
      <p:grpSpPr>
        <a:xfrm>
          <a:off x="0" y="0"/>
          <a:ext cx="0" cy="0"/>
          <a:chOff x="0" y="0"/>
          <a:chExt cx="0" cy="0"/>
        </a:xfrm>
      </p:grpSpPr>
      <p:pic>
        <p:nvPicPr>
          <p:cNvPr id="10" name="Picture 9" descr="Macbook Air - Fully Scalable PSD for Free Download - cssauthor.com.png"/>
          <p:cNvPicPr>
            <a:picLocks noChangeAspect="1"/>
          </p:cNvPicPr>
          <p:nvPr/>
        </p:nvPicPr>
        <p:blipFill>
          <a:blip r:embed="rId2"/>
          <a:stretch>
            <a:fillRect/>
          </a:stretch>
        </p:blipFill>
        <p:spPr>
          <a:xfrm>
            <a:off x="2445656" y="1312141"/>
            <a:ext cx="4252688" cy="2280726"/>
          </a:xfrm>
          <a:prstGeom prst="rect">
            <a:avLst/>
          </a:prstGeom>
        </p:spPr>
      </p:pic>
      <p:sp>
        <p:nvSpPr>
          <p:cNvPr id="8" name="Picture Placeholder 7"/>
          <p:cNvSpPr>
            <a:spLocks noGrp="1"/>
          </p:cNvSpPr>
          <p:nvPr>
            <p:ph type="pic" sz="quarter" idx="44" hasCustomPrompt="1"/>
          </p:nvPr>
        </p:nvSpPr>
        <p:spPr>
          <a:xfrm>
            <a:off x="3187304" y="1468439"/>
            <a:ext cx="2769393" cy="1738311"/>
          </a:xfrm>
          <a:prstGeom prst="rect">
            <a:avLst/>
          </a:pr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5DE10987-E108-4E77-9AAE-1867F7C8C232}"/>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59CF3816-DFAA-429D-B5D6-A395FAD53E4B}"/>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9" name="Picture 8" descr="Macbook Air - Fully Scalable PSD for Free Download - cssauthor.com.png">
            <a:extLst>
              <a:ext uri="{FF2B5EF4-FFF2-40B4-BE49-F238E27FC236}">
                <a16:creationId xmlns:a16="http://schemas.microsoft.com/office/drawing/2014/main" id="{6A554398-00B3-4CDD-93D6-5248805EEF87}"/>
              </a:ext>
            </a:extLst>
          </p:cNvPr>
          <p:cNvPicPr>
            <a:picLocks noChangeAspect="1"/>
          </p:cNvPicPr>
          <p:nvPr/>
        </p:nvPicPr>
        <p:blipFill>
          <a:blip r:embed="rId2"/>
          <a:stretch>
            <a:fillRect/>
          </a:stretch>
        </p:blipFill>
        <p:spPr>
          <a:xfrm>
            <a:off x="2445656" y="1312141"/>
            <a:ext cx="4252688" cy="2280726"/>
          </a:xfrm>
          <a:prstGeom prst="rect">
            <a:avLst/>
          </a:prstGeom>
        </p:spPr>
      </p:pic>
    </p:spTree>
    <p:extLst>
      <p:ext uri="{BB962C8B-B14F-4D97-AF65-F5344CB8AC3E}">
        <p14:creationId xmlns:p14="http://schemas.microsoft.com/office/powerpoint/2010/main" val="102189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500"/>
                                        <p:tgtEl>
                                          <p:spTgt spid="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1_mock_up">
    <p:bg>
      <p:bgPr>
        <a:solidFill>
          <a:schemeClr val="bg1"/>
        </a:solidFill>
        <a:effectLst/>
      </p:bgPr>
    </p:bg>
    <p:spTree>
      <p:nvGrpSpPr>
        <p:cNvPr id="1" name=""/>
        <p:cNvGrpSpPr/>
        <p:nvPr/>
      </p:nvGrpSpPr>
      <p:grpSpPr>
        <a:xfrm>
          <a:off x="0" y="0"/>
          <a:ext cx="0" cy="0"/>
          <a:chOff x="0" y="0"/>
          <a:chExt cx="0" cy="0"/>
        </a:xfrm>
      </p:grpSpPr>
      <p:pic>
        <p:nvPicPr>
          <p:cNvPr id="12" name="Picture 11" descr="iPad-Air-Black-Perspective-by-GWENO.png"/>
          <p:cNvPicPr>
            <a:picLocks noChangeAspect="1"/>
          </p:cNvPicPr>
          <p:nvPr/>
        </p:nvPicPr>
        <p:blipFill>
          <a:blip r:embed="rId2" cstate="print"/>
          <a:stretch>
            <a:fillRect/>
          </a:stretch>
        </p:blipFill>
        <p:spPr>
          <a:xfrm>
            <a:off x="97059" y="1681608"/>
            <a:ext cx="4215398" cy="3042792"/>
          </a:xfrm>
          <a:prstGeom prst="rect">
            <a:avLst/>
          </a:prstGeom>
        </p:spPr>
      </p:pic>
      <p:sp>
        <p:nvSpPr>
          <p:cNvPr id="13" name="Picture Placeholder 7"/>
          <p:cNvSpPr>
            <a:spLocks noGrp="1"/>
          </p:cNvSpPr>
          <p:nvPr>
            <p:ph type="pic" sz="quarter" idx="44" hasCustomPrompt="1"/>
          </p:nvPr>
        </p:nvSpPr>
        <p:spPr>
          <a:xfrm rot="20894674">
            <a:off x="868934" y="2034249"/>
            <a:ext cx="2973148" cy="2029047"/>
          </a:xfrm>
          <a:custGeom>
            <a:avLst/>
            <a:gdLst>
              <a:gd name="connsiteX0" fmla="*/ 0 w 2834640"/>
              <a:gd name="connsiteY0" fmla="*/ 0 h 1674772"/>
              <a:gd name="connsiteX1" fmla="*/ 2834640 w 2834640"/>
              <a:gd name="connsiteY1" fmla="*/ 0 h 1674772"/>
              <a:gd name="connsiteX2" fmla="*/ 2834640 w 2834640"/>
              <a:gd name="connsiteY2" fmla="*/ 1674772 h 1674772"/>
              <a:gd name="connsiteX3" fmla="*/ 0 w 2834640"/>
              <a:gd name="connsiteY3" fmla="*/ 1674772 h 1674772"/>
              <a:gd name="connsiteX4" fmla="*/ 0 w 2834640"/>
              <a:gd name="connsiteY4" fmla="*/ 0 h 1674772"/>
              <a:gd name="connsiteX0" fmla="*/ 0 w 2834640"/>
              <a:gd name="connsiteY0" fmla="*/ 0 h 2029047"/>
              <a:gd name="connsiteX1" fmla="*/ 2834640 w 2834640"/>
              <a:gd name="connsiteY1" fmla="*/ 0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94834 w 2834640"/>
              <a:gd name="connsiteY1" fmla="*/ 56358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213805 w 2834640"/>
              <a:gd name="connsiteY1" fmla="*/ 1782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85347 w 2834640"/>
              <a:gd name="connsiteY1" fmla="*/ 271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973148"/>
              <a:gd name="connsiteY0" fmla="*/ 0 h 2029047"/>
              <a:gd name="connsiteX1" fmla="*/ 2385347 w 2973148"/>
              <a:gd name="connsiteY1" fmla="*/ 27142 h 2029047"/>
              <a:gd name="connsiteX2" fmla="*/ 2973148 w 2973148"/>
              <a:gd name="connsiteY2" fmla="*/ 1832020 h 2029047"/>
              <a:gd name="connsiteX3" fmla="*/ 299871 w 2973148"/>
              <a:gd name="connsiteY3" fmla="*/ 2029047 h 2029047"/>
              <a:gd name="connsiteX4" fmla="*/ 0 w 2973148"/>
              <a:gd name="connsiteY4" fmla="*/ 0 h 20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148" h="2029047">
                <a:moveTo>
                  <a:pt x="0" y="0"/>
                </a:moveTo>
                <a:lnTo>
                  <a:pt x="2385347" y="27142"/>
                </a:lnTo>
                <a:lnTo>
                  <a:pt x="2973148" y="1832020"/>
                </a:lnTo>
                <a:lnTo>
                  <a:pt x="299871" y="2029047"/>
                </a:lnTo>
                <a:lnTo>
                  <a:pt x="0" y="0"/>
                </a:lnTo>
                <a:close/>
              </a:path>
            </a:pathLst>
          </a:cu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4CE344B4-8640-43E0-B99E-69E01578982A}"/>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D411F430-6BD3-46E9-8646-8FC9499AB7AA}"/>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8" name="Picture 7" descr="iPad-Air-Black-Perspective-by-GWENO.png">
            <a:extLst>
              <a:ext uri="{FF2B5EF4-FFF2-40B4-BE49-F238E27FC236}">
                <a16:creationId xmlns:a16="http://schemas.microsoft.com/office/drawing/2014/main" id="{5765283F-8BDD-4BFB-A983-0483232BCAE8}"/>
              </a:ext>
            </a:extLst>
          </p:cNvPr>
          <p:cNvPicPr>
            <a:picLocks noChangeAspect="1"/>
          </p:cNvPicPr>
          <p:nvPr/>
        </p:nvPicPr>
        <p:blipFill>
          <a:blip r:embed="rId2" cstate="print"/>
          <a:stretch>
            <a:fillRect/>
          </a:stretch>
        </p:blipFill>
        <p:spPr>
          <a:xfrm>
            <a:off x="97059" y="1681608"/>
            <a:ext cx="4215398" cy="3042792"/>
          </a:xfrm>
          <a:prstGeom prst="rect">
            <a:avLst/>
          </a:prstGeom>
        </p:spPr>
      </p:pic>
    </p:spTree>
    <p:extLst>
      <p:ext uri="{BB962C8B-B14F-4D97-AF65-F5344CB8AC3E}">
        <p14:creationId xmlns:p14="http://schemas.microsoft.com/office/powerpoint/2010/main" val="317792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1_empty_plank">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198762"/>
            <a:ext cx="1660839" cy="391788"/>
          </a:xfrm>
          <a:prstGeom prst="rect">
            <a:avLst/>
          </a:prstGeom>
        </p:spPr>
      </p:pic>
      <p:sp>
        <p:nvSpPr>
          <p:cNvPr id="6" name="Picture Placeholder 4"/>
          <p:cNvSpPr>
            <a:spLocks noGrp="1"/>
          </p:cNvSpPr>
          <p:nvPr>
            <p:ph type="pic" sz="quarter" idx="10"/>
          </p:nvPr>
        </p:nvSpPr>
        <p:spPr>
          <a:xfrm>
            <a:off x="0" y="857250"/>
            <a:ext cx="9144000" cy="4286250"/>
          </a:xfrm>
          <a:prstGeom prst="rect">
            <a:avLst/>
          </a:prstGeom>
        </p:spPr>
        <p:txBody>
          <a:bodyPr/>
          <a:lstStyle/>
          <a:p>
            <a:r>
              <a:rPr lang="en-US" dirty="0"/>
              <a:t>Click icon to add picture</a:t>
            </a:r>
          </a:p>
        </p:txBody>
      </p:sp>
      <p:pic>
        <p:nvPicPr>
          <p:cNvPr id="4" name="Picture 3">
            <a:extLst>
              <a:ext uri="{FF2B5EF4-FFF2-40B4-BE49-F238E27FC236}">
                <a16:creationId xmlns:a16="http://schemas.microsoft.com/office/drawing/2014/main" id="{B68D38DB-ED2A-4545-A055-213D13E2E0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198762"/>
            <a:ext cx="1660839" cy="391788"/>
          </a:xfrm>
          <a:prstGeom prst="rect">
            <a:avLst/>
          </a:prstGeom>
        </p:spPr>
      </p:pic>
    </p:spTree>
    <p:extLst>
      <p:ext uri="{BB962C8B-B14F-4D97-AF65-F5344CB8AC3E}">
        <p14:creationId xmlns:p14="http://schemas.microsoft.com/office/powerpoint/2010/main" val="2460341182"/>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15_empty_p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346705"/>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6_empty_plank">
    <p:spTree>
      <p:nvGrpSpPr>
        <p:cNvPr id="1" name=""/>
        <p:cNvGrpSpPr/>
        <p:nvPr/>
      </p:nvGrpSpPr>
      <p:grpSpPr>
        <a:xfrm>
          <a:off x="0" y="0"/>
          <a:ext cx="0" cy="0"/>
          <a:chOff x="0" y="0"/>
          <a:chExt cx="0" cy="0"/>
        </a:xfrm>
      </p:grpSpPr>
      <p:sp>
        <p:nvSpPr>
          <p:cNvPr id="29" name="Title 1"/>
          <p:cNvSpPr>
            <a:spLocks noGrp="1"/>
          </p:cNvSpPr>
          <p:nvPr>
            <p:ph type="title" hasCustomPrompt="1"/>
          </p:nvPr>
        </p:nvSpPr>
        <p:spPr>
          <a:xfrm>
            <a:off x="2190750" y="200026"/>
            <a:ext cx="4762500" cy="419132"/>
          </a:xfrm>
          <a:prstGeom prst="rect">
            <a:avLst/>
          </a:prstGeom>
        </p:spPr>
        <p:txBody>
          <a:bodyPr wrap="none" lIns="0" tIns="0" rIns="0" bIns="0" anchor="ctr">
            <a:noAutofit/>
          </a:bodyPr>
          <a:lstStyle>
            <a:lvl1pPr algn="ctr">
              <a:defRPr sz="2100" b="1" i="0" baseline="0">
                <a:solidFill>
                  <a:srgbClr val="006FBA"/>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3271840" y="627930"/>
            <a:ext cx="2600325" cy="200746"/>
          </a:xfrm>
          <a:prstGeom prst="rect">
            <a:avLst/>
          </a:prstGeom>
        </p:spPr>
        <p:txBody>
          <a:bodyPr wrap="square" lIns="0" tIns="0" rIns="0" bIns="0" anchor="ctr">
            <a:noAutofit/>
          </a:bodyPr>
          <a:lstStyle>
            <a:lvl1pPr marL="0" indent="0" algn="ctr">
              <a:buNone/>
              <a:defRPr sz="1200" b="1" i="0" baseline="0">
                <a:solidFill>
                  <a:schemeClr val="tx1">
                    <a:lumMod val="50000"/>
                    <a:lumOff val="50000"/>
                  </a:schemeClr>
                </a:solidFill>
                <a:latin typeface="+mn-lt"/>
              </a:defRPr>
            </a:lvl1pPr>
            <a:lvl2pPr marL="342892" indent="0">
              <a:buNone/>
              <a:defRPr sz="900"/>
            </a:lvl2pPr>
            <a:lvl3pPr marL="685784" indent="0">
              <a:buNone/>
              <a:defRPr sz="750"/>
            </a:lvl3pPr>
            <a:lvl4pPr marL="1028675" indent="0">
              <a:buNone/>
              <a:defRPr sz="675"/>
            </a:lvl4pPr>
            <a:lvl5pPr marL="1371566" indent="0">
              <a:buNone/>
              <a:defRPr sz="675"/>
            </a:lvl5pPr>
            <a:lvl6pPr marL="1714457" indent="0">
              <a:buNone/>
              <a:defRPr sz="675"/>
            </a:lvl6pPr>
            <a:lvl7pPr marL="2057349" indent="0">
              <a:buNone/>
              <a:defRPr sz="675"/>
            </a:lvl7pPr>
            <a:lvl8pPr marL="2400240" indent="0">
              <a:buNone/>
              <a:defRPr sz="675"/>
            </a:lvl8pPr>
            <a:lvl9pPr marL="2743132" indent="0">
              <a:buNone/>
              <a:defRPr sz="675"/>
            </a:lvl9pPr>
          </a:lstStyle>
          <a:p>
            <a:pPr lvl="0"/>
            <a:r>
              <a:rPr lang="en-US" dirty="0"/>
              <a:t>Subtext Goes Here</a:t>
            </a:r>
          </a:p>
        </p:txBody>
      </p:sp>
    </p:spTree>
    <p:extLst>
      <p:ext uri="{BB962C8B-B14F-4D97-AF65-F5344CB8AC3E}">
        <p14:creationId xmlns:p14="http://schemas.microsoft.com/office/powerpoint/2010/main" val="1832246509"/>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7_empty_p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189410"/>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0_empty_plank">
    <p:spTree>
      <p:nvGrpSpPr>
        <p:cNvPr id="1" name=""/>
        <p:cNvGrpSpPr/>
        <p:nvPr/>
      </p:nvGrpSpPr>
      <p:grpSpPr>
        <a:xfrm>
          <a:off x="0" y="0"/>
          <a:ext cx="0" cy="0"/>
          <a:chOff x="0" y="0"/>
          <a:chExt cx="0" cy="0"/>
        </a:xfrm>
      </p:grpSpPr>
      <p:sp>
        <p:nvSpPr>
          <p:cNvPr id="29" name="Title 1"/>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5110163"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7">
            <a:extLst>
              <a:ext uri="{FF2B5EF4-FFF2-40B4-BE49-F238E27FC236}">
                <a16:creationId xmlns:a16="http://schemas.microsoft.com/office/drawing/2014/main" id="{C5EC8FC9-A23D-437B-9136-F03C74286FA5}"/>
              </a:ext>
            </a:extLst>
          </p:cNvPr>
          <p:cNvSpPr>
            <a:spLocks noGrp="1"/>
          </p:cNvSpPr>
          <p:nvPr>
            <p:ph type="pic" sz="quarter" idx="11" hasCustomPrompt="1"/>
          </p:nvPr>
        </p:nvSpPr>
        <p:spPr>
          <a:xfrm>
            <a:off x="6571488" y="11239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Tree>
    <p:extLst>
      <p:ext uri="{BB962C8B-B14F-4D97-AF65-F5344CB8AC3E}">
        <p14:creationId xmlns:p14="http://schemas.microsoft.com/office/powerpoint/2010/main" val="2046638617"/>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18_empty_plank">
    <p:spTree>
      <p:nvGrpSpPr>
        <p:cNvPr id="1" name=""/>
        <p:cNvGrpSpPr/>
        <p:nvPr/>
      </p:nvGrpSpPr>
      <p:grpSpPr>
        <a:xfrm>
          <a:off x="0" y="0"/>
          <a:ext cx="0" cy="0"/>
          <a:chOff x="0" y="0"/>
          <a:chExt cx="0" cy="0"/>
        </a:xfrm>
      </p:grpSpPr>
      <p:sp>
        <p:nvSpPr>
          <p:cNvPr id="29"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3512826658"/>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icons">
    <p:spTree>
      <p:nvGrpSpPr>
        <p:cNvPr id="1" name=""/>
        <p:cNvGrpSpPr/>
        <p:nvPr/>
      </p:nvGrpSpPr>
      <p:grpSpPr>
        <a:xfrm>
          <a:off x="0" y="0"/>
          <a:ext cx="0" cy="0"/>
          <a:chOff x="0" y="0"/>
          <a:chExt cx="0" cy="0"/>
        </a:xfrm>
      </p:grpSpPr>
      <p:sp>
        <p:nvSpPr>
          <p:cNvPr id="2" name="Rectangle 1"/>
          <p:cNvSpPr/>
          <p:nvPr/>
        </p:nvSpPr>
        <p:spPr bwMode="auto">
          <a:xfrm>
            <a:off x="1" y="0"/>
            <a:ext cx="9143999" cy="5143499"/>
          </a:xfrm>
          <a:prstGeom prst="rect">
            <a:avLst/>
          </a:prstGeom>
          <a:gradFill flip="none" rotWithShape="1">
            <a:gsLst>
              <a:gs pos="100000">
                <a:srgbClr val="006FBA"/>
              </a:gs>
              <a:gs pos="0">
                <a:srgbClr val="007397"/>
              </a:gs>
            </a:gsLst>
            <a:lin ang="5400000" scaled="0"/>
            <a:tileRect/>
          </a:gradFill>
          <a:ln w="9525">
            <a:noFill/>
            <a:round/>
            <a:headEnd/>
            <a:tailEnd/>
          </a:ln>
        </p:spPr>
        <p:txBody>
          <a:bodyPr vert="horz" wrap="square" lIns="68580" tIns="34290" rIns="68580" bIns="34290" numCol="1" rtlCol="0" anchor="t" anchorCtr="0" compatLnSpc="1">
            <a:prstTxWarp prst="textNoShape">
              <a:avLst/>
            </a:prstTxWarp>
          </a:bodyPr>
          <a:lstStyle/>
          <a:p>
            <a:pPr algn="ctr"/>
            <a:endParaRPr lang="en-US" sz="1350" dirty="0"/>
          </a:p>
        </p:txBody>
      </p:sp>
      <p:sp>
        <p:nvSpPr>
          <p:cNvPr id="3" name="TextBox 2"/>
          <p:cNvSpPr txBox="1"/>
          <p:nvPr/>
        </p:nvSpPr>
        <p:spPr>
          <a:xfrm>
            <a:off x="9942" y="1932258"/>
            <a:ext cx="1012576" cy="215444"/>
          </a:xfrm>
          <a:prstGeom prst="rect">
            <a:avLst/>
          </a:prstGeom>
          <a:noFill/>
        </p:spPr>
        <p:txBody>
          <a:bodyPr wrap="square" rtlCol="0">
            <a:spAutoFit/>
          </a:bodyPr>
          <a:lstStyle/>
          <a:p>
            <a:pPr algn="ctr"/>
            <a:r>
              <a:rPr lang="en-US" sz="800" dirty="0">
                <a:solidFill>
                  <a:schemeClr val="bg1"/>
                </a:solidFill>
              </a:rPr>
              <a:t>Innovation</a:t>
            </a:r>
          </a:p>
        </p:txBody>
      </p:sp>
      <p:sp>
        <p:nvSpPr>
          <p:cNvPr id="4" name="TextBox 3"/>
          <p:cNvSpPr txBox="1"/>
          <p:nvPr/>
        </p:nvSpPr>
        <p:spPr>
          <a:xfrm>
            <a:off x="162773" y="195058"/>
            <a:ext cx="646304" cy="215444"/>
          </a:xfrm>
          <a:prstGeom prst="rect">
            <a:avLst/>
          </a:prstGeom>
          <a:noFill/>
        </p:spPr>
        <p:txBody>
          <a:bodyPr wrap="square" rtlCol="0">
            <a:spAutoFit/>
          </a:bodyPr>
          <a:lstStyle/>
          <a:p>
            <a:pPr algn="ctr"/>
            <a:r>
              <a:rPr lang="en-US" sz="800" dirty="0">
                <a:solidFill>
                  <a:schemeClr val="bg1"/>
                </a:solidFill>
              </a:rPr>
              <a:t>Strategy</a:t>
            </a:r>
          </a:p>
        </p:txBody>
      </p:sp>
      <p:sp>
        <p:nvSpPr>
          <p:cNvPr id="5" name="TextBox 4"/>
          <p:cNvSpPr txBox="1"/>
          <p:nvPr/>
        </p:nvSpPr>
        <p:spPr>
          <a:xfrm>
            <a:off x="-192405" y="2996720"/>
            <a:ext cx="1486101" cy="215444"/>
          </a:xfrm>
          <a:prstGeom prst="rect">
            <a:avLst/>
          </a:prstGeom>
          <a:noFill/>
        </p:spPr>
        <p:txBody>
          <a:bodyPr wrap="square" rtlCol="0">
            <a:spAutoFit/>
          </a:bodyPr>
          <a:lstStyle/>
          <a:p>
            <a:pPr algn="ctr"/>
            <a:r>
              <a:rPr lang="en-US" sz="800" dirty="0">
                <a:solidFill>
                  <a:schemeClr val="bg1"/>
                </a:solidFill>
              </a:rPr>
              <a:t>Technology</a:t>
            </a:r>
          </a:p>
        </p:txBody>
      </p:sp>
      <p:sp>
        <p:nvSpPr>
          <p:cNvPr id="6" name="TextBox 5"/>
          <p:cNvSpPr txBox="1"/>
          <p:nvPr/>
        </p:nvSpPr>
        <p:spPr>
          <a:xfrm>
            <a:off x="4895696" y="3207121"/>
            <a:ext cx="646304" cy="215444"/>
          </a:xfrm>
          <a:prstGeom prst="rect">
            <a:avLst/>
          </a:prstGeom>
          <a:noFill/>
        </p:spPr>
        <p:txBody>
          <a:bodyPr wrap="square" rtlCol="0">
            <a:spAutoFit/>
          </a:bodyPr>
          <a:lstStyle/>
          <a:p>
            <a:pPr algn="ctr"/>
            <a:r>
              <a:rPr lang="en-US" sz="800" dirty="0">
                <a:solidFill>
                  <a:schemeClr val="bg1"/>
                </a:solidFill>
              </a:rPr>
              <a:t>Business</a:t>
            </a:r>
          </a:p>
        </p:txBody>
      </p:sp>
      <p:sp>
        <p:nvSpPr>
          <p:cNvPr id="7" name="TextBox 6"/>
          <p:cNvSpPr txBox="1"/>
          <p:nvPr/>
        </p:nvSpPr>
        <p:spPr>
          <a:xfrm>
            <a:off x="4805931" y="2190809"/>
            <a:ext cx="1484758" cy="215444"/>
          </a:xfrm>
          <a:prstGeom prst="rect">
            <a:avLst/>
          </a:prstGeom>
          <a:noFill/>
        </p:spPr>
        <p:txBody>
          <a:bodyPr wrap="square" rtlCol="0">
            <a:spAutoFit/>
          </a:bodyPr>
          <a:lstStyle/>
          <a:p>
            <a:pPr algn="ctr"/>
            <a:r>
              <a:rPr lang="en-US" sz="800" dirty="0">
                <a:solidFill>
                  <a:schemeClr val="bg1"/>
                </a:solidFill>
              </a:rPr>
              <a:t>Accounting and Finance</a:t>
            </a:r>
          </a:p>
        </p:txBody>
      </p:sp>
      <p:sp>
        <p:nvSpPr>
          <p:cNvPr id="8" name="TextBox 7"/>
          <p:cNvSpPr txBox="1"/>
          <p:nvPr/>
        </p:nvSpPr>
        <p:spPr>
          <a:xfrm>
            <a:off x="4783335" y="1185717"/>
            <a:ext cx="1054540" cy="215444"/>
          </a:xfrm>
          <a:prstGeom prst="rect">
            <a:avLst/>
          </a:prstGeom>
          <a:noFill/>
        </p:spPr>
        <p:txBody>
          <a:bodyPr wrap="square" rtlCol="0">
            <a:spAutoFit/>
          </a:bodyPr>
          <a:lstStyle/>
          <a:p>
            <a:pPr algn="ctr"/>
            <a:r>
              <a:rPr lang="en-US" sz="800" dirty="0">
                <a:solidFill>
                  <a:schemeClr val="bg1"/>
                </a:solidFill>
              </a:rPr>
              <a:t>Public Sector</a:t>
            </a:r>
          </a:p>
        </p:txBody>
      </p:sp>
      <p:sp>
        <p:nvSpPr>
          <p:cNvPr id="9" name="TextBox 8"/>
          <p:cNvSpPr txBox="1"/>
          <p:nvPr/>
        </p:nvSpPr>
        <p:spPr>
          <a:xfrm>
            <a:off x="4862437" y="195058"/>
            <a:ext cx="646304" cy="215444"/>
          </a:xfrm>
          <a:prstGeom prst="rect">
            <a:avLst/>
          </a:prstGeom>
          <a:noFill/>
        </p:spPr>
        <p:txBody>
          <a:bodyPr wrap="square" rtlCol="0">
            <a:spAutoFit/>
          </a:bodyPr>
          <a:lstStyle/>
          <a:p>
            <a:pPr algn="ctr"/>
            <a:r>
              <a:rPr lang="en-US" sz="800" dirty="0">
                <a:solidFill>
                  <a:schemeClr val="bg1"/>
                </a:solidFill>
              </a:rPr>
              <a:t>Global</a:t>
            </a:r>
          </a:p>
        </p:txBody>
      </p:sp>
      <p:sp>
        <p:nvSpPr>
          <p:cNvPr id="10" name="TextBox 9"/>
          <p:cNvSpPr txBox="1"/>
          <p:nvPr/>
        </p:nvSpPr>
        <p:spPr>
          <a:xfrm>
            <a:off x="169554" y="761528"/>
            <a:ext cx="485127" cy="184666"/>
          </a:xfrm>
          <a:prstGeom prst="rect">
            <a:avLst/>
          </a:prstGeom>
          <a:noFill/>
        </p:spPr>
        <p:txBody>
          <a:bodyPr wrap="square" rtlCol="0">
            <a:spAutoFit/>
          </a:bodyPr>
          <a:lstStyle/>
          <a:p>
            <a:pPr algn="ctr"/>
            <a:r>
              <a:rPr lang="en-US" sz="600" dirty="0">
                <a:solidFill>
                  <a:schemeClr val="bg1"/>
                </a:solidFill>
              </a:rPr>
              <a:t>strategy</a:t>
            </a:r>
          </a:p>
        </p:txBody>
      </p:sp>
      <p:sp>
        <p:nvSpPr>
          <p:cNvPr id="11" name="TextBox 10"/>
          <p:cNvSpPr txBox="1"/>
          <p:nvPr/>
        </p:nvSpPr>
        <p:spPr>
          <a:xfrm>
            <a:off x="708096" y="761528"/>
            <a:ext cx="485127" cy="276999"/>
          </a:xfrm>
          <a:prstGeom prst="rect">
            <a:avLst/>
          </a:prstGeom>
          <a:noFill/>
        </p:spPr>
        <p:txBody>
          <a:bodyPr wrap="square" rtlCol="0">
            <a:spAutoFit/>
          </a:bodyPr>
          <a:lstStyle/>
          <a:p>
            <a:pPr algn="ctr"/>
            <a:r>
              <a:rPr lang="en-US" sz="600" dirty="0">
                <a:solidFill>
                  <a:schemeClr val="bg1"/>
                </a:solidFill>
              </a:rPr>
              <a:t>measure results</a:t>
            </a:r>
          </a:p>
        </p:txBody>
      </p:sp>
      <p:sp>
        <p:nvSpPr>
          <p:cNvPr id="12" name="TextBox 11"/>
          <p:cNvSpPr txBox="1"/>
          <p:nvPr/>
        </p:nvSpPr>
        <p:spPr>
          <a:xfrm>
            <a:off x="1297127" y="761528"/>
            <a:ext cx="485127" cy="184666"/>
          </a:xfrm>
          <a:prstGeom prst="rect">
            <a:avLst/>
          </a:prstGeom>
          <a:noFill/>
        </p:spPr>
        <p:txBody>
          <a:bodyPr wrap="square" rtlCol="0">
            <a:spAutoFit/>
          </a:bodyPr>
          <a:lstStyle/>
          <a:p>
            <a:pPr algn="ctr"/>
            <a:r>
              <a:rPr lang="en-US" sz="600" dirty="0">
                <a:solidFill>
                  <a:schemeClr val="bg1"/>
                </a:solidFill>
              </a:rPr>
              <a:t>review</a:t>
            </a:r>
          </a:p>
        </p:txBody>
      </p:sp>
      <p:sp>
        <p:nvSpPr>
          <p:cNvPr id="13" name="TextBox 12"/>
          <p:cNvSpPr txBox="1"/>
          <p:nvPr/>
        </p:nvSpPr>
        <p:spPr>
          <a:xfrm>
            <a:off x="1835669" y="761528"/>
            <a:ext cx="485127" cy="184666"/>
          </a:xfrm>
          <a:prstGeom prst="rect">
            <a:avLst/>
          </a:prstGeom>
          <a:noFill/>
        </p:spPr>
        <p:txBody>
          <a:bodyPr wrap="square" rtlCol="0">
            <a:spAutoFit/>
          </a:bodyPr>
          <a:lstStyle/>
          <a:p>
            <a:pPr algn="ctr"/>
            <a:r>
              <a:rPr lang="en-US" sz="600" dirty="0">
                <a:solidFill>
                  <a:schemeClr val="bg1"/>
                </a:solidFill>
              </a:rPr>
              <a:t>verify</a:t>
            </a:r>
          </a:p>
        </p:txBody>
      </p:sp>
      <p:sp>
        <p:nvSpPr>
          <p:cNvPr id="14" name="TextBox 13"/>
          <p:cNvSpPr txBox="1"/>
          <p:nvPr/>
        </p:nvSpPr>
        <p:spPr>
          <a:xfrm>
            <a:off x="2419090" y="761528"/>
            <a:ext cx="485127" cy="184666"/>
          </a:xfrm>
          <a:prstGeom prst="rect">
            <a:avLst/>
          </a:prstGeom>
          <a:noFill/>
        </p:spPr>
        <p:txBody>
          <a:bodyPr wrap="square" rtlCol="0">
            <a:spAutoFit/>
          </a:bodyPr>
          <a:lstStyle/>
          <a:p>
            <a:pPr algn="ctr"/>
            <a:r>
              <a:rPr lang="en-US" sz="600" dirty="0">
                <a:solidFill>
                  <a:schemeClr val="bg1"/>
                </a:solidFill>
              </a:rPr>
              <a:t>research</a:t>
            </a:r>
          </a:p>
        </p:txBody>
      </p:sp>
      <p:sp>
        <p:nvSpPr>
          <p:cNvPr id="15" name="TextBox 14"/>
          <p:cNvSpPr txBox="1"/>
          <p:nvPr/>
        </p:nvSpPr>
        <p:spPr>
          <a:xfrm>
            <a:off x="2877427" y="761528"/>
            <a:ext cx="656758" cy="184666"/>
          </a:xfrm>
          <a:prstGeom prst="rect">
            <a:avLst/>
          </a:prstGeom>
          <a:noFill/>
        </p:spPr>
        <p:txBody>
          <a:bodyPr wrap="square" rtlCol="0">
            <a:spAutoFit/>
          </a:bodyPr>
          <a:lstStyle/>
          <a:p>
            <a:pPr algn="ctr"/>
            <a:r>
              <a:rPr lang="en-US" sz="600" dirty="0">
                <a:solidFill>
                  <a:schemeClr val="bg1"/>
                </a:solidFill>
              </a:rPr>
              <a:t>performance</a:t>
            </a:r>
          </a:p>
        </p:txBody>
      </p:sp>
      <p:sp>
        <p:nvSpPr>
          <p:cNvPr id="16" name="TextBox 15"/>
          <p:cNvSpPr txBox="1"/>
          <p:nvPr/>
        </p:nvSpPr>
        <p:spPr>
          <a:xfrm>
            <a:off x="3466361" y="761528"/>
            <a:ext cx="645732" cy="276999"/>
          </a:xfrm>
          <a:prstGeom prst="rect">
            <a:avLst/>
          </a:prstGeom>
          <a:noFill/>
        </p:spPr>
        <p:txBody>
          <a:bodyPr wrap="square" rtlCol="0">
            <a:spAutoFit/>
          </a:bodyPr>
          <a:lstStyle/>
          <a:p>
            <a:pPr algn="ctr"/>
            <a:r>
              <a:rPr lang="en-US" sz="600" dirty="0">
                <a:solidFill>
                  <a:schemeClr val="bg1"/>
                </a:solidFill>
              </a:rPr>
              <a:t>risk</a:t>
            </a:r>
            <a:br>
              <a:rPr lang="en-US" sz="600" dirty="0">
                <a:solidFill>
                  <a:schemeClr val="bg1"/>
                </a:solidFill>
              </a:rPr>
            </a:br>
            <a:r>
              <a:rPr lang="en-US" sz="600" dirty="0">
                <a:solidFill>
                  <a:schemeClr val="bg1"/>
                </a:solidFill>
              </a:rPr>
              <a:t>management</a:t>
            </a:r>
          </a:p>
        </p:txBody>
      </p:sp>
      <p:sp>
        <p:nvSpPr>
          <p:cNvPr id="17" name="TextBox 16"/>
          <p:cNvSpPr txBox="1"/>
          <p:nvPr/>
        </p:nvSpPr>
        <p:spPr>
          <a:xfrm>
            <a:off x="116139" y="1467924"/>
            <a:ext cx="591958" cy="184666"/>
          </a:xfrm>
          <a:prstGeom prst="rect">
            <a:avLst/>
          </a:prstGeom>
          <a:noFill/>
        </p:spPr>
        <p:txBody>
          <a:bodyPr wrap="square" rtlCol="0">
            <a:spAutoFit/>
          </a:bodyPr>
          <a:lstStyle/>
          <a:p>
            <a:pPr algn="ctr"/>
            <a:r>
              <a:rPr lang="en-US" sz="600" dirty="0">
                <a:solidFill>
                  <a:schemeClr val="bg1"/>
                </a:solidFill>
              </a:rPr>
              <a:t>objective</a:t>
            </a:r>
          </a:p>
        </p:txBody>
      </p:sp>
      <p:sp>
        <p:nvSpPr>
          <p:cNvPr id="18" name="TextBox 17"/>
          <p:cNvSpPr txBox="1"/>
          <p:nvPr/>
        </p:nvSpPr>
        <p:spPr>
          <a:xfrm>
            <a:off x="652066" y="1467924"/>
            <a:ext cx="597188" cy="184666"/>
          </a:xfrm>
          <a:prstGeom prst="rect">
            <a:avLst/>
          </a:prstGeom>
          <a:noFill/>
        </p:spPr>
        <p:txBody>
          <a:bodyPr wrap="square" rtlCol="0">
            <a:spAutoFit/>
          </a:bodyPr>
          <a:lstStyle/>
          <a:p>
            <a:pPr algn="ctr"/>
            <a:r>
              <a:rPr lang="en-US" sz="600" dirty="0">
                <a:solidFill>
                  <a:schemeClr val="bg1"/>
                </a:solidFill>
              </a:rPr>
              <a:t>alignment</a:t>
            </a:r>
          </a:p>
        </p:txBody>
      </p:sp>
      <p:sp>
        <p:nvSpPr>
          <p:cNvPr id="19" name="TextBox 18"/>
          <p:cNvSpPr txBox="1"/>
          <p:nvPr/>
        </p:nvSpPr>
        <p:spPr>
          <a:xfrm>
            <a:off x="1169377" y="1467924"/>
            <a:ext cx="740628" cy="184666"/>
          </a:xfrm>
          <a:prstGeom prst="rect">
            <a:avLst/>
          </a:prstGeom>
          <a:noFill/>
        </p:spPr>
        <p:txBody>
          <a:bodyPr wrap="square" rtlCol="0">
            <a:spAutoFit/>
          </a:bodyPr>
          <a:lstStyle/>
          <a:p>
            <a:pPr algn="ctr"/>
            <a:r>
              <a:rPr lang="en-US" sz="600" dirty="0">
                <a:solidFill>
                  <a:schemeClr val="bg1"/>
                </a:solidFill>
              </a:rPr>
              <a:t>improvement</a:t>
            </a:r>
          </a:p>
        </p:txBody>
      </p:sp>
      <p:sp>
        <p:nvSpPr>
          <p:cNvPr id="20" name="TextBox 19"/>
          <p:cNvSpPr txBox="1"/>
          <p:nvPr/>
        </p:nvSpPr>
        <p:spPr>
          <a:xfrm>
            <a:off x="1785248" y="1467924"/>
            <a:ext cx="585970" cy="184666"/>
          </a:xfrm>
          <a:prstGeom prst="rect">
            <a:avLst/>
          </a:prstGeom>
          <a:noFill/>
        </p:spPr>
        <p:txBody>
          <a:bodyPr wrap="square" rtlCol="0">
            <a:spAutoFit/>
          </a:bodyPr>
          <a:lstStyle/>
          <a:p>
            <a:pPr algn="ctr"/>
            <a:r>
              <a:rPr lang="en-US" sz="600" dirty="0">
                <a:solidFill>
                  <a:schemeClr val="bg1"/>
                </a:solidFill>
              </a:rPr>
              <a:t>executive</a:t>
            </a:r>
          </a:p>
        </p:txBody>
      </p:sp>
      <p:sp>
        <p:nvSpPr>
          <p:cNvPr id="21" name="TextBox 20"/>
          <p:cNvSpPr txBox="1"/>
          <p:nvPr/>
        </p:nvSpPr>
        <p:spPr>
          <a:xfrm>
            <a:off x="2360065" y="1467924"/>
            <a:ext cx="603178" cy="184666"/>
          </a:xfrm>
          <a:prstGeom prst="rect">
            <a:avLst/>
          </a:prstGeom>
          <a:noFill/>
        </p:spPr>
        <p:txBody>
          <a:bodyPr wrap="square" rtlCol="0">
            <a:spAutoFit/>
          </a:bodyPr>
          <a:lstStyle/>
          <a:p>
            <a:pPr algn="ctr"/>
            <a:r>
              <a:rPr lang="en-US" sz="600" dirty="0">
                <a:solidFill>
                  <a:schemeClr val="bg1"/>
                </a:solidFill>
              </a:rPr>
              <a:t>opportunity</a:t>
            </a:r>
          </a:p>
        </p:txBody>
      </p:sp>
      <p:sp>
        <p:nvSpPr>
          <p:cNvPr id="22" name="TextBox 21"/>
          <p:cNvSpPr txBox="1"/>
          <p:nvPr/>
        </p:nvSpPr>
        <p:spPr>
          <a:xfrm>
            <a:off x="2963242" y="1467924"/>
            <a:ext cx="485127" cy="184666"/>
          </a:xfrm>
          <a:prstGeom prst="rect">
            <a:avLst/>
          </a:prstGeom>
          <a:noFill/>
        </p:spPr>
        <p:txBody>
          <a:bodyPr wrap="square" rtlCol="0">
            <a:spAutoFit/>
          </a:bodyPr>
          <a:lstStyle/>
          <a:p>
            <a:pPr algn="ctr"/>
            <a:r>
              <a:rPr lang="en-US" sz="600" dirty="0">
                <a:solidFill>
                  <a:schemeClr val="bg1"/>
                </a:solidFill>
              </a:rPr>
              <a:t>support</a:t>
            </a:r>
          </a:p>
        </p:txBody>
      </p:sp>
      <p:sp>
        <p:nvSpPr>
          <p:cNvPr id="23" name="TextBox 22"/>
          <p:cNvSpPr txBox="1"/>
          <p:nvPr/>
        </p:nvSpPr>
        <p:spPr>
          <a:xfrm>
            <a:off x="3495948" y="1467924"/>
            <a:ext cx="586558" cy="184666"/>
          </a:xfrm>
          <a:prstGeom prst="rect">
            <a:avLst/>
          </a:prstGeom>
          <a:noFill/>
        </p:spPr>
        <p:txBody>
          <a:bodyPr wrap="square" rtlCol="0">
            <a:spAutoFit/>
          </a:bodyPr>
          <a:lstStyle/>
          <a:p>
            <a:pPr algn="ctr"/>
            <a:r>
              <a:rPr lang="en-US" sz="600" dirty="0">
                <a:solidFill>
                  <a:schemeClr val="bg1"/>
                </a:solidFill>
              </a:rPr>
              <a:t>schedule</a:t>
            </a:r>
          </a:p>
        </p:txBody>
      </p:sp>
      <p:sp>
        <p:nvSpPr>
          <p:cNvPr id="24" name="TextBox 23"/>
          <p:cNvSpPr txBox="1"/>
          <p:nvPr/>
        </p:nvSpPr>
        <p:spPr>
          <a:xfrm>
            <a:off x="169554" y="2521167"/>
            <a:ext cx="485127" cy="184666"/>
          </a:xfrm>
          <a:prstGeom prst="rect">
            <a:avLst/>
          </a:prstGeom>
          <a:noFill/>
        </p:spPr>
        <p:txBody>
          <a:bodyPr wrap="square" rtlCol="0">
            <a:spAutoFit/>
          </a:bodyPr>
          <a:lstStyle/>
          <a:p>
            <a:pPr algn="ctr"/>
            <a:r>
              <a:rPr lang="en-US" sz="600" dirty="0">
                <a:solidFill>
                  <a:schemeClr val="bg1"/>
                </a:solidFill>
              </a:rPr>
              <a:t>insight</a:t>
            </a:r>
          </a:p>
        </p:txBody>
      </p:sp>
      <p:sp>
        <p:nvSpPr>
          <p:cNvPr id="25" name="TextBox 24"/>
          <p:cNvSpPr txBox="1"/>
          <p:nvPr/>
        </p:nvSpPr>
        <p:spPr>
          <a:xfrm>
            <a:off x="604192" y="2521167"/>
            <a:ext cx="692936" cy="184666"/>
          </a:xfrm>
          <a:prstGeom prst="rect">
            <a:avLst/>
          </a:prstGeom>
          <a:noFill/>
        </p:spPr>
        <p:txBody>
          <a:bodyPr wrap="square" rtlCol="0">
            <a:spAutoFit/>
          </a:bodyPr>
          <a:lstStyle/>
          <a:p>
            <a:pPr algn="ctr"/>
            <a:r>
              <a:rPr lang="en-US" sz="600" dirty="0">
                <a:solidFill>
                  <a:schemeClr val="bg1"/>
                </a:solidFill>
              </a:rPr>
              <a:t>performance</a:t>
            </a:r>
          </a:p>
        </p:txBody>
      </p:sp>
      <p:sp>
        <p:nvSpPr>
          <p:cNvPr id="26" name="TextBox 25"/>
          <p:cNvSpPr txBox="1"/>
          <p:nvPr/>
        </p:nvSpPr>
        <p:spPr>
          <a:xfrm>
            <a:off x="1297127" y="2521167"/>
            <a:ext cx="485127" cy="369332"/>
          </a:xfrm>
          <a:prstGeom prst="rect">
            <a:avLst/>
          </a:prstGeom>
          <a:noFill/>
        </p:spPr>
        <p:txBody>
          <a:bodyPr wrap="square" rtlCol="0">
            <a:spAutoFit/>
          </a:bodyPr>
          <a:lstStyle/>
          <a:p>
            <a:pPr algn="ctr"/>
            <a:r>
              <a:rPr lang="en-US" sz="600" dirty="0">
                <a:solidFill>
                  <a:schemeClr val="bg1"/>
                </a:solidFill>
              </a:rPr>
              <a:t>strategic</a:t>
            </a:r>
            <a:br>
              <a:rPr lang="en-US" sz="600" dirty="0">
                <a:solidFill>
                  <a:schemeClr val="bg1"/>
                </a:solidFill>
              </a:rPr>
            </a:br>
            <a:r>
              <a:rPr lang="en-US" sz="600" dirty="0">
                <a:solidFill>
                  <a:schemeClr val="bg1"/>
                </a:solidFill>
              </a:rPr>
              <a:t>decision</a:t>
            </a:r>
            <a:br>
              <a:rPr lang="en-US" sz="600" dirty="0">
                <a:solidFill>
                  <a:schemeClr val="bg1"/>
                </a:solidFill>
              </a:rPr>
            </a:br>
            <a:r>
              <a:rPr lang="en-US" sz="600" dirty="0">
                <a:solidFill>
                  <a:schemeClr val="bg1"/>
                </a:solidFill>
              </a:rPr>
              <a:t>making</a:t>
            </a:r>
          </a:p>
        </p:txBody>
      </p:sp>
      <p:sp>
        <p:nvSpPr>
          <p:cNvPr id="27" name="TextBox 26"/>
          <p:cNvSpPr txBox="1"/>
          <p:nvPr/>
        </p:nvSpPr>
        <p:spPr>
          <a:xfrm>
            <a:off x="1835669" y="2521167"/>
            <a:ext cx="485127" cy="276999"/>
          </a:xfrm>
          <a:prstGeom prst="rect">
            <a:avLst/>
          </a:prstGeom>
          <a:noFill/>
        </p:spPr>
        <p:txBody>
          <a:bodyPr wrap="square" rtlCol="0">
            <a:spAutoFit/>
          </a:bodyPr>
          <a:lstStyle/>
          <a:p>
            <a:pPr algn="ctr"/>
            <a:r>
              <a:rPr lang="en-US" sz="600" dirty="0">
                <a:solidFill>
                  <a:schemeClr val="bg1"/>
                </a:solidFill>
              </a:rPr>
              <a:t>problem</a:t>
            </a:r>
            <a:br>
              <a:rPr lang="en-US" sz="600" dirty="0">
                <a:solidFill>
                  <a:schemeClr val="bg1"/>
                </a:solidFill>
              </a:rPr>
            </a:br>
            <a:r>
              <a:rPr lang="en-US" sz="600" dirty="0">
                <a:solidFill>
                  <a:schemeClr val="bg1"/>
                </a:solidFill>
              </a:rPr>
              <a:t>solving</a:t>
            </a:r>
          </a:p>
        </p:txBody>
      </p:sp>
      <p:sp>
        <p:nvSpPr>
          <p:cNvPr id="28" name="TextBox 27"/>
          <p:cNvSpPr txBox="1"/>
          <p:nvPr/>
        </p:nvSpPr>
        <p:spPr>
          <a:xfrm>
            <a:off x="2322624" y="2521167"/>
            <a:ext cx="678060" cy="184666"/>
          </a:xfrm>
          <a:prstGeom prst="rect">
            <a:avLst/>
          </a:prstGeom>
          <a:noFill/>
        </p:spPr>
        <p:txBody>
          <a:bodyPr wrap="square" rtlCol="0">
            <a:spAutoFit/>
          </a:bodyPr>
          <a:lstStyle/>
          <a:p>
            <a:pPr algn="ctr"/>
            <a:r>
              <a:rPr lang="en-US" sz="600" dirty="0">
                <a:solidFill>
                  <a:schemeClr val="bg1"/>
                </a:solidFill>
              </a:rPr>
              <a:t>innovation</a:t>
            </a:r>
          </a:p>
        </p:txBody>
      </p:sp>
      <p:sp>
        <p:nvSpPr>
          <p:cNvPr id="29" name="TextBox 28"/>
          <p:cNvSpPr txBox="1"/>
          <p:nvPr/>
        </p:nvSpPr>
        <p:spPr>
          <a:xfrm>
            <a:off x="2963242" y="2521167"/>
            <a:ext cx="485127" cy="184666"/>
          </a:xfrm>
          <a:prstGeom prst="rect">
            <a:avLst/>
          </a:prstGeom>
          <a:noFill/>
        </p:spPr>
        <p:txBody>
          <a:bodyPr wrap="square" rtlCol="0">
            <a:spAutoFit/>
          </a:bodyPr>
          <a:lstStyle/>
          <a:p>
            <a:pPr algn="ctr"/>
            <a:r>
              <a:rPr lang="en-US" sz="600" dirty="0">
                <a:solidFill>
                  <a:schemeClr val="bg1"/>
                </a:solidFill>
              </a:rPr>
              <a:t>launch</a:t>
            </a:r>
          </a:p>
        </p:txBody>
      </p:sp>
      <p:sp>
        <p:nvSpPr>
          <p:cNvPr id="30" name="TextBox 29"/>
          <p:cNvSpPr txBox="1"/>
          <p:nvPr/>
        </p:nvSpPr>
        <p:spPr>
          <a:xfrm>
            <a:off x="3468680" y="2521167"/>
            <a:ext cx="641094" cy="184666"/>
          </a:xfrm>
          <a:prstGeom prst="rect">
            <a:avLst/>
          </a:prstGeom>
          <a:noFill/>
        </p:spPr>
        <p:txBody>
          <a:bodyPr wrap="square" rtlCol="0">
            <a:spAutoFit/>
          </a:bodyPr>
          <a:lstStyle/>
          <a:p>
            <a:pPr algn="ctr"/>
            <a:r>
              <a:rPr lang="en-US" sz="600" dirty="0">
                <a:solidFill>
                  <a:schemeClr val="bg1"/>
                </a:solidFill>
              </a:rPr>
              <a:t>performance</a:t>
            </a:r>
          </a:p>
        </p:txBody>
      </p:sp>
      <p:sp>
        <p:nvSpPr>
          <p:cNvPr id="31" name="TextBox 30"/>
          <p:cNvSpPr txBox="1"/>
          <p:nvPr/>
        </p:nvSpPr>
        <p:spPr>
          <a:xfrm>
            <a:off x="93131" y="3602459"/>
            <a:ext cx="637974" cy="276999"/>
          </a:xfrm>
          <a:prstGeom prst="rect">
            <a:avLst/>
          </a:prstGeom>
          <a:noFill/>
        </p:spPr>
        <p:txBody>
          <a:bodyPr wrap="square" rtlCol="0">
            <a:spAutoFit/>
          </a:bodyPr>
          <a:lstStyle/>
          <a:p>
            <a:pPr algn="ctr"/>
            <a:r>
              <a:rPr lang="en-US" sz="600" dirty="0">
                <a:solidFill>
                  <a:schemeClr val="bg1"/>
                </a:solidFill>
              </a:rPr>
              <a:t>network</a:t>
            </a:r>
            <a:br>
              <a:rPr lang="en-US" sz="600" dirty="0">
                <a:solidFill>
                  <a:schemeClr val="bg1"/>
                </a:solidFill>
              </a:rPr>
            </a:br>
            <a:r>
              <a:rPr lang="en-US" sz="600" dirty="0">
                <a:solidFill>
                  <a:schemeClr val="bg1"/>
                </a:solidFill>
              </a:rPr>
              <a:t>database</a:t>
            </a:r>
          </a:p>
        </p:txBody>
      </p:sp>
      <p:sp>
        <p:nvSpPr>
          <p:cNvPr id="32" name="TextBox 31"/>
          <p:cNvSpPr txBox="1"/>
          <p:nvPr/>
        </p:nvSpPr>
        <p:spPr>
          <a:xfrm>
            <a:off x="603701" y="3602459"/>
            <a:ext cx="693918" cy="276999"/>
          </a:xfrm>
          <a:prstGeom prst="rect">
            <a:avLst/>
          </a:prstGeom>
          <a:noFill/>
        </p:spPr>
        <p:txBody>
          <a:bodyPr wrap="square" rtlCol="0">
            <a:spAutoFit/>
          </a:bodyPr>
          <a:lstStyle/>
          <a:p>
            <a:pPr algn="ctr"/>
            <a:r>
              <a:rPr lang="en-US" sz="600" dirty="0">
                <a:solidFill>
                  <a:schemeClr val="bg1"/>
                </a:solidFill>
              </a:rPr>
              <a:t>data</a:t>
            </a:r>
            <a:br>
              <a:rPr lang="en-US" sz="600" dirty="0">
                <a:solidFill>
                  <a:schemeClr val="bg1"/>
                </a:solidFill>
              </a:rPr>
            </a:br>
            <a:r>
              <a:rPr lang="en-US" sz="600" dirty="0">
                <a:solidFill>
                  <a:schemeClr val="bg1"/>
                </a:solidFill>
              </a:rPr>
              <a:t>management</a:t>
            </a:r>
          </a:p>
        </p:txBody>
      </p:sp>
      <p:sp>
        <p:nvSpPr>
          <p:cNvPr id="33" name="TextBox 32"/>
          <p:cNvSpPr txBox="1"/>
          <p:nvPr/>
        </p:nvSpPr>
        <p:spPr>
          <a:xfrm>
            <a:off x="1297127" y="3602459"/>
            <a:ext cx="485127" cy="276999"/>
          </a:xfrm>
          <a:prstGeom prst="rect">
            <a:avLst/>
          </a:prstGeom>
          <a:noFill/>
        </p:spPr>
        <p:txBody>
          <a:bodyPr wrap="square" rtlCol="0">
            <a:spAutoFit/>
          </a:bodyPr>
          <a:lstStyle/>
          <a:p>
            <a:pPr algn="ctr"/>
            <a:r>
              <a:rPr lang="en-US" sz="600" dirty="0">
                <a:solidFill>
                  <a:schemeClr val="bg1"/>
                </a:solidFill>
              </a:rPr>
              <a:t>backup</a:t>
            </a:r>
            <a:br>
              <a:rPr lang="en-US" sz="600" dirty="0">
                <a:solidFill>
                  <a:schemeClr val="bg1"/>
                </a:solidFill>
              </a:rPr>
            </a:br>
            <a:r>
              <a:rPr lang="en-US" sz="600" dirty="0">
                <a:solidFill>
                  <a:schemeClr val="bg1"/>
                </a:solidFill>
              </a:rPr>
              <a:t>system</a:t>
            </a:r>
          </a:p>
        </p:txBody>
      </p:sp>
      <p:sp>
        <p:nvSpPr>
          <p:cNvPr id="34" name="TextBox 33"/>
          <p:cNvSpPr txBox="1"/>
          <p:nvPr/>
        </p:nvSpPr>
        <p:spPr>
          <a:xfrm>
            <a:off x="1835669" y="3602459"/>
            <a:ext cx="485127" cy="276999"/>
          </a:xfrm>
          <a:prstGeom prst="rect">
            <a:avLst/>
          </a:prstGeom>
          <a:noFill/>
        </p:spPr>
        <p:txBody>
          <a:bodyPr wrap="square" rtlCol="0">
            <a:spAutoFit/>
          </a:bodyPr>
          <a:lstStyle/>
          <a:p>
            <a:pPr algn="ctr"/>
            <a:r>
              <a:rPr lang="en-US" sz="600" dirty="0">
                <a:solidFill>
                  <a:schemeClr val="bg1"/>
                </a:solidFill>
              </a:rPr>
              <a:t>big data</a:t>
            </a:r>
            <a:br>
              <a:rPr lang="en-US" sz="600" dirty="0">
                <a:solidFill>
                  <a:schemeClr val="bg1"/>
                </a:solidFill>
              </a:rPr>
            </a:br>
            <a:r>
              <a:rPr lang="en-US" sz="600" dirty="0">
                <a:solidFill>
                  <a:schemeClr val="bg1"/>
                </a:solidFill>
              </a:rPr>
              <a:t>analytics</a:t>
            </a:r>
          </a:p>
        </p:txBody>
      </p:sp>
      <p:sp>
        <p:nvSpPr>
          <p:cNvPr id="35" name="TextBox 34"/>
          <p:cNvSpPr txBox="1"/>
          <p:nvPr/>
        </p:nvSpPr>
        <p:spPr>
          <a:xfrm>
            <a:off x="2294059" y="3602459"/>
            <a:ext cx="735190" cy="276999"/>
          </a:xfrm>
          <a:prstGeom prst="rect">
            <a:avLst/>
          </a:prstGeom>
          <a:noFill/>
        </p:spPr>
        <p:txBody>
          <a:bodyPr wrap="square" rtlCol="0">
            <a:spAutoFit/>
          </a:bodyPr>
          <a:lstStyle/>
          <a:p>
            <a:pPr algn="ctr"/>
            <a:r>
              <a:rPr lang="en-US" sz="600" dirty="0">
                <a:solidFill>
                  <a:schemeClr val="bg1"/>
                </a:solidFill>
              </a:rPr>
              <a:t>content</a:t>
            </a:r>
            <a:br>
              <a:rPr lang="en-US" sz="600" dirty="0">
                <a:solidFill>
                  <a:schemeClr val="bg1"/>
                </a:solidFill>
              </a:rPr>
            </a:br>
            <a:r>
              <a:rPr lang="en-US" sz="600" dirty="0">
                <a:solidFill>
                  <a:schemeClr val="bg1"/>
                </a:solidFill>
              </a:rPr>
              <a:t>management</a:t>
            </a:r>
          </a:p>
        </p:txBody>
      </p:sp>
      <p:sp>
        <p:nvSpPr>
          <p:cNvPr id="36" name="TextBox 35"/>
          <p:cNvSpPr txBox="1"/>
          <p:nvPr/>
        </p:nvSpPr>
        <p:spPr>
          <a:xfrm>
            <a:off x="2963242" y="3602459"/>
            <a:ext cx="485127" cy="276999"/>
          </a:xfrm>
          <a:prstGeom prst="rect">
            <a:avLst/>
          </a:prstGeom>
          <a:noFill/>
        </p:spPr>
        <p:txBody>
          <a:bodyPr wrap="square" rtlCol="0">
            <a:spAutoFit/>
          </a:bodyPr>
          <a:lstStyle/>
          <a:p>
            <a:pPr algn="ctr"/>
            <a:r>
              <a:rPr lang="en-US" sz="600" dirty="0">
                <a:solidFill>
                  <a:schemeClr val="bg1"/>
                </a:solidFill>
              </a:rPr>
              <a:t>social media</a:t>
            </a:r>
          </a:p>
        </p:txBody>
      </p:sp>
      <p:sp>
        <p:nvSpPr>
          <p:cNvPr id="37" name="TextBox 36"/>
          <p:cNvSpPr txBox="1"/>
          <p:nvPr/>
        </p:nvSpPr>
        <p:spPr>
          <a:xfrm>
            <a:off x="3487987" y="3602459"/>
            <a:ext cx="602480" cy="184666"/>
          </a:xfrm>
          <a:prstGeom prst="rect">
            <a:avLst/>
          </a:prstGeom>
          <a:noFill/>
        </p:spPr>
        <p:txBody>
          <a:bodyPr wrap="square" rtlCol="0">
            <a:spAutoFit/>
          </a:bodyPr>
          <a:lstStyle/>
          <a:p>
            <a:pPr algn="ctr"/>
            <a:r>
              <a:rPr lang="en-US" sz="600" dirty="0">
                <a:solidFill>
                  <a:schemeClr val="bg1"/>
                </a:solidFill>
              </a:rPr>
              <a:t>direct mail</a:t>
            </a:r>
          </a:p>
        </p:txBody>
      </p:sp>
      <p:sp>
        <p:nvSpPr>
          <p:cNvPr id="38" name="TextBox 37"/>
          <p:cNvSpPr txBox="1"/>
          <p:nvPr/>
        </p:nvSpPr>
        <p:spPr>
          <a:xfrm>
            <a:off x="169554" y="4231537"/>
            <a:ext cx="485127" cy="276999"/>
          </a:xfrm>
          <a:prstGeom prst="rect">
            <a:avLst/>
          </a:prstGeom>
          <a:noFill/>
        </p:spPr>
        <p:txBody>
          <a:bodyPr wrap="square" rtlCol="0">
            <a:spAutoFit/>
          </a:bodyPr>
          <a:lstStyle/>
          <a:p>
            <a:pPr algn="ctr"/>
            <a:r>
              <a:rPr lang="en-US" sz="600" dirty="0">
                <a:solidFill>
                  <a:schemeClr val="bg1"/>
                </a:solidFill>
              </a:rPr>
              <a:t>data</a:t>
            </a:r>
            <a:br>
              <a:rPr lang="en-US" sz="600" dirty="0">
                <a:solidFill>
                  <a:schemeClr val="bg1"/>
                </a:solidFill>
              </a:rPr>
            </a:br>
            <a:r>
              <a:rPr lang="en-US" sz="600" dirty="0">
                <a:solidFill>
                  <a:schemeClr val="bg1"/>
                </a:solidFill>
              </a:rPr>
              <a:t>analytics</a:t>
            </a:r>
          </a:p>
        </p:txBody>
      </p:sp>
      <p:sp>
        <p:nvSpPr>
          <p:cNvPr id="39" name="TextBox 38"/>
          <p:cNvSpPr txBox="1"/>
          <p:nvPr/>
        </p:nvSpPr>
        <p:spPr>
          <a:xfrm>
            <a:off x="708096" y="4231537"/>
            <a:ext cx="485127" cy="184666"/>
          </a:xfrm>
          <a:prstGeom prst="rect">
            <a:avLst/>
          </a:prstGeom>
          <a:noFill/>
        </p:spPr>
        <p:txBody>
          <a:bodyPr wrap="square" rtlCol="0">
            <a:spAutoFit/>
          </a:bodyPr>
          <a:lstStyle/>
          <a:p>
            <a:pPr algn="ctr"/>
            <a:r>
              <a:rPr lang="en-US" sz="600" dirty="0">
                <a:solidFill>
                  <a:schemeClr val="bg1"/>
                </a:solidFill>
              </a:rPr>
              <a:t>internet</a:t>
            </a:r>
          </a:p>
        </p:txBody>
      </p:sp>
      <p:sp>
        <p:nvSpPr>
          <p:cNvPr id="40" name="TextBox 39"/>
          <p:cNvSpPr txBox="1"/>
          <p:nvPr/>
        </p:nvSpPr>
        <p:spPr>
          <a:xfrm>
            <a:off x="1297127" y="4231537"/>
            <a:ext cx="485127" cy="184666"/>
          </a:xfrm>
          <a:prstGeom prst="rect">
            <a:avLst/>
          </a:prstGeom>
          <a:noFill/>
        </p:spPr>
        <p:txBody>
          <a:bodyPr wrap="square" rtlCol="0">
            <a:spAutoFit/>
          </a:bodyPr>
          <a:lstStyle/>
          <a:p>
            <a:pPr algn="ctr"/>
            <a:r>
              <a:rPr lang="en-US" sz="600" dirty="0">
                <a:solidFill>
                  <a:schemeClr val="bg1"/>
                </a:solidFill>
              </a:rPr>
              <a:t>search</a:t>
            </a:r>
          </a:p>
        </p:txBody>
      </p:sp>
      <p:sp>
        <p:nvSpPr>
          <p:cNvPr id="41" name="TextBox 40"/>
          <p:cNvSpPr txBox="1"/>
          <p:nvPr/>
        </p:nvSpPr>
        <p:spPr>
          <a:xfrm>
            <a:off x="1835669" y="4231537"/>
            <a:ext cx="485127" cy="184666"/>
          </a:xfrm>
          <a:prstGeom prst="rect">
            <a:avLst/>
          </a:prstGeom>
          <a:noFill/>
        </p:spPr>
        <p:txBody>
          <a:bodyPr wrap="square" rtlCol="0">
            <a:spAutoFit/>
          </a:bodyPr>
          <a:lstStyle/>
          <a:p>
            <a:pPr algn="ctr"/>
            <a:r>
              <a:rPr lang="en-US" sz="600" dirty="0">
                <a:solidFill>
                  <a:schemeClr val="bg1"/>
                </a:solidFill>
              </a:rPr>
              <a:t>video</a:t>
            </a:r>
          </a:p>
        </p:txBody>
      </p:sp>
      <p:sp>
        <p:nvSpPr>
          <p:cNvPr id="42" name="TextBox 41"/>
          <p:cNvSpPr txBox="1"/>
          <p:nvPr/>
        </p:nvSpPr>
        <p:spPr>
          <a:xfrm>
            <a:off x="2322623" y="4231537"/>
            <a:ext cx="678062" cy="276999"/>
          </a:xfrm>
          <a:prstGeom prst="rect">
            <a:avLst/>
          </a:prstGeom>
          <a:noFill/>
        </p:spPr>
        <p:txBody>
          <a:bodyPr wrap="square" rtlCol="0">
            <a:spAutoFit/>
          </a:bodyPr>
          <a:lstStyle/>
          <a:p>
            <a:pPr algn="ctr"/>
            <a:r>
              <a:rPr lang="en-US" sz="600" dirty="0">
                <a:solidFill>
                  <a:schemeClr val="bg1"/>
                </a:solidFill>
              </a:rPr>
              <a:t>electronic</a:t>
            </a:r>
            <a:br>
              <a:rPr lang="en-US" sz="600" dirty="0">
                <a:solidFill>
                  <a:schemeClr val="bg1"/>
                </a:solidFill>
              </a:rPr>
            </a:br>
            <a:r>
              <a:rPr lang="en-US" sz="600" dirty="0">
                <a:solidFill>
                  <a:schemeClr val="bg1"/>
                </a:solidFill>
              </a:rPr>
              <a:t>devices</a:t>
            </a:r>
          </a:p>
        </p:txBody>
      </p:sp>
      <p:sp>
        <p:nvSpPr>
          <p:cNvPr id="43" name="TextBox 42"/>
          <p:cNvSpPr txBox="1"/>
          <p:nvPr/>
        </p:nvSpPr>
        <p:spPr>
          <a:xfrm>
            <a:off x="2963242" y="4231537"/>
            <a:ext cx="485127" cy="276999"/>
          </a:xfrm>
          <a:prstGeom prst="rect">
            <a:avLst/>
          </a:prstGeom>
          <a:noFill/>
        </p:spPr>
        <p:txBody>
          <a:bodyPr wrap="square" rtlCol="0">
            <a:spAutoFit/>
          </a:bodyPr>
          <a:lstStyle/>
          <a:p>
            <a:pPr algn="ctr"/>
            <a:r>
              <a:rPr lang="en-US" sz="600" dirty="0">
                <a:solidFill>
                  <a:schemeClr val="bg1"/>
                </a:solidFill>
              </a:rPr>
              <a:t>mobile app</a:t>
            </a:r>
          </a:p>
        </p:txBody>
      </p:sp>
      <p:sp>
        <p:nvSpPr>
          <p:cNvPr id="44" name="TextBox 43"/>
          <p:cNvSpPr txBox="1"/>
          <p:nvPr/>
        </p:nvSpPr>
        <p:spPr>
          <a:xfrm>
            <a:off x="4835629" y="800849"/>
            <a:ext cx="673112" cy="276999"/>
          </a:xfrm>
          <a:prstGeom prst="rect">
            <a:avLst/>
          </a:prstGeom>
          <a:noFill/>
        </p:spPr>
        <p:txBody>
          <a:bodyPr wrap="square" rtlCol="0">
            <a:spAutoFit/>
          </a:bodyPr>
          <a:lstStyle/>
          <a:p>
            <a:pPr algn="ctr"/>
            <a:r>
              <a:rPr lang="en-US" sz="600" dirty="0">
                <a:solidFill>
                  <a:schemeClr val="bg1"/>
                </a:solidFill>
              </a:rPr>
              <a:t>global development</a:t>
            </a:r>
          </a:p>
        </p:txBody>
      </p:sp>
      <p:sp>
        <p:nvSpPr>
          <p:cNvPr id="45" name="TextBox 44"/>
          <p:cNvSpPr txBox="1"/>
          <p:nvPr/>
        </p:nvSpPr>
        <p:spPr>
          <a:xfrm>
            <a:off x="5412133" y="800849"/>
            <a:ext cx="597188" cy="276999"/>
          </a:xfrm>
          <a:prstGeom prst="rect">
            <a:avLst/>
          </a:prstGeom>
          <a:noFill/>
        </p:spPr>
        <p:txBody>
          <a:bodyPr wrap="square" rtlCol="0">
            <a:spAutoFit/>
          </a:bodyPr>
          <a:lstStyle/>
          <a:p>
            <a:pPr algn="ctr"/>
            <a:r>
              <a:rPr lang="en-US" sz="600" dirty="0">
                <a:solidFill>
                  <a:schemeClr val="bg1"/>
                </a:solidFill>
              </a:rPr>
              <a:t>global connectivity</a:t>
            </a:r>
          </a:p>
        </p:txBody>
      </p:sp>
      <p:sp>
        <p:nvSpPr>
          <p:cNvPr id="46" name="TextBox 45"/>
          <p:cNvSpPr txBox="1"/>
          <p:nvPr/>
        </p:nvSpPr>
        <p:spPr>
          <a:xfrm>
            <a:off x="5929444" y="800849"/>
            <a:ext cx="740628" cy="276999"/>
          </a:xfrm>
          <a:prstGeom prst="rect">
            <a:avLst/>
          </a:prstGeom>
          <a:noFill/>
        </p:spPr>
        <p:txBody>
          <a:bodyPr wrap="square" rtlCol="0">
            <a:spAutoFit/>
          </a:bodyPr>
          <a:lstStyle/>
          <a:p>
            <a:pPr algn="ctr"/>
            <a:r>
              <a:rPr lang="en-US" sz="600" dirty="0">
                <a:solidFill>
                  <a:schemeClr val="bg1"/>
                </a:solidFill>
              </a:rPr>
              <a:t>global</a:t>
            </a:r>
            <a:br>
              <a:rPr lang="en-US" sz="600" dirty="0">
                <a:solidFill>
                  <a:schemeClr val="bg1"/>
                </a:solidFill>
              </a:rPr>
            </a:br>
            <a:r>
              <a:rPr lang="en-US" sz="600" dirty="0">
                <a:solidFill>
                  <a:schemeClr val="bg1"/>
                </a:solidFill>
              </a:rPr>
              <a:t>markets</a:t>
            </a:r>
          </a:p>
        </p:txBody>
      </p:sp>
      <p:sp>
        <p:nvSpPr>
          <p:cNvPr id="47" name="TextBox 46"/>
          <p:cNvSpPr txBox="1"/>
          <p:nvPr/>
        </p:nvSpPr>
        <p:spPr>
          <a:xfrm>
            <a:off x="4876206" y="1808338"/>
            <a:ext cx="591958" cy="184666"/>
          </a:xfrm>
          <a:prstGeom prst="rect">
            <a:avLst/>
          </a:prstGeom>
          <a:noFill/>
        </p:spPr>
        <p:txBody>
          <a:bodyPr wrap="square" rtlCol="0">
            <a:spAutoFit/>
          </a:bodyPr>
          <a:lstStyle/>
          <a:p>
            <a:pPr algn="ctr"/>
            <a:r>
              <a:rPr lang="en-US" sz="600" dirty="0">
                <a:solidFill>
                  <a:schemeClr val="bg1"/>
                </a:solidFill>
              </a:rPr>
              <a:t>legislation</a:t>
            </a:r>
          </a:p>
        </p:txBody>
      </p:sp>
      <p:sp>
        <p:nvSpPr>
          <p:cNvPr id="48" name="TextBox 47"/>
          <p:cNvSpPr txBox="1"/>
          <p:nvPr/>
        </p:nvSpPr>
        <p:spPr>
          <a:xfrm>
            <a:off x="5412133" y="1808338"/>
            <a:ext cx="597188" cy="276999"/>
          </a:xfrm>
          <a:prstGeom prst="rect">
            <a:avLst/>
          </a:prstGeom>
          <a:noFill/>
        </p:spPr>
        <p:txBody>
          <a:bodyPr wrap="square" rtlCol="0">
            <a:spAutoFit/>
          </a:bodyPr>
          <a:lstStyle/>
          <a:p>
            <a:pPr algn="ctr"/>
            <a:r>
              <a:rPr lang="en-US" sz="600" dirty="0">
                <a:solidFill>
                  <a:schemeClr val="bg1"/>
                </a:solidFill>
              </a:rPr>
              <a:t>public policy</a:t>
            </a:r>
          </a:p>
        </p:txBody>
      </p:sp>
      <p:sp>
        <p:nvSpPr>
          <p:cNvPr id="49" name="TextBox 48"/>
          <p:cNvSpPr txBox="1"/>
          <p:nvPr/>
        </p:nvSpPr>
        <p:spPr>
          <a:xfrm>
            <a:off x="5929444" y="1808338"/>
            <a:ext cx="740628" cy="184666"/>
          </a:xfrm>
          <a:prstGeom prst="rect">
            <a:avLst/>
          </a:prstGeom>
          <a:noFill/>
        </p:spPr>
        <p:txBody>
          <a:bodyPr wrap="square" rtlCol="0">
            <a:spAutoFit/>
          </a:bodyPr>
          <a:lstStyle/>
          <a:p>
            <a:pPr algn="ctr"/>
            <a:r>
              <a:rPr lang="en-US" sz="600" dirty="0">
                <a:solidFill>
                  <a:schemeClr val="bg1"/>
                </a:solidFill>
              </a:rPr>
              <a:t>regulations</a:t>
            </a:r>
          </a:p>
        </p:txBody>
      </p:sp>
      <p:sp>
        <p:nvSpPr>
          <p:cNvPr id="50" name="TextBox 49"/>
          <p:cNvSpPr txBox="1"/>
          <p:nvPr/>
        </p:nvSpPr>
        <p:spPr>
          <a:xfrm>
            <a:off x="6574191" y="1808338"/>
            <a:ext cx="585970" cy="184666"/>
          </a:xfrm>
          <a:prstGeom prst="rect">
            <a:avLst/>
          </a:prstGeom>
          <a:noFill/>
        </p:spPr>
        <p:txBody>
          <a:bodyPr wrap="square" rtlCol="0">
            <a:spAutoFit/>
          </a:bodyPr>
          <a:lstStyle/>
          <a:p>
            <a:pPr algn="ctr"/>
            <a:r>
              <a:rPr lang="en-US" sz="600" dirty="0">
                <a:solidFill>
                  <a:schemeClr val="bg1"/>
                </a:solidFill>
              </a:rPr>
              <a:t>governance</a:t>
            </a:r>
          </a:p>
        </p:txBody>
      </p:sp>
      <p:sp>
        <p:nvSpPr>
          <p:cNvPr id="51" name="TextBox 50"/>
          <p:cNvSpPr txBox="1"/>
          <p:nvPr/>
        </p:nvSpPr>
        <p:spPr>
          <a:xfrm>
            <a:off x="7120132" y="1808338"/>
            <a:ext cx="603178" cy="184666"/>
          </a:xfrm>
          <a:prstGeom prst="rect">
            <a:avLst/>
          </a:prstGeom>
          <a:noFill/>
        </p:spPr>
        <p:txBody>
          <a:bodyPr wrap="square" rtlCol="0">
            <a:spAutoFit/>
          </a:bodyPr>
          <a:lstStyle/>
          <a:p>
            <a:pPr algn="ctr"/>
            <a:r>
              <a:rPr lang="en-US" sz="600" dirty="0">
                <a:solidFill>
                  <a:schemeClr val="bg1"/>
                </a:solidFill>
              </a:rPr>
              <a:t>standards</a:t>
            </a:r>
          </a:p>
        </p:txBody>
      </p:sp>
      <p:sp>
        <p:nvSpPr>
          <p:cNvPr id="52" name="TextBox 51"/>
          <p:cNvSpPr txBox="1"/>
          <p:nvPr/>
        </p:nvSpPr>
        <p:spPr>
          <a:xfrm>
            <a:off x="4876206" y="2807820"/>
            <a:ext cx="591958" cy="184666"/>
          </a:xfrm>
          <a:prstGeom prst="rect">
            <a:avLst/>
          </a:prstGeom>
          <a:noFill/>
        </p:spPr>
        <p:txBody>
          <a:bodyPr wrap="square" rtlCol="0">
            <a:spAutoFit/>
          </a:bodyPr>
          <a:lstStyle/>
          <a:p>
            <a:pPr algn="ctr"/>
            <a:r>
              <a:rPr lang="en-US" sz="600" dirty="0">
                <a:solidFill>
                  <a:schemeClr val="bg1"/>
                </a:solidFill>
              </a:rPr>
              <a:t>accounting</a:t>
            </a:r>
          </a:p>
        </p:txBody>
      </p:sp>
      <p:sp>
        <p:nvSpPr>
          <p:cNvPr id="53" name="TextBox 52"/>
          <p:cNvSpPr txBox="1"/>
          <p:nvPr/>
        </p:nvSpPr>
        <p:spPr>
          <a:xfrm>
            <a:off x="5412133" y="2807820"/>
            <a:ext cx="597188" cy="184666"/>
          </a:xfrm>
          <a:prstGeom prst="rect">
            <a:avLst/>
          </a:prstGeom>
          <a:noFill/>
        </p:spPr>
        <p:txBody>
          <a:bodyPr wrap="square" rtlCol="0">
            <a:spAutoFit/>
          </a:bodyPr>
          <a:lstStyle/>
          <a:p>
            <a:pPr algn="ctr"/>
            <a:r>
              <a:rPr lang="en-US" sz="600" dirty="0">
                <a:solidFill>
                  <a:schemeClr val="bg1"/>
                </a:solidFill>
              </a:rPr>
              <a:t>investment</a:t>
            </a:r>
          </a:p>
        </p:txBody>
      </p:sp>
      <p:sp>
        <p:nvSpPr>
          <p:cNvPr id="54" name="TextBox 53"/>
          <p:cNvSpPr txBox="1"/>
          <p:nvPr/>
        </p:nvSpPr>
        <p:spPr>
          <a:xfrm>
            <a:off x="5929444" y="2807820"/>
            <a:ext cx="740628" cy="276999"/>
          </a:xfrm>
          <a:prstGeom prst="rect">
            <a:avLst/>
          </a:prstGeom>
          <a:noFill/>
        </p:spPr>
        <p:txBody>
          <a:bodyPr wrap="square" rtlCol="0">
            <a:spAutoFit/>
          </a:bodyPr>
          <a:lstStyle/>
          <a:p>
            <a:pPr algn="ctr"/>
            <a:r>
              <a:rPr lang="en-US" sz="600" dirty="0">
                <a:solidFill>
                  <a:schemeClr val="bg1"/>
                </a:solidFill>
              </a:rPr>
              <a:t>financial performance</a:t>
            </a:r>
          </a:p>
        </p:txBody>
      </p:sp>
      <p:sp>
        <p:nvSpPr>
          <p:cNvPr id="55" name="TextBox 54"/>
          <p:cNvSpPr txBox="1"/>
          <p:nvPr/>
        </p:nvSpPr>
        <p:spPr>
          <a:xfrm>
            <a:off x="6545315" y="2807820"/>
            <a:ext cx="585970" cy="184666"/>
          </a:xfrm>
          <a:prstGeom prst="rect">
            <a:avLst/>
          </a:prstGeom>
          <a:noFill/>
        </p:spPr>
        <p:txBody>
          <a:bodyPr wrap="square" rtlCol="0">
            <a:spAutoFit/>
          </a:bodyPr>
          <a:lstStyle/>
          <a:p>
            <a:pPr algn="ctr"/>
            <a:r>
              <a:rPr lang="en-US" sz="600" dirty="0">
                <a:solidFill>
                  <a:schemeClr val="bg1"/>
                </a:solidFill>
              </a:rPr>
              <a:t>forecasting</a:t>
            </a:r>
          </a:p>
        </p:txBody>
      </p:sp>
      <p:sp>
        <p:nvSpPr>
          <p:cNvPr id="56" name="TextBox 55"/>
          <p:cNvSpPr txBox="1"/>
          <p:nvPr/>
        </p:nvSpPr>
        <p:spPr>
          <a:xfrm>
            <a:off x="7120132" y="2807820"/>
            <a:ext cx="603178" cy="276999"/>
          </a:xfrm>
          <a:prstGeom prst="rect">
            <a:avLst/>
          </a:prstGeom>
          <a:noFill/>
        </p:spPr>
        <p:txBody>
          <a:bodyPr wrap="square" rtlCol="0">
            <a:spAutoFit/>
          </a:bodyPr>
          <a:lstStyle/>
          <a:p>
            <a:pPr algn="ctr"/>
            <a:r>
              <a:rPr lang="en-US" sz="600" dirty="0">
                <a:solidFill>
                  <a:schemeClr val="bg1"/>
                </a:solidFill>
              </a:rPr>
              <a:t>audit and assurance</a:t>
            </a:r>
          </a:p>
        </p:txBody>
      </p:sp>
      <p:sp>
        <p:nvSpPr>
          <p:cNvPr id="57" name="TextBox 56"/>
          <p:cNvSpPr txBox="1"/>
          <p:nvPr/>
        </p:nvSpPr>
        <p:spPr>
          <a:xfrm>
            <a:off x="7723309" y="2807820"/>
            <a:ext cx="485127" cy="184666"/>
          </a:xfrm>
          <a:prstGeom prst="rect">
            <a:avLst/>
          </a:prstGeom>
          <a:noFill/>
        </p:spPr>
        <p:txBody>
          <a:bodyPr wrap="square" rtlCol="0">
            <a:spAutoFit/>
          </a:bodyPr>
          <a:lstStyle/>
          <a:p>
            <a:pPr algn="ctr"/>
            <a:r>
              <a:rPr lang="en-US" sz="600" dirty="0">
                <a:solidFill>
                  <a:schemeClr val="bg1"/>
                </a:solidFill>
              </a:rPr>
              <a:t>asset</a:t>
            </a:r>
          </a:p>
        </p:txBody>
      </p:sp>
      <p:sp>
        <p:nvSpPr>
          <p:cNvPr id="58" name="TextBox 57"/>
          <p:cNvSpPr txBox="1"/>
          <p:nvPr/>
        </p:nvSpPr>
        <p:spPr>
          <a:xfrm>
            <a:off x="8256015" y="2807820"/>
            <a:ext cx="586558" cy="184666"/>
          </a:xfrm>
          <a:prstGeom prst="rect">
            <a:avLst/>
          </a:prstGeom>
          <a:noFill/>
        </p:spPr>
        <p:txBody>
          <a:bodyPr wrap="square" rtlCol="0">
            <a:spAutoFit/>
          </a:bodyPr>
          <a:lstStyle/>
          <a:p>
            <a:pPr algn="ctr"/>
            <a:r>
              <a:rPr lang="en-US" sz="600" dirty="0">
                <a:solidFill>
                  <a:schemeClr val="bg1"/>
                </a:solidFill>
              </a:rPr>
              <a:t>capital</a:t>
            </a:r>
          </a:p>
        </p:txBody>
      </p:sp>
      <p:sp>
        <p:nvSpPr>
          <p:cNvPr id="59" name="TextBox 58"/>
          <p:cNvSpPr txBox="1"/>
          <p:nvPr/>
        </p:nvSpPr>
        <p:spPr>
          <a:xfrm>
            <a:off x="4876206" y="3801693"/>
            <a:ext cx="591958" cy="184666"/>
          </a:xfrm>
          <a:prstGeom prst="rect">
            <a:avLst/>
          </a:prstGeom>
          <a:noFill/>
        </p:spPr>
        <p:txBody>
          <a:bodyPr wrap="square" rtlCol="0">
            <a:spAutoFit/>
          </a:bodyPr>
          <a:lstStyle/>
          <a:p>
            <a:pPr algn="ctr"/>
            <a:r>
              <a:rPr lang="en-US" sz="600" dirty="0">
                <a:solidFill>
                  <a:schemeClr val="bg1"/>
                </a:solidFill>
              </a:rPr>
              <a:t>vision</a:t>
            </a:r>
          </a:p>
        </p:txBody>
      </p:sp>
      <p:sp>
        <p:nvSpPr>
          <p:cNvPr id="60" name="TextBox 59"/>
          <p:cNvSpPr txBox="1"/>
          <p:nvPr/>
        </p:nvSpPr>
        <p:spPr>
          <a:xfrm>
            <a:off x="5412133" y="3801693"/>
            <a:ext cx="597188" cy="184666"/>
          </a:xfrm>
          <a:prstGeom prst="rect">
            <a:avLst/>
          </a:prstGeom>
          <a:noFill/>
        </p:spPr>
        <p:txBody>
          <a:bodyPr wrap="square" rtlCol="0">
            <a:spAutoFit/>
          </a:bodyPr>
          <a:lstStyle/>
          <a:p>
            <a:pPr algn="ctr"/>
            <a:r>
              <a:rPr lang="en-US" sz="600" dirty="0">
                <a:solidFill>
                  <a:schemeClr val="bg1"/>
                </a:solidFill>
              </a:rPr>
              <a:t>mission</a:t>
            </a:r>
          </a:p>
        </p:txBody>
      </p:sp>
      <p:sp>
        <p:nvSpPr>
          <p:cNvPr id="61" name="TextBox 60"/>
          <p:cNvSpPr txBox="1"/>
          <p:nvPr/>
        </p:nvSpPr>
        <p:spPr>
          <a:xfrm>
            <a:off x="5929444" y="3801693"/>
            <a:ext cx="740628" cy="184666"/>
          </a:xfrm>
          <a:prstGeom prst="rect">
            <a:avLst/>
          </a:prstGeom>
          <a:noFill/>
        </p:spPr>
        <p:txBody>
          <a:bodyPr wrap="square" rtlCol="0">
            <a:spAutoFit/>
          </a:bodyPr>
          <a:lstStyle/>
          <a:p>
            <a:pPr algn="ctr"/>
            <a:r>
              <a:rPr lang="en-US" sz="600" dirty="0">
                <a:solidFill>
                  <a:schemeClr val="bg1"/>
                </a:solidFill>
              </a:rPr>
              <a:t>completed</a:t>
            </a:r>
          </a:p>
        </p:txBody>
      </p:sp>
      <p:sp>
        <p:nvSpPr>
          <p:cNvPr id="62" name="TextBox 61"/>
          <p:cNvSpPr txBox="1"/>
          <p:nvPr/>
        </p:nvSpPr>
        <p:spPr>
          <a:xfrm>
            <a:off x="6583725" y="3801693"/>
            <a:ext cx="585970" cy="184666"/>
          </a:xfrm>
          <a:prstGeom prst="rect">
            <a:avLst/>
          </a:prstGeom>
          <a:noFill/>
        </p:spPr>
        <p:txBody>
          <a:bodyPr wrap="square" rtlCol="0">
            <a:spAutoFit/>
          </a:bodyPr>
          <a:lstStyle/>
          <a:p>
            <a:pPr algn="ctr"/>
            <a:r>
              <a:rPr lang="en-US" sz="600" dirty="0">
                <a:solidFill>
                  <a:schemeClr val="bg1"/>
                </a:solidFill>
              </a:rPr>
              <a:t>business</a:t>
            </a:r>
          </a:p>
        </p:txBody>
      </p:sp>
      <p:sp>
        <p:nvSpPr>
          <p:cNvPr id="63" name="TextBox 62"/>
          <p:cNvSpPr txBox="1"/>
          <p:nvPr/>
        </p:nvSpPr>
        <p:spPr>
          <a:xfrm>
            <a:off x="7120132" y="3801693"/>
            <a:ext cx="603178" cy="184666"/>
          </a:xfrm>
          <a:prstGeom prst="rect">
            <a:avLst/>
          </a:prstGeom>
          <a:noFill/>
        </p:spPr>
        <p:txBody>
          <a:bodyPr wrap="square" rtlCol="0">
            <a:spAutoFit/>
          </a:bodyPr>
          <a:lstStyle/>
          <a:p>
            <a:pPr algn="ctr"/>
            <a:r>
              <a:rPr lang="en-US" sz="600" dirty="0">
                <a:solidFill>
                  <a:schemeClr val="bg1"/>
                </a:solidFill>
              </a:rPr>
              <a:t>operations</a:t>
            </a:r>
          </a:p>
        </p:txBody>
      </p:sp>
      <p:sp>
        <p:nvSpPr>
          <p:cNvPr id="64" name="TextBox 63"/>
          <p:cNvSpPr txBox="1"/>
          <p:nvPr/>
        </p:nvSpPr>
        <p:spPr>
          <a:xfrm>
            <a:off x="7552540" y="3801693"/>
            <a:ext cx="826666" cy="184666"/>
          </a:xfrm>
          <a:prstGeom prst="rect">
            <a:avLst/>
          </a:prstGeom>
          <a:noFill/>
        </p:spPr>
        <p:txBody>
          <a:bodyPr wrap="square" rtlCol="0">
            <a:spAutoFit/>
          </a:bodyPr>
          <a:lstStyle/>
          <a:p>
            <a:pPr algn="ctr"/>
            <a:r>
              <a:rPr lang="en-US" sz="600" dirty="0">
                <a:solidFill>
                  <a:schemeClr val="bg1"/>
                </a:solidFill>
              </a:rPr>
              <a:t>organization</a:t>
            </a:r>
          </a:p>
        </p:txBody>
      </p:sp>
      <p:sp>
        <p:nvSpPr>
          <p:cNvPr id="65" name="TextBox 64"/>
          <p:cNvSpPr txBox="1"/>
          <p:nvPr/>
        </p:nvSpPr>
        <p:spPr>
          <a:xfrm>
            <a:off x="8256015" y="3801693"/>
            <a:ext cx="586558" cy="184666"/>
          </a:xfrm>
          <a:prstGeom prst="rect">
            <a:avLst/>
          </a:prstGeom>
          <a:noFill/>
        </p:spPr>
        <p:txBody>
          <a:bodyPr wrap="square" rtlCol="0">
            <a:spAutoFit/>
          </a:bodyPr>
          <a:lstStyle/>
          <a:p>
            <a:pPr algn="ctr"/>
            <a:r>
              <a:rPr lang="en-US" sz="600" dirty="0">
                <a:solidFill>
                  <a:schemeClr val="bg1"/>
                </a:solidFill>
              </a:rPr>
              <a:t>partnership</a:t>
            </a:r>
          </a:p>
        </p:txBody>
      </p:sp>
      <p:sp>
        <p:nvSpPr>
          <p:cNvPr id="66" name="TextBox 65"/>
          <p:cNvSpPr txBox="1"/>
          <p:nvPr/>
        </p:nvSpPr>
        <p:spPr>
          <a:xfrm>
            <a:off x="4876206" y="4368284"/>
            <a:ext cx="591958" cy="184666"/>
          </a:xfrm>
          <a:prstGeom prst="rect">
            <a:avLst/>
          </a:prstGeom>
          <a:noFill/>
        </p:spPr>
        <p:txBody>
          <a:bodyPr wrap="square" rtlCol="0">
            <a:spAutoFit/>
          </a:bodyPr>
          <a:lstStyle/>
          <a:p>
            <a:pPr algn="ctr"/>
            <a:r>
              <a:rPr lang="en-US" sz="600" dirty="0">
                <a:solidFill>
                  <a:schemeClr val="bg1"/>
                </a:solidFill>
              </a:rPr>
              <a:t>ecommerce</a:t>
            </a:r>
          </a:p>
        </p:txBody>
      </p:sp>
    </p:spTree>
    <p:extLst>
      <p:ext uri="{BB962C8B-B14F-4D97-AF65-F5344CB8AC3E}">
        <p14:creationId xmlns:p14="http://schemas.microsoft.com/office/powerpoint/2010/main" val="4200244072"/>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icons 2">
    <p:spTree>
      <p:nvGrpSpPr>
        <p:cNvPr id="1" name=""/>
        <p:cNvGrpSpPr/>
        <p:nvPr/>
      </p:nvGrpSpPr>
      <p:grpSpPr>
        <a:xfrm>
          <a:off x="0" y="0"/>
          <a:ext cx="0" cy="0"/>
          <a:chOff x="0" y="0"/>
          <a:chExt cx="0" cy="0"/>
        </a:xfrm>
      </p:grpSpPr>
      <p:sp>
        <p:nvSpPr>
          <p:cNvPr id="2" name="Rectangle 1"/>
          <p:cNvSpPr/>
          <p:nvPr/>
        </p:nvSpPr>
        <p:spPr bwMode="auto">
          <a:xfrm>
            <a:off x="1" y="0"/>
            <a:ext cx="9143999" cy="5143499"/>
          </a:xfrm>
          <a:prstGeom prst="rect">
            <a:avLst/>
          </a:prstGeom>
          <a:gradFill flip="none" rotWithShape="1">
            <a:gsLst>
              <a:gs pos="100000">
                <a:srgbClr val="006FBA"/>
              </a:gs>
              <a:gs pos="0">
                <a:srgbClr val="007397"/>
              </a:gs>
            </a:gsLst>
            <a:lin ang="5400000" scaled="0"/>
            <a:tileRect/>
          </a:gradFill>
          <a:ln w="9525">
            <a:noFill/>
            <a:round/>
            <a:headEnd/>
            <a:tailEnd/>
          </a:ln>
        </p:spPr>
        <p:txBody>
          <a:bodyPr vert="horz" wrap="square" lIns="68580" tIns="34290" rIns="68580" bIns="34290" numCol="1" rtlCol="0" anchor="t" anchorCtr="0" compatLnSpc="1">
            <a:prstTxWarp prst="textNoShape">
              <a:avLst/>
            </a:prstTxWarp>
          </a:bodyPr>
          <a:lstStyle/>
          <a:p>
            <a:pPr algn="ctr"/>
            <a:endParaRPr lang="en-US" sz="1350" dirty="0"/>
          </a:p>
        </p:txBody>
      </p:sp>
      <p:sp>
        <p:nvSpPr>
          <p:cNvPr id="67" name="TextBox 66"/>
          <p:cNvSpPr txBox="1"/>
          <p:nvPr/>
        </p:nvSpPr>
        <p:spPr>
          <a:xfrm>
            <a:off x="-11931" y="1757829"/>
            <a:ext cx="2126573" cy="215444"/>
          </a:xfrm>
          <a:prstGeom prst="rect">
            <a:avLst/>
          </a:prstGeom>
          <a:noFill/>
        </p:spPr>
        <p:txBody>
          <a:bodyPr wrap="square" rtlCol="0">
            <a:spAutoFit/>
          </a:bodyPr>
          <a:lstStyle/>
          <a:p>
            <a:pPr algn="ctr"/>
            <a:r>
              <a:rPr lang="en-US" sz="800" dirty="0">
                <a:solidFill>
                  <a:schemeClr val="bg1"/>
                </a:solidFill>
              </a:rPr>
              <a:t>Canadian Ideal of Good Business</a:t>
            </a:r>
          </a:p>
        </p:txBody>
      </p:sp>
      <p:sp>
        <p:nvSpPr>
          <p:cNvPr id="68" name="TextBox 67"/>
          <p:cNvSpPr txBox="1"/>
          <p:nvPr/>
        </p:nvSpPr>
        <p:spPr>
          <a:xfrm>
            <a:off x="135446" y="195058"/>
            <a:ext cx="1285027" cy="215444"/>
          </a:xfrm>
          <a:prstGeom prst="rect">
            <a:avLst/>
          </a:prstGeom>
          <a:noFill/>
        </p:spPr>
        <p:txBody>
          <a:bodyPr wrap="square" rtlCol="0">
            <a:spAutoFit/>
          </a:bodyPr>
          <a:lstStyle/>
          <a:p>
            <a:pPr algn="ctr"/>
            <a:r>
              <a:rPr lang="en-US" sz="800" dirty="0">
                <a:solidFill>
                  <a:schemeClr val="bg1"/>
                </a:solidFill>
              </a:rPr>
              <a:t>People and Networking</a:t>
            </a:r>
          </a:p>
        </p:txBody>
      </p:sp>
      <p:sp>
        <p:nvSpPr>
          <p:cNvPr id="69" name="TextBox 68"/>
          <p:cNvSpPr txBox="1"/>
          <p:nvPr/>
        </p:nvSpPr>
        <p:spPr>
          <a:xfrm>
            <a:off x="125270" y="3305938"/>
            <a:ext cx="1990413" cy="215444"/>
          </a:xfrm>
          <a:prstGeom prst="rect">
            <a:avLst/>
          </a:prstGeom>
          <a:noFill/>
        </p:spPr>
        <p:txBody>
          <a:bodyPr wrap="square" rtlCol="0">
            <a:spAutoFit/>
          </a:bodyPr>
          <a:lstStyle/>
          <a:p>
            <a:pPr algn="ctr"/>
            <a:r>
              <a:rPr lang="en-US" sz="800" dirty="0">
                <a:solidFill>
                  <a:schemeClr val="bg1"/>
                </a:solidFill>
              </a:rPr>
              <a:t>CPA Canada Competency Framework</a:t>
            </a:r>
          </a:p>
        </p:txBody>
      </p:sp>
      <p:sp>
        <p:nvSpPr>
          <p:cNvPr id="70" name="TextBox 69"/>
          <p:cNvSpPr txBox="1"/>
          <p:nvPr/>
        </p:nvSpPr>
        <p:spPr>
          <a:xfrm>
            <a:off x="4783335" y="1185717"/>
            <a:ext cx="1793632" cy="215444"/>
          </a:xfrm>
          <a:prstGeom prst="rect">
            <a:avLst/>
          </a:prstGeom>
          <a:noFill/>
        </p:spPr>
        <p:txBody>
          <a:bodyPr wrap="square" rtlCol="0">
            <a:spAutoFit/>
          </a:bodyPr>
          <a:lstStyle/>
          <a:p>
            <a:pPr algn="ctr"/>
            <a:r>
              <a:rPr lang="en-US" sz="800" dirty="0">
                <a:solidFill>
                  <a:schemeClr val="bg1"/>
                </a:solidFill>
              </a:rPr>
              <a:t>Marketing</a:t>
            </a:r>
            <a:r>
              <a:rPr lang="en-US" sz="800" baseline="0" dirty="0">
                <a:solidFill>
                  <a:schemeClr val="bg1"/>
                </a:solidFill>
              </a:rPr>
              <a:t> and Communications</a:t>
            </a:r>
            <a:endParaRPr lang="en-US" sz="800" dirty="0">
              <a:solidFill>
                <a:schemeClr val="bg1"/>
              </a:solidFill>
            </a:endParaRPr>
          </a:p>
        </p:txBody>
      </p:sp>
      <p:sp>
        <p:nvSpPr>
          <p:cNvPr id="71" name="TextBox 70"/>
          <p:cNvSpPr txBox="1"/>
          <p:nvPr/>
        </p:nvSpPr>
        <p:spPr>
          <a:xfrm>
            <a:off x="4731976" y="195058"/>
            <a:ext cx="1442382" cy="215444"/>
          </a:xfrm>
          <a:prstGeom prst="rect">
            <a:avLst/>
          </a:prstGeom>
          <a:noFill/>
        </p:spPr>
        <p:txBody>
          <a:bodyPr wrap="square" rtlCol="0">
            <a:spAutoFit/>
          </a:bodyPr>
          <a:lstStyle/>
          <a:p>
            <a:pPr algn="ctr"/>
            <a:r>
              <a:rPr lang="en-US" sz="800" dirty="0">
                <a:solidFill>
                  <a:schemeClr val="bg1"/>
                </a:solidFill>
              </a:rPr>
              <a:t>Not-for-Profit Sector</a:t>
            </a:r>
          </a:p>
        </p:txBody>
      </p:sp>
      <p:sp>
        <p:nvSpPr>
          <p:cNvPr id="72" name="TextBox 71"/>
          <p:cNvSpPr txBox="1"/>
          <p:nvPr/>
        </p:nvSpPr>
        <p:spPr>
          <a:xfrm>
            <a:off x="116139" y="761528"/>
            <a:ext cx="591958" cy="184666"/>
          </a:xfrm>
          <a:prstGeom prst="rect">
            <a:avLst/>
          </a:prstGeom>
          <a:noFill/>
        </p:spPr>
        <p:txBody>
          <a:bodyPr wrap="square" rtlCol="0">
            <a:spAutoFit/>
          </a:bodyPr>
          <a:lstStyle/>
          <a:p>
            <a:pPr algn="ctr"/>
            <a:r>
              <a:rPr lang="en-US" sz="600" dirty="0">
                <a:solidFill>
                  <a:schemeClr val="bg1"/>
                </a:solidFill>
              </a:rPr>
              <a:t>networking</a:t>
            </a:r>
          </a:p>
        </p:txBody>
      </p:sp>
      <p:sp>
        <p:nvSpPr>
          <p:cNvPr id="73" name="TextBox 72"/>
          <p:cNvSpPr txBox="1"/>
          <p:nvPr/>
        </p:nvSpPr>
        <p:spPr>
          <a:xfrm>
            <a:off x="708096" y="761528"/>
            <a:ext cx="485127" cy="184666"/>
          </a:xfrm>
          <a:prstGeom prst="rect">
            <a:avLst/>
          </a:prstGeom>
          <a:noFill/>
        </p:spPr>
        <p:txBody>
          <a:bodyPr wrap="square" rtlCol="0">
            <a:spAutoFit/>
          </a:bodyPr>
          <a:lstStyle/>
          <a:p>
            <a:pPr algn="ctr"/>
            <a:r>
              <a:rPr lang="en-US" sz="600" dirty="0">
                <a:solidFill>
                  <a:schemeClr val="bg1"/>
                </a:solidFill>
              </a:rPr>
              <a:t>advice</a:t>
            </a:r>
          </a:p>
        </p:txBody>
      </p:sp>
      <p:sp>
        <p:nvSpPr>
          <p:cNvPr id="74" name="TextBox 73"/>
          <p:cNvSpPr txBox="1"/>
          <p:nvPr/>
        </p:nvSpPr>
        <p:spPr>
          <a:xfrm>
            <a:off x="1169376" y="761528"/>
            <a:ext cx="740630" cy="184666"/>
          </a:xfrm>
          <a:prstGeom prst="rect">
            <a:avLst/>
          </a:prstGeom>
          <a:noFill/>
        </p:spPr>
        <p:txBody>
          <a:bodyPr wrap="square" rtlCol="0">
            <a:spAutoFit/>
          </a:bodyPr>
          <a:lstStyle/>
          <a:p>
            <a:pPr algn="ctr"/>
            <a:r>
              <a:rPr lang="en-US" sz="600" dirty="0">
                <a:solidFill>
                  <a:schemeClr val="bg1"/>
                </a:solidFill>
              </a:rPr>
              <a:t>presentation</a:t>
            </a:r>
          </a:p>
        </p:txBody>
      </p:sp>
      <p:sp>
        <p:nvSpPr>
          <p:cNvPr id="75" name="TextBox 74"/>
          <p:cNvSpPr txBox="1"/>
          <p:nvPr/>
        </p:nvSpPr>
        <p:spPr>
          <a:xfrm>
            <a:off x="1788122" y="761528"/>
            <a:ext cx="580222" cy="184666"/>
          </a:xfrm>
          <a:prstGeom prst="rect">
            <a:avLst/>
          </a:prstGeom>
          <a:noFill/>
        </p:spPr>
        <p:txBody>
          <a:bodyPr wrap="square" rtlCol="0">
            <a:spAutoFit/>
          </a:bodyPr>
          <a:lstStyle/>
          <a:p>
            <a:pPr algn="ctr"/>
            <a:r>
              <a:rPr lang="en-US" sz="600" dirty="0">
                <a:solidFill>
                  <a:schemeClr val="bg1"/>
                </a:solidFill>
              </a:rPr>
              <a:t>leadership</a:t>
            </a:r>
          </a:p>
        </p:txBody>
      </p:sp>
      <p:sp>
        <p:nvSpPr>
          <p:cNvPr id="76" name="TextBox 75"/>
          <p:cNvSpPr txBox="1"/>
          <p:nvPr/>
        </p:nvSpPr>
        <p:spPr>
          <a:xfrm>
            <a:off x="2419090" y="761528"/>
            <a:ext cx="485127" cy="184666"/>
          </a:xfrm>
          <a:prstGeom prst="rect">
            <a:avLst/>
          </a:prstGeom>
          <a:noFill/>
        </p:spPr>
        <p:txBody>
          <a:bodyPr wrap="square" rtlCol="0">
            <a:spAutoFit/>
          </a:bodyPr>
          <a:lstStyle/>
          <a:p>
            <a:pPr algn="ctr"/>
            <a:r>
              <a:rPr lang="en-US" sz="600" dirty="0">
                <a:solidFill>
                  <a:schemeClr val="bg1"/>
                </a:solidFill>
              </a:rPr>
              <a:t>training</a:t>
            </a:r>
          </a:p>
        </p:txBody>
      </p:sp>
      <p:sp>
        <p:nvSpPr>
          <p:cNvPr id="77" name="TextBox 76"/>
          <p:cNvSpPr txBox="1"/>
          <p:nvPr/>
        </p:nvSpPr>
        <p:spPr>
          <a:xfrm>
            <a:off x="2877427" y="761528"/>
            <a:ext cx="656758" cy="184666"/>
          </a:xfrm>
          <a:prstGeom prst="rect">
            <a:avLst/>
          </a:prstGeom>
          <a:noFill/>
        </p:spPr>
        <p:txBody>
          <a:bodyPr wrap="square" rtlCol="0">
            <a:spAutoFit/>
          </a:bodyPr>
          <a:lstStyle/>
          <a:p>
            <a:pPr algn="ctr"/>
            <a:r>
              <a:rPr lang="en-US" sz="600" dirty="0">
                <a:solidFill>
                  <a:schemeClr val="bg1"/>
                </a:solidFill>
              </a:rPr>
              <a:t>learning</a:t>
            </a:r>
          </a:p>
        </p:txBody>
      </p:sp>
      <p:sp>
        <p:nvSpPr>
          <p:cNvPr id="78" name="TextBox 77"/>
          <p:cNvSpPr txBox="1"/>
          <p:nvPr/>
        </p:nvSpPr>
        <p:spPr>
          <a:xfrm>
            <a:off x="3466361" y="761528"/>
            <a:ext cx="645732" cy="276999"/>
          </a:xfrm>
          <a:prstGeom prst="rect">
            <a:avLst/>
          </a:prstGeom>
          <a:noFill/>
        </p:spPr>
        <p:txBody>
          <a:bodyPr wrap="square" rtlCol="0">
            <a:spAutoFit/>
          </a:bodyPr>
          <a:lstStyle/>
          <a:p>
            <a:pPr algn="ctr"/>
            <a:r>
              <a:rPr lang="en-US" sz="600" dirty="0">
                <a:solidFill>
                  <a:schemeClr val="bg1"/>
                </a:solidFill>
              </a:rPr>
              <a:t>human resources</a:t>
            </a:r>
          </a:p>
        </p:txBody>
      </p:sp>
      <p:sp>
        <p:nvSpPr>
          <p:cNvPr id="79" name="TextBox 78"/>
          <p:cNvSpPr txBox="1"/>
          <p:nvPr/>
        </p:nvSpPr>
        <p:spPr>
          <a:xfrm>
            <a:off x="117550" y="1373024"/>
            <a:ext cx="657010" cy="184666"/>
          </a:xfrm>
          <a:prstGeom prst="rect">
            <a:avLst/>
          </a:prstGeom>
          <a:noFill/>
        </p:spPr>
        <p:txBody>
          <a:bodyPr wrap="square" rtlCol="0">
            <a:spAutoFit/>
          </a:bodyPr>
          <a:lstStyle/>
          <a:p>
            <a:pPr algn="ctr"/>
            <a:r>
              <a:rPr lang="en-US" sz="600" dirty="0">
                <a:solidFill>
                  <a:schemeClr val="bg1"/>
                </a:solidFill>
              </a:rPr>
              <a:t>collaboration</a:t>
            </a:r>
          </a:p>
        </p:txBody>
      </p:sp>
      <p:sp>
        <p:nvSpPr>
          <p:cNvPr id="80" name="TextBox 79"/>
          <p:cNvSpPr txBox="1"/>
          <p:nvPr/>
        </p:nvSpPr>
        <p:spPr>
          <a:xfrm>
            <a:off x="691307" y="1373024"/>
            <a:ext cx="597188" cy="184666"/>
          </a:xfrm>
          <a:prstGeom prst="rect">
            <a:avLst/>
          </a:prstGeom>
          <a:noFill/>
        </p:spPr>
        <p:txBody>
          <a:bodyPr wrap="square" rtlCol="0">
            <a:spAutoFit/>
          </a:bodyPr>
          <a:lstStyle/>
          <a:p>
            <a:pPr algn="ctr"/>
            <a:r>
              <a:rPr lang="en-US" sz="600" dirty="0">
                <a:solidFill>
                  <a:schemeClr val="bg1"/>
                </a:solidFill>
              </a:rPr>
              <a:t>success</a:t>
            </a:r>
          </a:p>
        </p:txBody>
      </p:sp>
      <p:sp>
        <p:nvSpPr>
          <p:cNvPr id="81" name="TextBox 80"/>
          <p:cNvSpPr txBox="1"/>
          <p:nvPr/>
        </p:nvSpPr>
        <p:spPr>
          <a:xfrm>
            <a:off x="1169377" y="1373024"/>
            <a:ext cx="740628" cy="184666"/>
          </a:xfrm>
          <a:prstGeom prst="rect">
            <a:avLst/>
          </a:prstGeom>
          <a:noFill/>
        </p:spPr>
        <p:txBody>
          <a:bodyPr wrap="square" rtlCol="0">
            <a:spAutoFit/>
          </a:bodyPr>
          <a:lstStyle/>
          <a:p>
            <a:pPr algn="ctr"/>
            <a:r>
              <a:rPr lang="en-US" sz="600" dirty="0">
                <a:solidFill>
                  <a:schemeClr val="bg1"/>
                </a:solidFill>
              </a:rPr>
              <a:t>feedback</a:t>
            </a:r>
          </a:p>
        </p:txBody>
      </p:sp>
      <p:sp>
        <p:nvSpPr>
          <p:cNvPr id="82" name="TextBox 81"/>
          <p:cNvSpPr txBox="1"/>
          <p:nvPr/>
        </p:nvSpPr>
        <p:spPr>
          <a:xfrm>
            <a:off x="1803933" y="1373024"/>
            <a:ext cx="585970" cy="184666"/>
          </a:xfrm>
          <a:prstGeom prst="rect">
            <a:avLst/>
          </a:prstGeom>
          <a:noFill/>
        </p:spPr>
        <p:txBody>
          <a:bodyPr wrap="square" rtlCol="0">
            <a:spAutoFit/>
          </a:bodyPr>
          <a:lstStyle/>
          <a:p>
            <a:pPr algn="ctr"/>
            <a:r>
              <a:rPr lang="en-US" sz="600" dirty="0">
                <a:solidFill>
                  <a:schemeClr val="bg1"/>
                </a:solidFill>
              </a:rPr>
              <a:t>skills</a:t>
            </a:r>
          </a:p>
        </p:txBody>
      </p:sp>
      <p:sp>
        <p:nvSpPr>
          <p:cNvPr id="83" name="TextBox 82"/>
          <p:cNvSpPr txBox="1"/>
          <p:nvPr/>
        </p:nvSpPr>
        <p:spPr>
          <a:xfrm>
            <a:off x="169554" y="2346738"/>
            <a:ext cx="485127" cy="184666"/>
          </a:xfrm>
          <a:prstGeom prst="rect">
            <a:avLst/>
          </a:prstGeom>
          <a:noFill/>
        </p:spPr>
        <p:txBody>
          <a:bodyPr wrap="square" rtlCol="0">
            <a:spAutoFit/>
          </a:bodyPr>
          <a:lstStyle/>
          <a:p>
            <a:pPr algn="ctr"/>
            <a:r>
              <a:rPr lang="en-US" sz="600" dirty="0">
                <a:solidFill>
                  <a:schemeClr val="bg1"/>
                </a:solidFill>
              </a:rPr>
              <a:t>enable</a:t>
            </a:r>
          </a:p>
        </p:txBody>
      </p:sp>
      <p:sp>
        <p:nvSpPr>
          <p:cNvPr id="84" name="TextBox 83"/>
          <p:cNvSpPr txBox="1"/>
          <p:nvPr/>
        </p:nvSpPr>
        <p:spPr>
          <a:xfrm>
            <a:off x="604192" y="2346738"/>
            <a:ext cx="692936" cy="184666"/>
          </a:xfrm>
          <a:prstGeom prst="rect">
            <a:avLst/>
          </a:prstGeom>
          <a:noFill/>
        </p:spPr>
        <p:txBody>
          <a:bodyPr wrap="square" rtlCol="0">
            <a:spAutoFit/>
          </a:bodyPr>
          <a:lstStyle/>
          <a:p>
            <a:pPr algn="ctr"/>
            <a:r>
              <a:rPr lang="en-US" sz="600" dirty="0">
                <a:solidFill>
                  <a:schemeClr val="bg1"/>
                </a:solidFill>
              </a:rPr>
              <a:t>champion</a:t>
            </a:r>
          </a:p>
        </p:txBody>
      </p:sp>
      <p:sp>
        <p:nvSpPr>
          <p:cNvPr id="85" name="TextBox 84"/>
          <p:cNvSpPr txBox="1"/>
          <p:nvPr/>
        </p:nvSpPr>
        <p:spPr>
          <a:xfrm>
            <a:off x="1264942" y="2346738"/>
            <a:ext cx="549498" cy="184666"/>
          </a:xfrm>
          <a:prstGeom prst="rect">
            <a:avLst/>
          </a:prstGeom>
          <a:noFill/>
        </p:spPr>
        <p:txBody>
          <a:bodyPr wrap="square" rtlCol="0">
            <a:spAutoFit/>
          </a:bodyPr>
          <a:lstStyle/>
          <a:p>
            <a:pPr algn="ctr"/>
            <a:r>
              <a:rPr lang="en-US" sz="600" dirty="0">
                <a:solidFill>
                  <a:schemeClr val="bg1"/>
                </a:solidFill>
              </a:rPr>
              <a:t>safeguard</a:t>
            </a:r>
          </a:p>
        </p:txBody>
      </p:sp>
      <p:sp>
        <p:nvSpPr>
          <p:cNvPr id="86" name="TextBox 85"/>
          <p:cNvSpPr txBox="1"/>
          <p:nvPr/>
        </p:nvSpPr>
        <p:spPr>
          <a:xfrm>
            <a:off x="1801101" y="2346738"/>
            <a:ext cx="623342" cy="184666"/>
          </a:xfrm>
          <a:prstGeom prst="rect">
            <a:avLst/>
          </a:prstGeom>
          <a:noFill/>
        </p:spPr>
        <p:txBody>
          <a:bodyPr wrap="square" rtlCol="0">
            <a:spAutoFit/>
          </a:bodyPr>
          <a:lstStyle/>
          <a:p>
            <a:pPr algn="ctr"/>
            <a:r>
              <a:rPr lang="en-US" sz="600" dirty="0">
                <a:solidFill>
                  <a:schemeClr val="bg1"/>
                </a:solidFill>
              </a:rPr>
              <a:t>economy</a:t>
            </a:r>
          </a:p>
        </p:txBody>
      </p:sp>
      <p:sp>
        <p:nvSpPr>
          <p:cNvPr id="87" name="TextBox 86"/>
          <p:cNvSpPr txBox="1"/>
          <p:nvPr/>
        </p:nvSpPr>
        <p:spPr>
          <a:xfrm>
            <a:off x="2322624" y="2346738"/>
            <a:ext cx="678060" cy="184666"/>
          </a:xfrm>
          <a:prstGeom prst="rect">
            <a:avLst/>
          </a:prstGeom>
          <a:noFill/>
        </p:spPr>
        <p:txBody>
          <a:bodyPr wrap="square" rtlCol="0">
            <a:spAutoFit/>
          </a:bodyPr>
          <a:lstStyle/>
          <a:p>
            <a:pPr algn="ctr"/>
            <a:r>
              <a:rPr lang="en-US" sz="600" dirty="0">
                <a:solidFill>
                  <a:schemeClr val="bg1"/>
                </a:solidFill>
              </a:rPr>
              <a:t>society</a:t>
            </a:r>
          </a:p>
        </p:txBody>
      </p:sp>
      <p:sp>
        <p:nvSpPr>
          <p:cNvPr id="88" name="TextBox 87"/>
          <p:cNvSpPr txBox="1"/>
          <p:nvPr/>
        </p:nvSpPr>
        <p:spPr>
          <a:xfrm>
            <a:off x="2963242" y="2346738"/>
            <a:ext cx="485127" cy="184666"/>
          </a:xfrm>
          <a:prstGeom prst="rect">
            <a:avLst/>
          </a:prstGeom>
          <a:noFill/>
        </p:spPr>
        <p:txBody>
          <a:bodyPr wrap="square" rtlCol="0">
            <a:spAutoFit/>
          </a:bodyPr>
          <a:lstStyle/>
          <a:p>
            <a:pPr algn="ctr"/>
            <a:r>
              <a:rPr lang="en-US" sz="600" dirty="0">
                <a:solidFill>
                  <a:schemeClr val="bg1"/>
                </a:solidFill>
              </a:rPr>
              <a:t>values</a:t>
            </a:r>
          </a:p>
        </p:txBody>
      </p:sp>
      <p:sp>
        <p:nvSpPr>
          <p:cNvPr id="89" name="TextBox 88"/>
          <p:cNvSpPr txBox="1"/>
          <p:nvPr/>
        </p:nvSpPr>
        <p:spPr>
          <a:xfrm>
            <a:off x="3443570" y="2346738"/>
            <a:ext cx="691314" cy="276999"/>
          </a:xfrm>
          <a:prstGeom prst="rect">
            <a:avLst/>
          </a:prstGeom>
          <a:noFill/>
        </p:spPr>
        <p:txBody>
          <a:bodyPr wrap="square" rtlCol="0">
            <a:spAutoFit/>
          </a:bodyPr>
          <a:lstStyle/>
          <a:p>
            <a:pPr algn="ctr"/>
            <a:r>
              <a:rPr lang="en-US" sz="600" dirty="0">
                <a:solidFill>
                  <a:schemeClr val="bg1"/>
                </a:solidFill>
              </a:rPr>
              <a:t>technical competencies</a:t>
            </a:r>
          </a:p>
        </p:txBody>
      </p:sp>
      <p:sp>
        <p:nvSpPr>
          <p:cNvPr id="90" name="TextBox 89"/>
          <p:cNvSpPr txBox="1"/>
          <p:nvPr/>
        </p:nvSpPr>
        <p:spPr>
          <a:xfrm>
            <a:off x="93131" y="3911677"/>
            <a:ext cx="637974" cy="276999"/>
          </a:xfrm>
          <a:prstGeom prst="rect">
            <a:avLst/>
          </a:prstGeom>
          <a:noFill/>
        </p:spPr>
        <p:txBody>
          <a:bodyPr wrap="square" rtlCol="0">
            <a:spAutoFit/>
          </a:bodyPr>
          <a:lstStyle/>
          <a:p>
            <a:pPr algn="ctr"/>
            <a:r>
              <a:rPr lang="en-US" sz="600" dirty="0">
                <a:solidFill>
                  <a:schemeClr val="bg1"/>
                </a:solidFill>
              </a:rPr>
              <a:t>audit and assurance</a:t>
            </a:r>
          </a:p>
        </p:txBody>
      </p:sp>
      <p:sp>
        <p:nvSpPr>
          <p:cNvPr id="91" name="TextBox 90"/>
          <p:cNvSpPr txBox="1"/>
          <p:nvPr/>
        </p:nvSpPr>
        <p:spPr>
          <a:xfrm>
            <a:off x="603701" y="3911677"/>
            <a:ext cx="693918" cy="184666"/>
          </a:xfrm>
          <a:prstGeom prst="rect">
            <a:avLst/>
          </a:prstGeom>
          <a:noFill/>
        </p:spPr>
        <p:txBody>
          <a:bodyPr wrap="square" rtlCol="0">
            <a:spAutoFit/>
          </a:bodyPr>
          <a:lstStyle/>
          <a:p>
            <a:pPr algn="ctr"/>
            <a:r>
              <a:rPr lang="en-US" sz="600" dirty="0">
                <a:solidFill>
                  <a:schemeClr val="bg1"/>
                </a:solidFill>
              </a:rPr>
              <a:t>finance</a:t>
            </a:r>
          </a:p>
        </p:txBody>
      </p:sp>
      <p:sp>
        <p:nvSpPr>
          <p:cNvPr id="92" name="TextBox 91"/>
          <p:cNvSpPr txBox="1"/>
          <p:nvPr/>
        </p:nvSpPr>
        <p:spPr>
          <a:xfrm>
            <a:off x="1297127" y="3911677"/>
            <a:ext cx="485127" cy="184666"/>
          </a:xfrm>
          <a:prstGeom prst="rect">
            <a:avLst/>
          </a:prstGeom>
          <a:noFill/>
        </p:spPr>
        <p:txBody>
          <a:bodyPr wrap="square" rtlCol="0">
            <a:spAutoFit/>
          </a:bodyPr>
          <a:lstStyle/>
          <a:p>
            <a:pPr algn="ctr"/>
            <a:r>
              <a:rPr lang="en-US" sz="600" dirty="0">
                <a:solidFill>
                  <a:schemeClr val="bg1"/>
                </a:solidFill>
              </a:rPr>
              <a:t>taxation</a:t>
            </a:r>
          </a:p>
        </p:txBody>
      </p:sp>
      <p:sp>
        <p:nvSpPr>
          <p:cNvPr id="93" name="TextBox 92"/>
          <p:cNvSpPr txBox="1"/>
          <p:nvPr/>
        </p:nvSpPr>
        <p:spPr>
          <a:xfrm>
            <a:off x="1644277" y="3911677"/>
            <a:ext cx="867912" cy="184666"/>
          </a:xfrm>
          <a:prstGeom prst="rect">
            <a:avLst/>
          </a:prstGeom>
          <a:noFill/>
        </p:spPr>
        <p:txBody>
          <a:bodyPr wrap="square" rtlCol="0">
            <a:spAutoFit/>
          </a:bodyPr>
          <a:lstStyle/>
          <a:p>
            <a:pPr algn="ctr"/>
            <a:r>
              <a:rPr lang="en-US" sz="600" dirty="0">
                <a:solidFill>
                  <a:schemeClr val="bg1"/>
                </a:solidFill>
              </a:rPr>
              <a:t>professionalism</a:t>
            </a:r>
          </a:p>
        </p:txBody>
      </p:sp>
      <p:sp>
        <p:nvSpPr>
          <p:cNvPr id="94" name="TextBox 93"/>
          <p:cNvSpPr txBox="1"/>
          <p:nvPr/>
        </p:nvSpPr>
        <p:spPr>
          <a:xfrm>
            <a:off x="2294059" y="3911677"/>
            <a:ext cx="735190" cy="276999"/>
          </a:xfrm>
          <a:prstGeom prst="rect">
            <a:avLst/>
          </a:prstGeom>
          <a:noFill/>
        </p:spPr>
        <p:txBody>
          <a:bodyPr wrap="square" rtlCol="0">
            <a:spAutoFit/>
          </a:bodyPr>
          <a:lstStyle/>
          <a:p>
            <a:pPr algn="ctr"/>
            <a:r>
              <a:rPr lang="en-US" sz="600" dirty="0">
                <a:solidFill>
                  <a:schemeClr val="bg1"/>
                </a:solidFill>
              </a:rPr>
              <a:t>ethical behaviour</a:t>
            </a:r>
          </a:p>
        </p:txBody>
      </p:sp>
      <p:sp>
        <p:nvSpPr>
          <p:cNvPr id="95" name="TextBox 94"/>
          <p:cNvSpPr txBox="1"/>
          <p:nvPr/>
        </p:nvSpPr>
        <p:spPr>
          <a:xfrm>
            <a:off x="2803508" y="3911677"/>
            <a:ext cx="804596" cy="276999"/>
          </a:xfrm>
          <a:prstGeom prst="rect">
            <a:avLst/>
          </a:prstGeom>
          <a:noFill/>
        </p:spPr>
        <p:txBody>
          <a:bodyPr wrap="square" rtlCol="0">
            <a:spAutoFit/>
          </a:bodyPr>
          <a:lstStyle/>
          <a:p>
            <a:pPr algn="ctr"/>
            <a:r>
              <a:rPr lang="en-US" sz="600" dirty="0">
                <a:solidFill>
                  <a:schemeClr val="bg1"/>
                </a:solidFill>
              </a:rPr>
              <a:t>written and oral communication</a:t>
            </a:r>
          </a:p>
        </p:txBody>
      </p:sp>
      <p:sp>
        <p:nvSpPr>
          <p:cNvPr id="96" name="TextBox 95"/>
          <p:cNvSpPr txBox="1"/>
          <p:nvPr/>
        </p:nvSpPr>
        <p:spPr>
          <a:xfrm>
            <a:off x="3487987" y="3911677"/>
            <a:ext cx="602480" cy="184666"/>
          </a:xfrm>
          <a:prstGeom prst="rect">
            <a:avLst/>
          </a:prstGeom>
          <a:noFill/>
        </p:spPr>
        <p:txBody>
          <a:bodyPr wrap="square" rtlCol="0">
            <a:spAutoFit/>
          </a:bodyPr>
          <a:lstStyle/>
          <a:p>
            <a:pPr algn="ctr"/>
            <a:r>
              <a:rPr lang="en-US" sz="600" dirty="0">
                <a:solidFill>
                  <a:schemeClr val="bg1"/>
                </a:solidFill>
              </a:rPr>
              <a:t>leadership</a:t>
            </a:r>
          </a:p>
        </p:txBody>
      </p:sp>
      <p:sp>
        <p:nvSpPr>
          <p:cNvPr id="97" name="TextBox 96"/>
          <p:cNvSpPr txBox="1"/>
          <p:nvPr/>
        </p:nvSpPr>
        <p:spPr>
          <a:xfrm>
            <a:off x="169554" y="4703942"/>
            <a:ext cx="485127" cy="276999"/>
          </a:xfrm>
          <a:prstGeom prst="rect">
            <a:avLst/>
          </a:prstGeom>
          <a:noFill/>
        </p:spPr>
        <p:txBody>
          <a:bodyPr wrap="square" rtlCol="0">
            <a:spAutoFit/>
          </a:bodyPr>
          <a:lstStyle/>
          <a:p>
            <a:pPr algn="ctr"/>
            <a:r>
              <a:rPr lang="en-US" sz="600" dirty="0">
                <a:solidFill>
                  <a:schemeClr val="bg1"/>
                </a:solidFill>
              </a:rPr>
              <a:t>problem solving</a:t>
            </a:r>
          </a:p>
        </p:txBody>
      </p:sp>
      <p:sp>
        <p:nvSpPr>
          <p:cNvPr id="98" name="TextBox 97"/>
          <p:cNvSpPr txBox="1"/>
          <p:nvPr/>
        </p:nvSpPr>
        <p:spPr>
          <a:xfrm>
            <a:off x="747337" y="4703942"/>
            <a:ext cx="485127" cy="276999"/>
          </a:xfrm>
          <a:prstGeom prst="rect">
            <a:avLst/>
          </a:prstGeom>
          <a:noFill/>
        </p:spPr>
        <p:txBody>
          <a:bodyPr wrap="square" rtlCol="0">
            <a:spAutoFit/>
          </a:bodyPr>
          <a:lstStyle/>
          <a:p>
            <a:pPr algn="ctr"/>
            <a:r>
              <a:rPr lang="en-US" sz="600" dirty="0">
                <a:solidFill>
                  <a:schemeClr val="bg1"/>
                </a:solidFill>
              </a:rPr>
              <a:t>decision making</a:t>
            </a:r>
          </a:p>
        </p:txBody>
      </p:sp>
      <p:sp>
        <p:nvSpPr>
          <p:cNvPr id="99" name="TextBox 98"/>
          <p:cNvSpPr txBox="1"/>
          <p:nvPr/>
        </p:nvSpPr>
        <p:spPr>
          <a:xfrm>
            <a:off x="1206298" y="4703942"/>
            <a:ext cx="666786" cy="369332"/>
          </a:xfrm>
          <a:prstGeom prst="rect">
            <a:avLst/>
          </a:prstGeom>
          <a:noFill/>
        </p:spPr>
        <p:txBody>
          <a:bodyPr wrap="square" rtlCol="0">
            <a:spAutoFit/>
          </a:bodyPr>
          <a:lstStyle/>
          <a:p>
            <a:pPr algn="ctr"/>
            <a:r>
              <a:rPr lang="en-US" sz="600" dirty="0">
                <a:solidFill>
                  <a:schemeClr val="bg1"/>
                </a:solidFill>
              </a:rPr>
              <a:t>advanced financial reporting</a:t>
            </a:r>
          </a:p>
        </p:txBody>
      </p:sp>
      <p:sp>
        <p:nvSpPr>
          <p:cNvPr id="100" name="TextBox 99"/>
          <p:cNvSpPr txBox="1"/>
          <p:nvPr/>
        </p:nvSpPr>
        <p:spPr>
          <a:xfrm>
            <a:off x="1737375" y="4703942"/>
            <a:ext cx="681716" cy="276999"/>
          </a:xfrm>
          <a:prstGeom prst="rect">
            <a:avLst/>
          </a:prstGeom>
          <a:noFill/>
        </p:spPr>
        <p:txBody>
          <a:bodyPr wrap="square" rtlCol="0">
            <a:spAutoFit/>
          </a:bodyPr>
          <a:lstStyle/>
          <a:p>
            <a:pPr algn="ctr"/>
            <a:r>
              <a:rPr lang="en-US" sz="600" dirty="0">
                <a:solidFill>
                  <a:schemeClr val="bg1"/>
                </a:solidFill>
              </a:rPr>
              <a:t>management accounting</a:t>
            </a:r>
          </a:p>
        </p:txBody>
      </p:sp>
      <p:sp>
        <p:nvSpPr>
          <p:cNvPr id="101" name="TextBox 100"/>
          <p:cNvSpPr txBox="1"/>
          <p:nvPr/>
        </p:nvSpPr>
        <p:spPr>
          <a:xfrm>
            <a:off x="2322623" y="4703942"/>
            <a:ext cx="678062" cy="276999"/>
          </a:xfrm>
          <a:prstGeom prst="rect">
            <a:avLst/>
          </a:prstGeom>
          <a:noFill/>
        </p:spPr>
        <p:txBody>
          <a:bodyPr wrap="square" rtlCol="0">
            <a:spAutoFit/>
          </a:bodyPr>
          <a:lstStyle/>
          <a:p>
            <a:pPr algn="ctr"/>
            <a:r>
              <a:rPr lang="en-US" sz="600" dirty="0">
                <a:solidFill>
                  <a:schemeClr val="bg1"/>
                </a:solidFill>
              </a:rPr>
              <a:t>strategy and governance</a:t>
            </a:r>
          </a:p>
        </p:txBody>
      </p:sp>
      <p:sp>
        <p:nvSpPr>
          <p:cNvPr id="102" name="TextBox 101"/>
          <p:cNvSpPr txBox="1"/>
          <p:nvPr/>
        </p:nvSpPr>
        <p:spPr>
          <a:xfrm>
            <a:off x="4835629" y="800849"/>
            <a:ext cx="673112" cy="184666"/>
          </a:xfrm>
          <a:prstGeom prst="rect">
            <a:avLst/>
          </a:prstGeom>
          <a:noFill/>
        </p:spPr>
        <p:txBody>
          <a:bodyPr wrap="square" rtlCol="0">
            <a:spAutoFit/>
          </a:bodyPr>
          <a:lstStyle/>
          <a:p>
            <a:pPr algn="ctr"/>
            <a:r>
              <a:rPr lang="en-US" sz="600" dirty="0">
                <a:solidFill>
                  <a:schemeClr val="bg1"/>
                </a:solidFill>
              </a:rPr>
              <a:t>giving back</a:t>
            </a:r>
          </a:p>
        </p:txBody>
      </p:sp>
      <p:sp>
        <p:nvSpPr>
          <p:cNvPr id="103" name="TextBox 102"/>
          <p:cNvSpPr txBox="1"/>
          <p:nvPr/>
        </p:nvSpPr>
        <p:spPr>
          <a:xfrm>
            <a:off x="5412133" y="800849"/>
            <a:ext cx="597188" cy="184666"/>
          </a:xfrm>
          <a:prstGeom prst="rect">
            <a:avLst/>
          </a:prstGeom>
          <a:noFill/>
        </p:spPr>
        <p:txBody>
          <a:bodyPr wrap="square" rtlCol="0">
            <a:spAutoFit/>
          </a:bodyPr>
          <a:lstStyle/>
          <a:p>
            <a:pPr algn="ctr"/>
            <a:r>
              <a:rPr lang="en-US" sz="600" dirty="0">
                <a:solidFill>
                  <a:schemeClr val="bg1"/>
                </a:solidFill>
              </a:rPr>
              <a:t>community</a:t>
            </a:r>
          </a:p>
        </p:txBody>
      </p:sp>
      <p:sp>
        <p:nvSpPr>
          <p:cNvPr id="104" name="TextBox 103"/>
          <p:cNvSpPr txBox="1"/>
          <p:nvPr/>
        </p:nvSpPr>
        <p:spPr>
          <a:xfrm>
            <a:off x="5929444" y="800849"/>
            <a:ext cx="740628" cy="184666"/>
          </a:xfrm>
          <a:prstGeom prst="rect">
            <a:avLst/>
          </a:prstGeom>
          <a:noFill/>
        </p:spPr>
        <p:txBody>
          <a:bodyPr wrap="square" rtlCol="0">
            <a:spAutoFit/>
          </a:bodyPr>
          <a:lstStyle/>
          <a:p>
            <a:pPr algn="ctr"/>
            <a:r>
              <a:rPr lang="en-US" sz="600" dirty="0">
                <a:solidFill>
                  <a:schemeClr val="bg1"/>
                </a:solidFill>
              </a:rPr>
              <a:t>fundraising</a:t>
            </a:r>
          </a:p>
        </p:txBody>
      </p:sp>
      <p:sp>
        <p:nvSpPr>
          <p:cNvPr id="105" name="TextBox 104"/>
          <p:cNvSpPr txBox="1"/>
          <p:nvPr/>
        </p:nvSpPr>
        <p:spPr>
          <a:xfrm>
            <a:off x="4876206" y="1808338"/>
            <a:ext cx="591958" cy="184666"/>
          </a:xfrm>
          <a:prstGeom prst="rect">
            <a:avLst/>
          </a:prstGeom>
          <a:noFill/>
        </p:spPr>
        <p:txBody>
          <a:bodyPr wrap="square" rtlCol="0">
            <a:spAutoFit/>
          </a:bodyPr>
          <a:lstStyle/>
          <a:p>
            <a:pPr algn="ctr"/>
            <a:r>
              <a:rPr lang="en-US" sz="600" dirty="0">
                <a:solidFill>
                  <a:schemeClr val="bg1"/>
                </a:solidFill>
              </a:rPr>
              <a:t>expertise</a:t>
            </a:r>
          </a:p>
        </p:txBody>
      </p:sp>
      <p:sp>
        <p:nvSpPr>
          <p:cNvPr id="106" name="TextBox 105"/>
          <p:cNvSpPr txBox="1"/>
          <p:nvPr/>
        </p:nvSpPr>
        <p:spPr>
          <a:xfrm>
            <a:off x="5412133" y="1808338"/>
            <a:ext cx="597188" cy="184666"/>
          </a:xfrm>
          <a:prstGeom prst="rect">
            <a:avLst/>
          </a:prstGeom>
          <a:noFill/>
        </p:spPr>
        <p:txBody>
          <a:bodyPr wrap="square" rtlCol="0">
            <a:spAutoFit/>
          </a:bodyPr>
          <a:lstStyle/>
          <a:p>
            <a:pPr algn="ctr"/>
            <a:r>
              <a:rPr lang="en-US" sz="600" dirty="0">
                <a:solidFill>
                  <a:schemeClr val="bg1"/>
                </a:solidFill>
              </a:rPr>
              <a:t>mission</a:t>
            </a:r>
          </a:p>
        </p:txBody>
      </p:sp>
      <p:sp>
        <p:nvSpPr>
          <p:cNvPr id="107" name="TextBox 106"/>
          <p:cNvSpPr txBox="1"/>
          <p:nvPr/>
        </p:nvSpPr>
        <p:spPr>
          <a:xfrm>
            <a:off x="5929444" y="1808338"/>
            <a:ext cx="740628" cy="184666"/>
          </a:xfrm>
          <a:prstGeom prst="rect">
            <a:avLst/>
          </a:prstGeom>
          <a:noFill/>
        </p:spPr>
        <p:txBody>
          <a:bodyPr wrap="square" rtlCol="0">
            <a:spAutoFit/>
          </a:bodyPr>
          <a:lstStyle/>
          <a:p>
            <a:pPr algn="ctr"/>
            <a:r>
              <a:rPr lang="en-US" sz="600" dirty="0">
                <a:solidFill>
                  <a:schemeClr val="bg1"/>
                </a:solidFill>
              </a:rPr>
              <a:t>regulations</a:t>
            </a:r>
          </a:p>
        </p:txBody>
      </p:sp>
      <p:sp>
        <p:nvSpPr>
          <p:cNvPr id="108" name="TextBox 107"/>
          <p:cNvSpPr txBox="1"/>
          <p:nvPr/>
        </p:nvSpPr>
        <p:spPr>
          <a:xfrm>
            <a:off x="6545315" y="1808338"/>
            <a:ext cx="585970" cy="184666"/>
          </a:xfrm>
          <a:prstGeom prst="rect">
            <a:avLst/>
          </a:prstGeom>
          <a:noFill/>
        </p:spPr>
        <p:txBody>
          <a:bodyPr wrap="square" rtlCol="0">
            <a:spAutoFit/>
          </a:bodyPr>
          <a:lstStyle/>
          <a:p>
            <a:pPr algn="ctr"/>
            <a:r>
              <a:rPr lang="en-US" sz="600" dirty="0">
                <a:solidFill>
                  <a:schemeClr val="bg1"/>
                </a:solidFill>
              </a:rPr>
              <a:t>url</a:t>
            </a:r>
          </a:p>
        </p:txBody>
      </p:sp>
      <p:sp>
        <p:nvSpPr>
          <p:cNvPr id="109" name="TextBox 108"/>
          <p:cNvSpPr txBox="1"/>
          <p:nvPr/>
        </p:nvSpPr>
        <p:spPr>
          <a:xfrm>
            <a:off x="7052678" y="1808338"/>
            <a:ext cx="738086" cy="184666"/>
          </a:xfrm>
          <a:prstGeom prst="rect">
            <a:avLst/>
          </a:prstGeom>
          <a:noFill/>
        </p:spPr>
        <p:txBody>
          <a:bodyPr wrap="square" rtlCol="0">
            <a:spAutoFit/>
          </a:bodyPr>
          <a:lstStyle/>
          <a:p>
            <a:pPr algn="ctr"/>
            <a:r>
              <a:rPr lang="en-US" sz="600" dirty="0">
                <a:solidFill>
                  <a:schemeClr val="bg1"/>
                </a:solidFill>
              </a:rPr>
              <a:t>presentation</a:t>
            </a:r>
          </a:p>
        </p:txBody>
      </p:sp>
      <p:sp>
        <p:nvSpPr>
          <p:cNvPr id="110" name="TextBox 109"/>
          <p:cNvSpPr txBox="1"/>
          <p:nvPr/>
        </p:nvSpPr>
        <p:spPr>
          <a:xfrm>
            <a:off x="4826383" y="2471061"/>
            <a:ext cx="682358" cy="184666"/>
          </a:xfrm>
          <a:prstGeom prst="rect">
            <a:avLst/>
          </a:prstGeom>
          <a:noFill/>
        </p:spPr>
        <p:txBody>
          <a:bodyPr wrap="square" rtlCol="0">
            <a:spAutoFit/>
          </a:bodyPr>
          <a:lstStyle/>
          <a:p>
            <a:pPr algn="ctr"/>
            <a:r>
              <a:rPr lang="en-US" sz="600" dirty="0">
                <a:solidFill>
                  <a:schemeClr val="bg1"/>
                </a:solidFill>
              </a:rPr>
              <a:t>pay-per-click</a:t>
            </a:r>
          </a:p>
        </p:txBody>
      </p:sp>
      <p:sp>
        <p:nvSpPr>
          <p:cNvPr id="111" name="TextBox 110"/>
          <p:cNvSpPr txBox="1"/>
          <p:nvPr/>
        </p:nvSpPr>
        <p:spPr>
          <a:xfrm>
            <a:off x="5351280" y="2471061"/>
            <a:ext cx="740628" cy="184666"/>
          </a:xfrm>
          <a:prstGeom prst="rect">
            <a:avLst/>
          </a:prstGeom>
          <a:noFill/>
        </p:spPr>
        <p:txBody>
          <a:bodyPr wrap="square" rtlCol="0">
            <a:spAutoFit/>
          </a:bodyPr>
          <a:lstStyle/>
          <a:p>
            <a:pPr algn="ctr"/>
            <a:r>
              <a:rPr lang="en-US" sz="600" dirty="0">
                <a:solidFill>
                  <a:schemeClr val="bg1"/>
                </a:solidFill>
              </a:rPr>
              <a:t>seo</a:t>
            </a:r>
          </a:p>
        </p:txBody>
      </p:sp>
      <p:sp>
        <p:nvSpPr>
          <p:cNvPr id="112" name="TextBox 111"/>
          <p:cNvSpPr txBox="1"/>
          <p:nvPr/>
        </p:nvSpPr>
        <p:spPr>
          <a:xfrm>
            <a:off x="6002150" y="2471061"/>
            <a:ext cx="585970" cy="184666"/>
          </a:xfrm>
          <a:prstGeom prst="rect">
            <a:avLst/>
          </a:prstGeom>
          <a:noFill/>
        </p:spPr>
        <p:txBody>
          <a:bodyPr wrap="square" rtlCol="0">
            <a:spAutoFit/>
          </a:bodyPr>
          <a:lstStyle/>
          <a:p>
            <a:pPr algn="ctr"/>
            <a:r>
              <a:rPr lang="en-US" sz="600" dirty="0">
                <a:solidFill>
                  <a:schemeClr val="bg1"/>
                </a:solidFill>
              </a:rPr>
              <a:t>content</a:t>
            </a:r>
          </a:p>
        </p:txBody>
      </p:sp>
      <p:sp>
        <p:nvSpPr>
          <p:cNvPr id="113" name="TextBox 112"/>
          <p:cNvSpPr txBox="1"/>
          <p:nvPr/>
        </p:nvSpPr>
        <p:spPr>
          <a:xfrm>
            <a:off x="6576967" y="2471061"/>
            <a:ext cx="603178" cy="184666"/>
          </a:xfrm>
          <a:prstGeom prst="rect">
            <a:avLst/>
          </a:prstGeom>
          <a:noFill/>
        </p:spPr>
        <p:txBody>
          <a:bodyPr wrap="square" rtlCol="0">
            <a:spAutoFit/>
          </a:bodyPr>
          <a:lstStyle/>
          <a:p>
            <a:pPr algn="ctr"/>
            <a:r>
              <a:rPr lang="en-US" sz="600" dirty="0">
                <a:solidFill>
                  <a:schemeClr val="bg1"/>
                </a:solidFill>
              </a:rPr>
              <a:t>document</a:t>
            </a:r>
          </a:p>
        </p:txBody>
      </p:sp>
      <p:sp>
        <p:nvSpPr>
          <p:cNvPr id="114" name="TextBox 113"/>
          <p:cNvSpPr txBox="1"/>
          <p:nvPr/>
        </p:nvSpPr>
        <p:spPr>
          <a:xfrm>
            <a:off x="7023544" y="2471061"/>
            <a:ext cx="798328" cy="184666"/>
          </a:xfrm>
          <a:prstGeom prst="rect">
            <a:avLst/>
          </a:prstGeom>
          <a:noFill/>
        </p:spPr>
        <p:txBody>
          <a:bodyPr wrap="square" rtlCol="0">
            <a:spAutoFit/>
          </a:bodyPr>
          <a:lstStyle/>
          <a:p>
            <a:pPr algn="ctr"/>
            <a:r>
              <a:rPr lang="en-US" sz="600" dirty="0">
                <a:solidFill>
                  <a:schemeClr val="bg1"/>
                </a:solidFill>
              </a:rPr>
              <a:t>communication</a:t>
            </a:r>
          </a:p>
        </p:txBody>
      </p:sp>
      <p:sp>
        <p:nvSpPr>
          <p:cNvPr id="115" name="TextBox 114"/>
          <p:cNvSpPr txBox="1"/>
          <p:nvPr/>
        </p:nvSpPr>
        <p:spPr>
          <a:xfrm>
            <a:off x="6467987" y="800849"/>
            <a:ext cx="740628" cy="184666"/>
          </a:xfrm>
          <a:prstGeom prst="rect">
            <a:avLst/>
          </a:prstGeom>
          <a:noFill/>
        </p:spPr>
        <p:txBody>
          <a:bodyPr wrap="square" rtlCol="0">
            <a:spAutoFit/>
          </a:bodyPr>
          <a:lstStyle/>
          <a:p>
            <a:pPr algn="ctr"/>
            <a:r>
              <a:rPr lang="en-US" sz="600" dirty="0">
                <a:solidFill>
                  <a:schemeClr val="bg1"/>
                </a:solidFill>
              </a:rPr>
              <a:t>sentiment</a:t>
            </a:r>
          </a:p>
        </p:txBody>
      </p:sp>
      <p:sp>
        <p:nvSpPr>
          <p:cNvPr id="116" name="TextBox 115"/>
          <p:cNvSpPr txBox="1"/>
          <p:nvPr/>
        </p:nvSpPr>
        <p:spPr>
          <a:xfrm>
            <a:off x="49675" y="2991266"/>
            <a:ext cx="724886" cy="276999"/>
          </a:xfrm>
          <a:prstGeom prst="rect">
            <a:avLst/>
          </a:prstGeom>
          <a:noFill/>
        </p:spPr>
        <p:txBody>
          <a:bodyPr wrap="square" rtlCol="0">
            <a:spAutoFit/>
          </a:bodyPr>
          <a:lstStyle/>
          <a:p>
            <a:pPr algn="ctr"/>
            <a:r>
              <a:rPr lang="en-US" sz="600" dirty="0">
                <a:solidFill>
                  <a:schemeClr val="bg1"/>
                </a:solidFill>
              </a:rPr>
              <a:t>enabling competencies</a:t>
            </a:r>
          </a:p>
        </p:txBody>
      </p:sp>
      <p:sp>
        <p:nvSpPr>
          <p:cNvPr id="117" name="TextBox 116"/>
          <p:cNvSpPr txBox="1"/>
          <p:nvPr/>
        </p:nvSpPr>
        <p:spPr>
          <a:xfrm>
            <a:off x="636704" y="2991266"/>
            <a:ext cx="692936" cy="276999"/>
          </a:xfrm>
          <a:prstGeom prst="rect">
            <a:avLst/>
          </a:prstGeom>
          <a:noFill/>
        </p:spPr>
        <p:txBody>
          <a:bodyPr wrap="square" rtlCol="0">
            <a:spAutoFit/>
          </a:bodyPr>
          <a:lstStyle/>
          <a:p>
            <a:pPr algn="ctr"/>
            <a:r>
              <a:rPr lang="en-US" sz="600" dirty="0">
                <a:solidFill>
                  <a:schemeClr val="bg1"/>
                </a:solidFill>
              </a:rPr>
              <a:t>code of conduct</a:t>
            </a:r>
          </a:p>
        </p:txBody>
      </p:sp>
      <p:sp>
        <p:nvSpPr>
          <p:cNvPr id="118" name="TextBox 117"/>
          <p:cNvSpPr txBox="1"/>
          <p:nvPr/>
        </p:nvSpPr>
        <p:spPr>
          <a:xfrm>
            <a:off x="7639229" y="1808338"/>
            <a:ext cx="585970" cy="276999"/>
          </a:xfrm>
          <a:prstGeom prst="rect">
            <a:avLst/>
          </a:prstGeom>
          <a:noFill/>
        </p:spPr>
        <p:txBody>
          <a:bodyPr wrap="square" rtlCol="0">
            <a:spAutoFit/>
          </a:bodyPr>
          <a:lstStyle/>
          <a:p>
            <a:pPr algn="ctr"/>
            <a:r>
              <a:rPr lang="en-US" sz="600" dirty="0">
                <a:solidFill>
                  <a:schemeClr val="bg1"/>
                </a:solidFill>
              </a:rPr>
              <a:t>market research</a:t>
            </a:r>
          </a:p>
        </p:txBody>
      </p:sp>
      <p:sp>
        <p:nvSpPr>
          <p:cNvPr id="119" name="TextBox 118"/>
          <p:cNvSpPr txBox="1"/>
          <p:nvPr/>
        </p:nvSpPr>
        <p:spPr>
          <a:xfrm>
            <a:off x="8146592" y="1808338"/>
            <a:ext cx="738086" cy="184666"/>
          </a:xfrm>
          <a:prstGeom prst="rect">
            <a:avLst/>
          </a:prstGeom>
          <a:noFill/>
        </p:spPr>
        <p:txBody>
          <a:bodyPr wrap="square" rtlCol="0">
            <a:spAutoFit/>
          </a:bodyPr>
          <a:lstStyle/>
          <a:p>
            <a:pPr algn="ctr"/>
            <a:r>
              <a:rPr lang="en-US" sz="600" dirty="0">
                <a:solidFill>
                  <a:schemeClr val="bg1"/>
                </a:solidFill>
              </a:rPr>
              <a:t>solutions</a:t>
            </a:r>
          </a:p>
        </p:txBody>
      </p:sp>
    </p:spTree>
    <p:extLst>
      <p:ext uri="{BB962C8B-B14F-4D97-AF65-F5344CB8AC3E}">
        <p14:creationId xmlns:p14="http://schemas.microsoft.com/office/powerpoint/2010/main" val="2938963428"/>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6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9144000" cy="2781300"/>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79271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8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9144000" cy="5143500"/>
          </a:xfrm>
          <a:prstGeom prst="rect">
            <a:avLst/>
          </a:prstGeom>
          <a:ln w="3175">
            <a:noFill/>
          </a:ln>
        </p:spPr>
        <p:txBody>
          <a:bodyPr wrap="none" tIns="0" bIns="201168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bg1">
                    <a:lumMod val="85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354617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10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9144000" cy="5143500"/>
          </a:xfrm>
          <a:prstGeom prst="rect">
            <a:avLst/>
          </a:prstGeom>
          <a:ln w="3175">
            <a:noFill/>
          </a:ln>
        </p:spPr>
        <p:txBody>
          <a:bodyPr wrap="none" tIns="0" bIns="201168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55830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11_pic">
    <p:spTree>
      <p:nvGrpSpPr>
        <p:cNvPr id="1" name=""/>
        <p:cNvGrpSpPr/>
        <p:nvPr/>
      </p:nvGrpSpPr>
      <p:grpSpPr>
        <a:xfrm>
          <a:off x="0" y="0"/>
          <a:ext cx="0" cy="0"/>
          <a:chOff x="0" y="0"/>
          <a:chExt cx="0" cy="0"/>
        </a:xfrm>
      </p:grpSpPr>
      <p:sp>
        <p:nvSpPr>
          <p:cNvPr id="5" name="Picture Placeholder 7"/>
          <p:cNvSpPr>
            <a:spLocks noGrp="1"/>
          </p:cNvSpPr>
          <p:nvPr>
            <p:ph type="pic" sz="quarter" idx="11" hasCustomPrompt="1"/>
          </p:nvPr>
        </p:nvSpPr>
        <p:spPr>
          <a:xfrm>
            <a:off x="0" y="12001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6"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8"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12" hasCustomPrompt="1"/>
          </p:nvPr>
        </p:nvSpPr>
        <p:spPr>
          <a:xfrm>
            <a:off x="6571488" y="12001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25742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_who are we">
    <p:spTree>
      <p:nvGrpSpPr>
        <p:cNvPr id="1" name=""/>
        <p:cNvGrpSpPr/>
        <p:nvPr/>
      </p:nvGrpSpPr>
      <p:grpSpPr>
        <a:xfrm>
          <a:off x="0" y="0"/>
          <a:ext cx="0" cy="0"/>
          <a:chOff x="0" y="0"/>
          <a:chExt cx="0" cy="0"/>
        </a:xfrm>
      </p:grpSpPr>
      <p:sp>
        <p:nvSpPr>
          <p:cNvPr id="17" name="Picture Placeholder 11"/>
          <p:cNvSpPr>
            <a:spLocks noGrp="1"/>
          </p:cNvSpPr>
          <p:nvPr>
            <p:ph type="pic" sz="quarter" idx="10" hasCustomPrompt="1"/>
          </p:nvPr>
        </p:nvSpPr>
        <p:spPr>
          <a:xfrm>
            <a:off x="2135124" y="1273077"/>
            <a:ext cx="4873752" cy="2130552"/>
          </a:xfrm>
          <a:prstGeom prst="roundRect">
            <a:avLst>
              <a:gd name="adj" fmla="val 1482"/>
            </a:avLst>
          </a:prstGeom>
        </p:spPr>
        <p:txBody>
          <a:bodyPr tIns="914400" anchor="ctr"/>
          <a:lstStyle>
            <a:lvl1pPr algn="ctr">
              <a:buNone/>
              <a:defRPr sz="2000" b="1" baseline="0">
                <a:solidFill>
                  <a:schemeClr val="tx1">
                    <a:lumMod val="75000"/>
                    <a:lumOff val="25000"/>
                  </a:schemeClr>
                </a:solidFill>
              </a:defRPr>
            </a:lvl1pPr>
          </a:lstStyle>
          <a:p>
            <a:r>
              <a:rPr lang="en-US" dirty="0"/>
              <a:t>Click Icon To Add Image </a:t>
            </a:r>
          </a:p>
        </p:txBody>
      </p:sp>
      <p:sp>
        <p:nvSpPr>
          <p:cNvPr id="20"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21"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323884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_out_com">
    <p:spTree>
      <p:nvGrpSpPr>
        <p:cNvPr id="1" name=""/>
        <p:cNvGrpSpPr/>
        <p:nvPr/>
      </p:nvGrpSpPr>
      <p:grpSpPr>
        <a:xfrm>
          <a:off x="0" y="0"/>
          <a:ext cx="0" cy="0"/>
          <a:chOff x="0" y="0"/>
          <a:chExt cx="0" cy="0"/>
        </a:xfrm>
      </p:grpSpPr>
      <p:sp>
        <p:nvSpPr>
          <p:cNvPr id="9" name="Picture Placeholder 7"/>
          <p:cNvSpPr>
            <a:spLocks noGrp="1"/>
          </p:cNvSpPr>
          <p:nvPr>
            <p:ph type="pic" sz="quarter" idx="53" hasCustomPrompt="1"/>
          </p:nvPr>
        </p:nvSpPr>
        <p:spPr>
          <a:xfrm>
            <a:off x="0" y="1295400"/>
            <a:ext cx="3324225" cy="2130552"/>
          </a:xfrm>
          <a:prstGeom prst="rightArrow">
            <a:avLst>
              <a:gd name="adj1" fmla="val 100000"/>
              <a:gd name="adj2" fmla="val 21388"/>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54" hasCustomPrompt="1"/>
          </p:nvPr>
        </p:nvSpPr>
        <p:spPr>
          <a:xfrm>
            <a:off x="5819775" y="1295400"/>
            <a:ext cx="3324225" cy="2130552"/>
          </a:xfrm>
          <a:prstGeom prst="leftArrow">
            <a:avLst>
              <a:gd name="adj1" fmla="val 100000"/>
              <a:gd name="adj2" fmla="val 20941"/>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181662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2_aboutu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53" hasCustomPrompt="1"/>
          </p:nvPr>
        </p:nvSpPr>
        <p:spPr>
          <a:xfrm>
            <a:off x="0" y="1196171"/>
            <a:ext cx="4581144" cy="3538728"/>
          </a:xfrm>
          <a:prstGeom prst="rect">
            <a:avLst/>
          </a:prstGeom>
          <a:ln w="3175">
            <a:noFill/>
          </a:ln>
        </p:spPr>
        <p:txBody>
          <a:bodyPr wrap="none" tIns="0" bIns="11887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1461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8_empty_plank">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0176DFF-630E-42D8-8A86-1989084A7766}"/>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
        <p:nvSpPr>
          <p:cNvPr id="5" name="Picture Placeholder 7">
            <a:extLst>
              <a:ext uri="{FF2B5EF4-FFF2-40B4-BE49-F238E27FC236}">
                <a16:creationId xmlns:a16="http://schemas.microsoft.com/office/drawing/2014/main" id="{05861866-A9EF-49A8-BE79-2DA7CCCC3D98}"/>
              </a:ext>
            </a:extLst>
          </p:cNvPr>
          <p:cNvSpPr>
            <a:spLocks noGrp="1"/>
          </p:cNvSpPr>
          <p:nvPr>
            <p:ph type="pic" sz="quarter" idx="11" hasCustomPrompt="1"/>
          </p:nvPr>
        </p:nvSpPr>
        <p:spPr>
          <a:xfrm>
            <a:off x="0" y="12001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3500437" y="1123950"/>
            <a:ext cx="5110163" cy="3581400"/>
          </a:xfrm>
          <a:prstGeom prst="rect">
            <a:avLst/>
          </a:prstGeom>
        </p:spPr>
        <p:txBody>
          <a:bodyPr/>
          <a:lstStyle>
            <a:lvl1pPr marL="342900" indent="-342900">
              <a:buFont typeface="Arial" panose="020B0604020202020204" pitchFamily="34" charset="0"/>
              <a:buChar char="•"/>
              <a:defRPr lang="en-US" sz="2400" smtClean="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Tree>
    <p:extLst>
      <p:ext uri="{BB962C8B-B14F-4D97-AF65-F5344CB8AC3E}">
        <p14:creationId xmlns:p14="http://schemas.microsoft.com/office/powerpoint/2010/main" val="3250179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3_aboutu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8" name="Picture Placeholder 7"/>
          <p:cNvSpPr>
            <a:spLocks noGrp="1"/>
          </p:cNvSpPr>
          <p:nvPr>
            <p:ph type="pic" sz="quarter" idx="53" hasCustomPrompt="1"/>
          </p:nvPr>
        </p:nvSpPr>
        <p:spPr>
          <a:xfrm>
            <a:off x="-4763" y="1422320"/>
            <a:ext cx="4919472" cy="3054096"/>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4304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3_our vision">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7" name="Picture Placeholder 7"/>
          <p:cNvSpPr>
            <a:spLocks noGrp="1"/>
          </p:cNvSpPr>
          <p:nvPr>
            <p:ph type="pic" sz="quarter" idx="13" hasCustomPrompt="1"/>
          </p:nvPr>
        </p:nvSpPr>
        <p:spPr>
          <a:xfrm>
            <a:off x="6629400" y="933450"/>
            <a:ext cx="25146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9" name="Picture Placeholder 7"/>
          <p:cNvSpPr>
            <a:spLocks noGrp="1"/>
          </p:cNvSpPr>
          <p:nvPr>
            <p:ph type="pic" sz="quarter" idx="14" hasCustomPrompt="1"/>
          </p:nvPr>
        </p:nvSpPr>
        <p:spPr>
          <a:xfrm flipH="1">
            <a:off x="0" y="933450"/>
            <a:ext cx="25146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83773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4_our vision">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Picture Placeholder 7"/>
          <p:cNvSpPr>
            <a:spLocks noGrp="1"/>
          </p:cNvSpPr>
          <p:nvPr>
            <p:ph type="pic" sz="quarter" idx="14" hasCustomPrompt="1"/>
          </p:nvPr>
        </p:nvSpPr>
        <p:spPr>
          <a:xfrm>
            <a:off x="1117600" y="1371600"/>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5" hasCustomPrompt="1"/>
          </p:nvPr>
        </p:nvSpPr>
        <p:spPr>
          <a:xfrm>
            <a:off x="4572000" y="1371600"/>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6" hasCustomPrompt="1"/>
          </p:nvPr>
        </p:nvSpPr>
        <p:spPr>
          <a:xfrm>
            <a:off x="1117600" y="2943225"/>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7" hasCustomPrompt="1"/>
          </p:nvPr>
        </p:nvSpPr>
        <p:spPr>
          <a:xfrm>
            <a:off x="4572000" y="2943225"/>
            <a:ext cx="3456432"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61959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5_our vision">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17" hasCustomPrompt="1"/>
          </p:nvPr>
        </p:nvSpPr>
        <p:spPr>
          <a:xfrm flipH="1">
            <a:off x="0" y="994410"/>
            <a:ext cx="9144000" cy="2331720"/>
          </a:xfrm>
          <a:prstGeom prst="rect">
            <a:avLst/>
          </a:prstGeom>
          <a:ln w="3175">
            <a:noFill/>
          </a:ln>
        </p:spPr>
        <p:txBody>
          <a:bodyPr bIns="548640" anchor="b"/>
          <a:lstStyle>
            <a:lvl1pPr algn="ctr">
              <a:buNone/>
              <a:defRPr sz="2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36436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2_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7"/>
          <p:cNvSpPr>
            <a:spLocks noGrp="1"/>
          </p:cNvSpPr>
          <p:nvPr>
            <p:ph type="pic" sz="quarter" idx="53" hasCustomPrompt="1"/>
          </p:nvPr>
        </p:nvSpPr>
        <p:spPr>
          <a:xfrm>
            <a:off x="3278124" y="1193800"/>
            <a:ext cx="2587752"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6022848" y="1193800"/>
            <a:ext cx="2587752"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55" hasCustomPrompt="1"/>
          </p:nvPr>
        </p:nvSpPr>
        <p:spPr>
          <a:xfrm>
            <a:off x="533400" y="1193800"/>
            <a:ext cx="2587752"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837990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3_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62" name="Picture Placeholder 7"/>
          <p:cNvSpPr>
            <a:spLocks noGrp="1"/>
          </p:cNvSpPr>
          <p:nvPr>
            <p:ph type="pic" sz="quarter" idx="55" hasCustomPrompt="1"/>
          </p:nvPr>
        </p:nvSpPr>
        <p:spPr>
          <a:xfrm>
            <a:off x="452152"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63" name="Picture Placeholder 7"/>
          <p:cNvSpPr>
            <a:spLocks noGrp="1"/>
          </p:cNvSpPr>
          <p:nvPr>
            <p:ph type="pic" sz="quarter" idx="56" hasCustomPrompt="1"/>
          </p:nvPr>
        </p:nvSpPr>
        <p:spPr>
          <a:xfrm>
            <a:off x="2568319"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64" name="Picture Placeholder 7"/>
          <p:cNvSpPr>
            <a:spLocks noGrp="1"/>
          </p:cNvSpPr>
          <p:nvPr>
            <p:ph type="pic" sz="quarter" idx="57" hasCustomPrompt="1"/>
          </p:nvPr>
        </p:nvSpPr>
        <p:spPr>
          <a:xfrm>
            <a:off x="4684486"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65" name="Picture Placeholder 7"/>
          <p:cNvSpPr>
            <a:spLocks noGrp="1"/>
          </p:cNvSpPr>
          <p:nvPr>
            <p:ph type="pic" sz="quarter" idx="58" hasCustomPrompt="1"/>
          </p:nvPr>
        </p:nvSpPr>
        <p:spPr>
          <a:xfrm>
            <a:off x="6800654" y="1684821"/>
            <a:ext cx="187452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8099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4_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0" name="Picture Placeholder 7"/>
          <p:cNvSpPr>
            <a:spLocks noGrp="1"/>
          </p:cNvSpPr>
          <p:nvPr>
            <p:ph type="pic" sz="quarter" idx="10" hasCustomPrompt="1"/>
          </p:nvPr>
        </p:nvSpPr>
        <p:spPr>
          <a:xfrm>
            <a:off x="367995"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11" name="Text Placeholder 3"/>
          <p:cNvSpPr>
            <a:spLocks noGrp="1"/>
          </p:cNvSpPr>
          <p:nvPr>
            <p:ph type="body" sz="half" idx="15"/>
          </p:nvPr>
        </p:nvSpPr>
        <p:spPr>
          <a:xfrm>
            <a:off x="342900"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12" name="Rectangle 11"/>
          <p:cNvSpPr/>
          <p:nvPr/>
        </p:nvSpPr>
        <p:spPr>
          <a:xfrm>
            <a:off x="365622" y="3520346"/>
            <a:ext cx="1545336" cy="1073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3" name="Text Placeholder 3"/>
          <p:cNvSpPr>
            <a:spLocks noGrp="1"/>
          </p:cNvSpPr>
          <p:nvPr>
            <p:ph type="body" sz="half" idx="16"/>
          </p:nvPr>
        </p:nvSpPr>
        <p:spPr>
          <a:xfrm>
            <a:off x="365622" y="1628923"/>
            <a:ext cx="1545336" cy="412149"/>
          </a:xfrm>
          <a:prstGeom prst="rect">
            <a:avLst/>
          </a:prstGeom>
          <a:solidFill>
            <a:schemeClr val="accent1">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Picture Placeholder 7"/>
          <p:cNvSpPr>
            <a:spLocks noGrp="1"/>
          </p:cNvSpPr>
          <p:nvPr>
            <p:ph type="pic" sz="quarter" idx="18" hasCustomPrompt="1"/>
          </p:nvPr>
        </p:nvSpPr>
        <p:spPr>
          <a:xfrm>
            <a:off x="2084850"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17" name="Text Placeholder 3"/>
          <p:cNvSpPr>
            <a:spLocks noGrp="1"/>
          </p:cNvSpPr>
          <p:nvPr>
            <p:ph type="body" sz="half" idx="19"/>
          </p:nvPr>
        </p:nvSpPr>
        <p:spPr>
          <a:xfrm>
            <a:off x="2059755"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18" name="Rectangle 17"/>
          <p:cNvSpPr/>
          <p:nvPr/>
        </p:nvSpPr>
        <p:spPr>
          <a:xfrm>
            <a:off x="2082477" y="3520346"/>
            <a:ext cx="1545336" cy="1073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 name="Text Placeholder 3"/>
          <p:cNvSpPr>
            <a:spLocks noGrp="1"/>
          </p:cNvSpPr>
          <p:nvPr>
            <p:ph type="body" sz="half" idx="21"/>
          </p:nvPr>
        </p:nvSpPr>
        <p:spPr>
          <a:xfrm>
            <a:off x="2082477" y="1628923"/>
            <a:ext cx="1545336" cy="412149"/>
          </a:xfrm>
          <a:prstGeom prst="rect">
            <a:avLst/>
          </a:prstGeom>
          <a:solidFill>
            <a:schemeClr val="accent2">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Picture Placeholder 7"/>
          <p:cNvSpPr>
            <a:spLocks noGrp="1"/>
          </p:cNvSpPr>
          <p:nvPr>
            <p:ph type="pic" sz="quarter" idx="22" hasCustomPrompt="1"/>
          </p:nvPr>
        </p:nvSpPr>
        <p:spPr>
          <a:xfrm>
            <a:off x="3801705"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21" name="Text Placeholder 3"/>
          <p:cNvSpPr>
            <a:spLocks noGrp="1"/>
          </p:cNvSpPr>
          <p:nvPr>
            <p:ph type="body" sz="half" idx="23"/>
          </p:nvPr>
        </p:nvSpPr>
        <p:spPr>
          <a:xfrm>
            <a:off x="3776610"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22" name="Rectangle 21"/>
          <p:cNvSpPr/>
          <p:nvPr/>
        </p:nvSpPr>
        <p:spPr>
          <a:xfrm>
            <a:off x="3799332" y="3520346"/>
            <a:ext cx="1545336" cy="1073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3" name="Text Placeholder 3"/>
          <p:cNvSpPr>
            <a:spLocks noGrp="1"/>
          </p:cNvSpPr>
          <p:nvPr>
            <p:ph type="body" sz="half" idx="25"/>
          </p:nvPr>
        </p:nvSpPr>
        <p:spPr>
          <a:xfrm>
            <a:off x="3799332" y="1628923"/>
            <a:ext cx="1545336" cy="412149"/>
          </a:xfrm>
          <a:prstGeom prst="rect">
            <a:avLst/>
          </a:prstGeom>
          <a:solidFill>
            <a:schemeClr val="accent3">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4" name="Picture Placeholder 7"/>
          <p:cNvSpPr>
            <a:spLocks noGrp="1"/>
          </p:cNvSpPr>
          <p:nvPr>
            <p:ph type="pic" sz="quarter" idx="26" hasCustomPrompt="1"/>
          </p:nvPr>
        </p:nvSpPr>
        <p:spPr>
          <a:xfrm>
            <a:off x="5518560"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25" name="Text Placeholder 3"/>
          <p:cNvSpPr>
            <a:spLocks noGrp="1"/>
          </p:cNvSpPr>
          <p:nvPr>
            <p:ph type="body" sz="half" idx="27"/>
          </p:nvPr>
        </p:nvSpPr>
        <p:spPr>
          <a:xfrm>
            <a:off x="5493465"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26" name="Rectangle 25"/>
          <p:cNvSpPr/>
          <p:nvPr/>
        </p:nvSpPr>
        <p:spPr>
          <a:xfrm>
            <a:off x="5516187" y="3520346"/>
            <a:ext cx="1545336" cy="1073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7" name="Text Placeholder 3"/>
          <p:cNvSpPr>
            <a:spLocks noGrp="1"/>
          </p:cNvSpPr>
          <p:nvPr>
            <p:ph type="body" sz="half" idx="29"/>
          </p:nvPr>
        </p:nvSpPr>
        <p:spPr>
          <a:xfrm>
            <a:off x="5516187" y="1628923"/>
            <a:ext cx="1545336" cy="412149"/>
          </a:xfrm>
          <a:prstGeom prst="rect">
            <a:avLst/>
          </a:prstGeom>
          <a:solidFill>
            <a:schemeClr val="accent4">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8" name="Picture Placeholder 7"/>
          <p:cNvSpPr>
            <a:spLocks noGrp="1"/>
          </p:cNvSpPr>
          <p:nvPr>
            <p:ph type="pic" sz="quarter" idx="30" hasCustomPrompt="1"/>
          </p:nvPr>
        </p:nvSpPr>
        <p:spPr>
          <a:xfrm>
            <a:off x="7235415" y="1626813"/>
            <a:ext cx="154059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29" name="Text Placeholder 3"/>
          <p:cNvSpPr>
            <a:spLocks noGrp="1"/>
          </p:cNvSpPr>
          <p:nvPr>
            <p:ph type="body" sz="half" idx="31"/>
          </p:nvPr>
        </p:nvSpPr>
        <p:spPr>
          <a:xfrm>
            <a:off x="7210320" y="3821769"/>
            <a:ext cx="159078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30" name="Rectangle 29"/>
          <p:cNvSpPr/>
          <p:nvPr/>
        </p:nvSpPr>
        <p:spPr>
          <a:xfrm>
            <a:off x="7233042" y="3520346"/>
            <a:ext cx="1545336" cy="1073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1" name="Text Placeholder 3"/>
          <p:cNvSpPr>
            <a:spLocks noGrp="1"/>
          </p:cNvSpPr>
          <p:nvPr>
            <p:ph type="body" sz="half" idx="33"/>
          </p:nvPr>
        </p:nvSpPr>
        <p:spPr>
          <a:xfrm>
            <a:off x="7233042" y="1628923"/>
            <a:ext cx="1545336" cy="412149"/>
          </a:xfrm>
          <a:prstGeom prst="rect">
            <a:avLst/>
          </a:prstGeom>
          <a:solidFill>
            <a:schemeClr val="accent5">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1625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Bottom)">
                                      <p:cBhvr>
                                        <p:cTn id="10" dur="500"/>
                                        <p:tgtEl>
                                          <p:spTgt spid="1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3">
                                            <p:bg/>
                                          </p:spTgt>
                                        </p:tgtEl>
                                        <p:attrNameLst>
                                          <p:attrName>style.visibility</p:attrName>
                                        </p:attrNameLst>
                                      </p:cBhvr>
                                      <p:to>
                                        <p:strVal val="visible"/>
                                      </p:to>
                                    </p:set>
                                    <p:animEffect transition="in" filter="wipe(up)">
                                      <p:cBhvr>
                                        <p:cTn id="14" dur="500"/>
                                        <p:tgtEl>
                                          <p:spTgt spid="13">
                                            <p:bg/>
                                          </p:spTgt>
                                        </p:tgtEl>
                                      </p:cBhvr>
                                    </p:animEffect>
                                  </p:childTnLst>
                                </p:cTn>
                              </p:par>
                              <p:par>
                                <p:cTn id="15" presetID="10" presetClass="entr" presetSubtype="0" fill="hold" grpId="0" nodeType="withEffect" nodePh="1">
                                  <p:stCondLst>
                                    <p:cond delay="0"/>
                                  </p:stCondLst>
                                  <p:endCondLst>
                                    <p:cond evt="begin" delay="0">
                                      <p:tn val="15"/>
                                    </p:cond>
                                  </p:end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par>
                          <p:cTn id="18" fill="hold">
                            <p:stCondLst>
                              <p:cond delay="1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11">
                                            <p:txEl>
                                              <p:pRg st="0" end="0"/>
                                            </p:txEl>
                                          </p:spTgt>
                                        </p:tgtEl>
                                        <p:attrNameLst>
                                          <p:attrName>style.visibility</p:attrName>
                                        </p:attrNameLst>
                                      </p:cBhvr>
                                      <p:to>
                                        <p:strVal val="visible"/>
                                      </p:to>
                                    </p:set>
                                    <p:anim calcmode="lin" valueType="num">
                                      <p:cBhvr additive="base">
                                        <p:cTn id="2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Bottom)">
                                      <p:cBhvr>
                                        <p:cTn id="29" dur="500"/>
                                        <p:tgtEl>
                                          <p:spTgt spid="18"/>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9">
                                            <p:bg/>
                                          </p:spTgt>
                                        </p:tgtEl>
                                        <p:attrNameLst>
                                          <p:attrName>style.visibility</p:attrName>
                                        </p:attrNameLst>
                                      </p:cBhvr>
                                      <p:to>
                                        <p:strVal val="visible"/>
                                      </p:to>
                                    </p:set>
                                    <p:animEffect transition="in" filter="wipe(up)">
                                      <p:cBhvr>
                                        <p:cTn id="33" dur="500"/>
                                        <p:tgtEl>
                                          <p:spTgt spid="19">
                                            <p:bg/>
                                          </p:spTgt>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500"/>
                                        <p:tgtEl>
                                          <p:spTgt spid="19">
                                            <p:txEl>
                                              <p:pRg st="0" end="0"/>
                                            </p:txEl>
                                          </p:spTgt>
                                        </p:tgtEl>
                                      </p:cBhvr>
                                    </p:animEffect>
                                  </p:childTnLst>
                                </p:cTn>
                              </p:par>
                            </p:childTnLst>
                          </p:cTn>
                        </p:par>
                        <p:par>
                          <p:cTn id="37" fill="hold">
                            <p:stCondLst>
                              <p:cond delay="2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17">
                                            <p:txEl>
                                              <p:pRg st="0" end="0"/>
                                            </p:txEl>
                                          </p:spTgt>
                                        </p:tgtEl>
                                        <p:attrNameLst>
                                          <p:attrName>style.visibility</p:attrName>
                                        </p:attrNameLst>
                                      </p:cBhvr>
                                      <p:to>
                                        <p:strVal val="visible"/>
                                      </p:to>
                                    </p:set>
                                    <p:anim calcmode="lin" valueType="num">
                                      <p:cBhvr additive="base">
                                        <p:cTn id="4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Bottom)">
                                      <p:cBhvr>
                                        <p:cTn id="48" dur="500"/>
                                        <p:tgtEl>
                                          <p:spTgt spid="22"/>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23">
                                            <p:bg/>
                                          </p:spTgt>
                                        </p:tgtEl>
                                        <p:attrNameLst>
                                          <p:attrName>style.visibility</p:attrName>
                                        </p:attrNameLst>
                                      </p:cBhvr>
                                      <p:to>
                                        <p:strVal val="visible"/>
                                      </p:to>
                                    </p:set>
                                    <p:animEffect transition="in" filter="wipe(up)">
                                      <p:cBhvr>
                                        <p:cTn id="52" dur="500"/>
                                        <p:tgtEl>
                                          <p:spTgt spid="23">
                                            <p:bg/>
                                          </p:spTgt>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3">
                                            <p:txEl>
                                              <p:pRg st="0" end="0"/>
                                            </p:txEl>
                                          </p:spTgt>
                                        </p:tgtEl>
                                        <p:attrNameLst>
                                          <p:attrName>style.visibility</p:attrName>
                                        </p:attrNameLst>
                                      </p:cBhvr>
                                      <p:to>
                                        <p:strVal val="visible"/>
                                      </p:to>
                                    </p:set>
                                    <p:animEffect transition="in" filter="fade">
                                      <p:cBhvr>
                                        <p:cTn id="55" dur="500"/>
                                        <p:tgtEl>
                                          <p:spTgt spid="23">
                                            <p:txEl>
                                              <p:pRg st="0" end="0"/>
                                            </p:txEl>
                                          </p:spTgt>
                                        </p:tgtEl>
                                      </p:cBhvr>
                                    </p:animEffect>
                                  </p:childTnLst>
                                </p:cTn>
                              </p:par>
                            </p:childTnLst>
                          </p:cTn>
                        </p:par>
                        <p:par>
                          <p:cTn id="56" fill="hold">
                            <p:stCondLst>
                              <p:cond delay="4000"/>
                            </p:stCondLst>
                            <p:childTnLst>
                              <p:par>
                                <p:cTn id="57" presetID="2" presetClass="entr" presetSubtype="4" accel="50000" decel="50000" fill="hold" grpId="0" nodeType="afterEffect" nodePh="1">
                                  <p:stCondLst>
                                    <p:cond delay="0"/>
                                  </p:stCondLst>
                                  <p:endCondLst>
                                    <p:cond evt="begin" delay="0">
                                      <p:tn val="57"/>
                                    </p:cond>
                                  </p:endCondLst>
                                  <p:childTnLst>
                                    <p:set>
                                      <p:cBhvr>
                                        <p:cTn id="58" dur="1" fill="hold">
                                          <p:stCondLst>
                                            <p:cond delay="0"/>
                                          </p:stCondLst>
                                        </p:cTn>
                                        <p:tgtEl>
                                          <p:spTgt spid="21">
                                            <p:txEl>
                                              <p:pRg st="0" end="0"/>
                                            </p:txEl>
                                          </p:spTgt>
                                        </p:tgtEl>
                                        <p:attrNameLst>
                                          <p:attrName>style.visibility</p:attrName>
                                        </p:attrNameLst>
                                      </p:cBhvr>
                                      <p:to>
                                        <p:strVal val="visible"/>
                                      </p:to>
                                    </p:set>
                                    <p:anim calcmode="lin" valueType="num">
                                      <p:cBhvr additive="base">
                                        <p:cTn id="59"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lide(fromBottom)">
                                      <p:cBhvr>
                                        <p:cTn id="67" dur="500"/>
                                        <p:tgtEl>
                                          <p:spTgt spid="26"/>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27">
                                            <p:bg/>
                                          </p:spTgt>
                                        </p:tgtEl>
                                        <p:attrNameLst>
                                          <p:attrName>style.visibility</p:attrName>
                                        </p:attrNameLst>
                                      </p:cBhvr>
                                      <p:to>
                                        <p:strVal val="visible"/>
                                      </p:to>
                                    </p:set>
                                    <p:animEffect transition="in" filter="wipe(up)">
                                      <p:cBhvr>
                                        <p:cTn id="71" dur="500"/>
                                        <p:tgtEl>
                                          <p:spTgt spid="27">
                                            <p:bg/>
                                          </p:spTgt>
                                        </p:tgtEl>
                                      </p:cBhvr>
                                    </p:animEffect>
                                  </p:childTnLst>
                                </p:cTn>
                              </p:par>
                              <p:par>
                                <p:cTn id="72" presetID="10" presetClass="entr" presetSubtype="0" fill="hold" grpId="0" nodeType="withEffect" nodePh="1">
                                  <p:stCondLst>
                                    <p:cond delay="0"/>
                                  </p:stCondLst>
                                  <p:endCondLst>
                                    <p:cond evt="begin" delay="0">
                                      <p:tn val="72"/>
                                    </p:cond>
                                  </p:endCondLst>
                                  <p:childTnLst>
                                    <p:set>
                                      <p:cBhvr>
                                        <p:cTn id="73" dur="1" fill="hold">
                                          <p:stCondLst>
                                            <p:cond delay="0"/>
                                          </p:stCondLst>
                                        </p:cTn>
                                        <p:tgtEl>
                                          <p:spTgt spid="27">
                                            <p:txEl>
                                              <p:pRg st="0" end="0"/>
                                            </p:txEl>
                                          </p:spTgt>
                                        </p:tgtEl>
                                        <p:attrNameLst>
                                          <p:attrName>style.visibility</p:attrName>
                                        </p:attrNameLst>
                                      </p:cBhvr>
                                      <p:to>
                                        <p:strVal val="visible"/>
                                      </p:to>
                                    </p:set>
                                    <p:animEffect transition="in" filter="fade">
                                      <p:cBhvr>
                                        <p:cTn id="74" dur="500"/>
                                        <p:tgtEl>
                                          <p:spTgt spid="27">
                                            <p:txEl>
                                              <p:pRg st="0" end="0"/>
                                            </p:txEl>
                                          </p:spTgt>
                                        </p:tgtEl>
                                      </p:cBhvr>
                                    </p:animEffect>
                                  </p:childTnLst>
                                </p:cTn>
                              </p:par>
                            </p:childTnLst>
                          </p:cTn>
                        </p:par>
                        <p:par>
                          <p:cTn id="75" fill="hold">
                            <p:stCondLst>
                              <p:cond delay="5500"/>
                            </p:stCondLst>
                            <p:childTnLst>
                              <p:par>
                                <p:cTn id="76" presetID="2" presetClass="entr" presetSubtype="4" accel="50000" decel="50000" fill="hold" grpId="0" nodeType="afterEffect" nodePh="1">
                                  <p:stCondLst>
                                    <p:cond delay="0"/>
                                  </p:stCondLst>
                                  <p:endCondLst>
                                    <p:cond evt="begin" delay="0">
                                      <p:tn val="76"/>
                                    </p:cond>
                                  </p:endCondLst>
                                  <p:childTnLst>
                                    <p:set>
                                      <p:cBhvr>
                                        <p:cTn id="77" dur="1" fill="hold">
                                          <p:stCondLst>
                                            <p:cond delay="0"/>
                                          </p:stCondLst>
                                        </p:cTn>
                                        <p:tgtEl>
                                          <p:spTgt spid="25">
                                            <p:txEl>
                                              <p:pRg st="0" end="0"/>
                                            </p:txEl>
                                          </p:spTgt>
                                        </p:tgtEl>
                                        <p:attrNameLst>
                                          <p:attrName>style.visibility</p:attrName>
                                        </p:attrNameLst>
                                      </p:cBhvr>
                                      <p:to>
                                        <p:strVal val="visible"/>
                                      </p:to>
                                    </p:set>
                                    <p:anim calcmode="lin" valueType="num">
                                      <p:cBhvr additive="base">
                                        <p:cTn id="78"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slide(fromBottom)">
                                      <p:cBhvr>
                                        <p:cTn id="86" dur="500"/>
                                        <p:tgtEl>
                                          <p:spTgt spid="30"/>
                                        </p:tgtEl>
                                      </p:cBhvr>
                                    </p:animEffect>
                                  </p:childTnLst>
                                </p:cTn>
                              </p:par>
                            </p:childTnLst>
                          </p:cTn>
                        </p:par>
                        <p:par>
                          <p:cTn id="87" fill="hold">
                            <p:stCondLst>
                              <p:cond delay="6500"/>
                            </p:stCondLst>
                            <p:childTnLst>
                              <p:par>
                                <p:cTn id="88" presetID="22" presetClass="entr" presetSubtype="1" fill="hold" grpId="0" nodeType="afterEffect">
                                  <p:stCondLst>
                                    <p:cond delay="0"/>
                                  </p:stCondLst>
                                  <p:childTnLst>
                                    <p:set>
                                      <p:cBhvr>
                                        <p:cTn id="89" dur="1" fill="hold">
                                          <p:stCondLst>
                                            <p:cond delay="0"/>
                                          </p:stCondLst>
                                        </p:cTn>
                                        <p:tgtEl>
                                          <p:spTgt spid="31">
                                            <p:bg/>
                                          </p:spTgt>
                                        </p:tgtEl>
                                        <p:attrNameLst>
                                          <p:attrName>style.visibility</p:attrName>
                                        </p:attrNameLst>
                                      </p:cBhvr>
                                      <p:to>
                                        <p:strVal val="visible"/>
                                      </p:to>
                                    </p:set>
                                    <p:animEffect transition="in" filter="wipe(up)">
                                      <p:cBhvr>
                                        <p:cTn id="90" dur="500"/>
                                        <p:tgtEl>
                                          <p:spTgt spid="31">
                                            <p:bg/>
                                          </p:spTgt>
                                        </p:tgtEl>
                                      </p:cBhvr>
                                    </p:animEffect>
                                  </p:childTnLst>
                                </p:cTn>
                              </p:par>
                              <p:par>
                                <p:cTn id="91" presetID="10" presetClass="entr" presetSubtype="0" fill="hold" grpId="0" nodeType="withEffect" nodePh="1">
                                  <p:stCondLst>
                                    <p:cond delay="0"/>
                                  </p:stCondLst>
                                  <p:endCondLst>
                                    <p:cond evt="begin" delay="0">
                                      <p:tn val="91"/>
                                    </p:cond>
                                  </p:endCondLst>
                                  <p:childTnLst>
                                    <p:set>
                                      <p:cBhvr>
                                        <p:cTn id="92" dur="1" fill="hold">
                                          <p:stCondLst>
                                            <p:cond delay="0"/>
                                          </p:stCondLst>
                                        </p:cTn>
                                        <p:tgtEl>
                                          <p:spTgt spid="31">
                                            <p:txEl>
                                              <p:pRg st="0" end="0"/>
                                            </p:txEl>
                                          </p:spTgt>
                                        </p:tgtEl>
                                        <p:attrNameLst>
                                          <p:attrName>style.visibility</p:attrName>
                                        </p:attrNameLst>
                                      </p:cBhvr>
                                      <p:to>
                                        <p:strVal val="visible"/>
                                      </p:to>
                                    </p:set>
                                    <p:animEffect transition="in" filter="fade">
                                      <p:cBhvr>
                                        <p:cTn id="93" dur="500"/>
                                        <p:tgtEl>
                                          <p:spTgt spid="31">
                                            <p:txEl>
                                              <p:pRg st="0" end="0"/>
                                            </p:txEl>
                                          </p:spTgt>
                                        </p:tgtEl>
                                      </p:cBhvr>
                                    </p:animEffect>
                                  </p:childTnLst>
                                </p:cTn>
                              </p:par>
                            </p:childTnLst>
                          </p:cTn>
                        </p:par>
                        <p:par>
                          <p:cTn id="94" fill="hold">
                            <p:stCondLst>
                              <p:cond delay="7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29">
                                            <p:txEl>
                                              <p:pRg st="0" end="0"/>
                                            </p:txEl>
                                          </p:spTgt>
                                        </p:tgtEl>
                                        <p:attrNameLst>
                                          <p:attrName>style.visibility</p:attrName>
                                        </p:attrNameLst>
                                      </p:cBhvr>
                                      <p:to>
                                        <p:strVal val="visible"/>
                                      </p:to>
                                    </p:set>
                                    <p:anim calcmode="lin" valueType="num">
                                      <p:cBhvr additive="base">
                                        <p:cTn id="97"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12" grpId="0" animBg="1"/>
      <p:bldP spid="13" grpId="0" build="p" animBg="1">
        <p:tmplLst>
          <p:tmpl>
            <p:tnLst>
              <p:par>
                <p:cTn presetID="22" presetClass="entr" presetSubtype="1"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up)">
                      <p:cBhvr>
                        <p:cTn dur="500"/>
                        <p:tgtEl>
                          <p:spTgt spid="1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6" grpId="0"/>
      <p:bldP spid="1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animBg="1"/>
      <p:bldP spid="19" grpId="0" build="p" animBg="1">
        <p:tmplLst>
          <p:tmpl>
            <p:tnLst>
              <p:par>
                <p:cTn presetID="22" presetClass="entr" presetSubtype="1"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up)">
                      <p:cBhvr>
                        <p:cTn dur="500"/>
                        <p:tgtEl>
                          <p:spTgt spid="19"/>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P spid="23" grpId="0" build="p" animBg="1">
        <p:tmplLst>
          <p:tmpl>
            <p:tnLst>
              <p:par>
                <p:cTn presetID="22" presetClass="entr" presetSubtype="1"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up)">
                      <p:cBhvr>
                        <p:cTn dur="500"/>
                        <p:tgtEl>
                          <p:spTgt spid="2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animBg="1"/>
      <p:bldP spid="27" grpId="0" build="p" animBg="1">
        <p:tmplLst>
          <p:tmpl>
            <p:tnLst>
              <p:par>
                <p:cTn presetID="22" presetClass="entr" presetSubtype="1"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up)">
                      <p:cBhvr>
                        <p:cTn dur="500"/>
                        <p:tgtEl>
                          <p:spTgt spid="27"/>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bldP spid="2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animBg="1"/>
      <p:bldP spid="31" grpId="0" build="p" animBg="1">
        <p:tmplLst>
          <p:tmpl>
            <p:tnLst>
              <p:par>
                <p:cTn presetID="22" presetClass="entr" presetSubtype="1"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up)">
                      <p:cBhvr>
                        <p:cTn dur="500"/>
                        <p:tgtEl>
                          <p:spTgt spid="31"/>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Lst>
  </p:timing>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6_pic">
    <p:spTree>
      <p:nvGrpSpPr>
        <p:cNvPr id="1" name=""/>
        <p:cNvGrpSpPr/>
        <p:nvPr/>
      </p:nvGrpSpPr>
      <p:grpSpPr>
        <a:xfrm>
          <a:off x="0" y="0"/>
          <a:ext cx="0" cy="0"/>
          <a:chOff x="0" y="0"/>
          <a:chExt cx="0" cy="0"/>
        </a:xfrm>
      </p:grpSpPr>
      <p:sp>
        <p:nvSpPr>
          <p:cNvPr id="13" name="Picture Placeholder 7"/>
          <p:cNvSpPr>
            <a:spLocks noGrp="1"/>
          </p:cNvSpPr>
          <p:nvPr>
            <p:ph type="pic" sz="quarter" idx="18" hasCustomPrompt="1"/>
          </p:nvPr>
        </p:nvSpPr>
        <p:spPr>
          <a:xfrm>
            <a:off x="6385667" y="1895622"/>
            <a:ext cx="1548560" cy="1551202"/>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4861667" y="1791928"/>
            <a:ext cx="1755594" cy="1758590"/>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3032867" y="1615421"/>
            <a:ext cx="2108006" cy="2111603"/>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9" name="Picture Placeholder 7"/>
          <p:cNvSpPr>
            <a:spLocks noGrp="1"/>
          </p:cNvSpPr>
          <p:nvPr>
            <p:ph type="pic" sz="quarter" idx="15" hasCustomPrompt="1"/>
          </p:nvPr>
        </p:nvSpPr>
        <p:spPr>
          <a:xfrm>
            <a:off x="1127867" y="1504950"/>
            <a:ext cx="2328572" cy="2332545"/>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24451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0" grpId="0" animBg="1"/>
      <p:bldP spid="9" grpId="0" animBg="1"/>
    </p:bldLst>
  </p:timing>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_col_txt_ 1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9" name="Picture Placeholder 7"/>
          <p:cNvSpPr>
            <a:spLocks noGrp="1"/>
          </p:cNvSpPr>
          <p:nvPr>
            <p:ph type="pic" sz="quarter" idx="53" hasCustomPrompt="1"/>
          </p:nvPr>
        </p:nvSpPr>
        <p:spPr>
          <a:xfrm>
            <a:off x="4861560" y="1073462"/>
            <a:ext cx="3603118" cy="3818577"/>
          </a:xfrm>
          <a:prstGeom prst="rect">
            <a:avLst/>
          </a:prstGeom>
          <a:ln w="28575">
            <a:noFill/>
          </a:ln>
        </p:spPr>
        <p:txBody>
          <a:bodyPr wrap="none" tIns="0" bIns="128016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89223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_col_txt_ 2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Picture Placeholder 7"/>
          <p:cNvSpPr>
            <a:spLocks noGrp="1"/>
          </p:cNvSpPr>
          <p:nvPr>
            <p:ph type="pic" sz="quarter" idx="53" hasCustomPrompt="1"/>
          </p:nvPr>
        </p:nvSpPr>
        <p:spPr>
          <a:xfrm>
            <a:off x="4932046" y="1081083"/>
            <a:ext cx="3547872"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54" hasCustomPrompt="1"/>
          </p:nvPr>
        </p:nvSpPr>
        <p:spPr>
          <a:xfrm>
            <a:off x="4932046" y="3095619"/>
            <a:ext cx="3547872"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6676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righ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2_empty_plank">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0176DFF-630E-42D8-8A86-1989084A7766}"/>
              </a:ext>
            </a:extLst>
          </p:cNvPr>
          <p:cNvSpPr>
            <a:spLocks noGrp="1"/>
          </p:cNvSpPr>
          <p:nvPr>
            <p:ph type="title" hasCustomPrompt="1"/>
          </p:nvPr>
        </p:nvSpPr>
        <p:spPr>
          <a:xfrm>
            <a:off x="2190750" y="552418"/>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a:t>
            </a:r>
            <a:br>
              <a:rPr lang="en-US" dirty="0"/>
            </a:br>
            <a:r>
              <a:rPr lang="en-US" dirty="0"/>
              <a:t>Master Title Style</a:t>
            </a:r>
          </a:p>
        </p:txBody>
      </p:sp>
      <p:sp>
        <p:nvSpPr>
          <p:cNvPr id="5" name="Picture Placeholder 7">
            <a:extLst>
              <a:ext uri="{FF2B5EF4-FFF2-40B4-BE49-F238E27FC236}">
                <a16:creationId xmlns:a16="http://schemas.microsoft.com/office/drawing/2014/main" id="{05861866-A9EF-49A8-BE79-2DA7CCCC3D98}"/>
              </a:ext>
            </a:extLst>
          </p:cNvPr>
          <p:cNvSpPr>
            <a:spLocks noGrp="1"/>
          </p:cNvSpPr>
          <p:nvPr>
            <p:ph type="pic" sz="quarter" idx="11" hasCustomPrompt="1"/>
          </p:nvPr>
        </p:nvSpPr>
        <p:spPr>
          <a:xfrm>
            <a:off x="0" y="14287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3500437" y="1428750"/>
            <a:ext cx="5110163" cy="3276600"/>
          </a:xfrm>
          <a:prstGeom prst="rect">
            <a:avLst/>
          </a:prstGeom>
        </p:spPr>
        <p:txBody>
          <a:bodyPr/>
          <a:lstStyle>
            <a:lvl1pPr marL="342900" indent="-342900">
              <a:buFont typeface="Arial" panose="020B0604020202020204" pitchFamily="34" charset="0"/>
              <a:buChar char="•"/>
              <a:defRPr lang="en-US" sz="2400" smtClean="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Tree>
    <p:extLst>
      <p:ext uri="{BB962C8B-B14F-4D97-AF65-F5344CB8AC3E}">
        <p14:creationId xmlns:p14="http://schemas.microsoft.com/office/powerpoint/2010/main" val="60742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4_col_txt_ 2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7"/>
          <p:cNvSpPr>
            <a:spLocks noGrp="1"/>
          </p:cNvSpPr>
          <p:nvPr>
            <p:ph type="pic" sz="quarter" idx="53" hasCustomPrompt="1"/>
          </p:nvPr>
        </p:nvSpPr>
        <p:spPr>
          <a:xfrm>
            <a:off x="4810790" y="2952023"/>
            <a:ext cx="3364992"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967581" y="2952023"/>
            <a:ext cx="3364992"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7497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4_col_txt_ 3pic">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53" hasCustomPrompt="1"/>
          </p:nvPr>
        </p:nvSpPr>
        <p:spPr>
          <a:xfrm>
            <a:off x="483188" y="3066658"/>
            <a:ext cx="2660904"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54" hasCustomPrompt="1"/>
          </p:nvPr>
        </p:nvSpPr>
        <p:spPr>
          <a:xfrm>
            <a:off x="3238647" y="3066658"/>
            <a:ext cx="2660904"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5" hasCustomPrompt="1"/>
          </p:nvPr>
        </p:nvSpPr>
        <p:spPr>
          <a:xfrm>
            <a:off x="5994107" y="3066658"/>
            <a:ext cx="2660904"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31608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3_team.">
    <p:bg>
      <p:bgPr>
        <a:solidFill>
          <a:schemeClr val="bg1"/>
        </a:solidFill>
        <a:effectLst/>
      </p:bgPr>
    </p:bg>
    <p:spTree>
      <p:nvGrpSpPr>
        <p:cNvPr id="1" name=""/>
        <p:cNvGrpSpPr/>
        <p:nvPr/>
      </p:nvGrpSpPr>
      <p:grpSpPr>
        <a:xfrm>
          <a:off x="0" y="0"/>
          <a:ext cx="0" cy="0"/>
          <a:chOff x="0" y="0"/>
          <a:chExt cx="0" cy="0"/>
        </a:xfrm>
      </p:grpSpPr>
      <p:sp>
        <p:nvSpPr>
          <p:cNvPr id="112" name="Picture Placeholder 7"/>
          <p:cNvSpPr>
            <a:spLocks noGrp="1"/>
          </p:cNvSpPr>
          <p:nvPr>
            <p:ph type="pic" sz="quarter" idx="53" hasCustomPrompt="1"/>
          </p:nvPr>
        </p:nvSpPr>
        <p:spPr>
          <a:xfrm>
            <a:off x="705637"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31" name="Text Placeholder 3"/>
          <p:cNvSpPr>
            <a:spLocks noGrp="1"/>
          </p:cNvSpPr>
          <p:nvPr>
            <p:ph type="body" sz="half" idx="37"/>
          </p:nvPr>
        </p:nvSpPr>
        <p:spPr>
          <a:xfrm>
            <a:off x="752119"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2" name="Text Placeholder 3"/>
          <p:cNvSpPr>
            <a:spLocks noGrp="1"/>
          </p:cNvSpPr>
          <p:nvPr>
            <p:ph type="body" sz="half" idx="50"/>
          </p:nvPr>
        </p:nvSpPr>
        <p:spPr>
          <a:xfrm>
            <a:off x="637819"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33" name="Text Placeholder 3"/>
          <p:cNvSpPr>
            <a:spLocks noGrp="1"/>
          </p:cNvSpPr>
          <p:nvPr>
            <p:ph type="body" sz="half" idx="51"/>
          </p:nvPr>
        </p:nvSpPr>
        <p:spPr>
          <a:xfrm>
            <a:off x="752119" y="3443640"/>
            <a:ext cx="1600200" cy="192780"/>
          </a:xfrm>
          <a:prstGeom prst="rect">
            <a:avLst/>
          </a:prstGeom>
        </p:spPr>
        <p:txBody>
          <a:bodyPr wrap="square" lIns="0" tIns="0" rIns="0" bIns="0" anchor="ctr">
            <a:noAutofit/>
          </a:bodyPr>
          <a:lstStyle>
            <a:lvl1pPr marL="0" indent="0" algn="ctr"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4" name="Picture Placeholder 7"/>
          <p:cNvSpPr>
            <a:spLocks noGrp="1"/>
          </p:cNvSpPr>
          <p:nvPr>
            <p:ph type="pic" sz="quarter" idx="54" hasCustomPrompt="1"/>
          </p:nvPr>
        </p:nvSpPr>
        <p:spPr>
          <a:xfrm>
            <a:off x="2716273"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35" name="Text Placeholder 3"/>
          <p:cNvSpPr>
            <a:spLocks noGrp="1"/>
          </p:cNvSpPr>
          <p:nvPr>
            <p:ph type="body" sz="half" idx="55"/>
          </p:nvPr>
        </p:nvSpPr>
        <p:spPr>
          <a:xfrm>
            <a:off x="2762755"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6" name="Text Placeholder 3"/>
          <p:cNvSpPr>
            <a:spLocks noGrp="1"/>
          </p:cNvSpPr>
          <p:nvPr>
            <p:ph type="body" sz="half" idx="56"/>
          </p:nvPr>
        </p:nvSpPr>
        <p:spPr>
          <a:xfrm>
            <a:off x="2648455"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37" name="Text Placeholder 3"/>
          <p:cNvSpPr>
            <a:spLocks noGrp="1"/>
          </p:cNvSpPr>
          <p:nvPr>
            <p:ph type="body" sz="half" idx="57"/>
          </p:nvPr>
        </p:nvSpPr>
        <p:spPr>
          <a:xfrm>
            <a:off x="2762755" y="3443640"/>
            <a:ext cx="1600200" cy="192780"/>
          </a:xfrm>
          <a:prstGeom prst="rect">
            <a:avLst/>
          </a:prstGeom>
        </p:spPr>
        <p:txBody>
          <a:bodyPr wrap="square" lIns="0" tIns="0" rIns="0" bIns="0" anchor="ctr">
            <a:noAutofit/>
          </a:bodyPr>
          <a:lstStyle>
            <a:lvl1pPr marL="0" indent="0" algn="ctr"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8" name="Picture Placeholder 7"/>
          <p:cNvSpPr>
            <a:spLocks noGrp="1"/>
          </p:cNvSpPr>
          <p:nvPr>
            <p:ph type="pic" sz="quarter" idx="58" hasCustomPrompt="1"/>
          </p:nvPr>
        </p:nvSpPr>
        <p:spPr>
          <a:xfrm>
            <a:off x="4726909"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39" name="Text Placeholder 3"/>
          <p:cNvSpPr>
            <a:spLocks noGrp="1"/>
          </p:cNvSpPr>
          <p:nvPr>
            <p:ph type="body" sz="half" idx="59"/>
          </p:nvPr>
        </p:nvSpPr>
        <p:spPr>
          <a:xfrm>
            <a:off x="4773391"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0" name="Text Placeholder 3"/>
          <p:cNvSpPr>
            <a:spLocks noGrp="1"/>
          </p:cNvSpPr>
          <p:nvPr>
            <p:ph type="body" sz="half" idx="60"/>
          </p:nvPr>
        </p:nvSpPr>
        <p:spPr>
          <a:xfrm>
            <a:off x="4659091"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41" name="Text Placeholder 3"/>
          <p:cNvSpPr>
            <a:spLocks noGrp="1"/>
          </p:cNvSpPr>
          <p:nvPr>
            <p:ph type="body" sz="half" idx="61"/>
          </p:nvPr>
        </p:nvSpPr>
        <p:spPr>
          <a:xfrm>
            <a:off x="4773391" y="3443640"/>
            <a:ext cx="1600200" cy="192780"/>
          </a:xfrm>
          <a:prstGeom prst="rect">
            <a:avLst/>
          </a:prstGeom>
        </p:spPr>
        <p:txBody>
          <a:bodyPr wrap="square" lIns="0" tIns="0" rIns="0" bIns="0" anchor="ctr">
            <a:noAutofit/>
          </a:bodyPr>
          <a:lstStyle>
            <a:lvl1pPr marL="0" indent="0" algn="ctr"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2" name="Picture Placeholder 7"/>
          <p:cNvSpPr>
            <a:spLocks noGrp="1"/>
          </p:cNvSpPr>
          <p:nvPr>
            <p:ph type="pic" sz="quarter" idx="62" hasCustomPrompt="1"/>
          </p:nvPr>
        </p:nvSpPr>
        <p:spPr>
          <a:xfrm>
            <a:off x="6737546" y="1519936"/>
            <a:ext cx="1693164"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43" name="Text Placeholder 3"/>
          <p:cNvSpPr>
            <a:spLocks noGrp="1"/>
          </p:cNvSpPr>
          <p:nvPr>
            <p:ph type="body" sz="half" idx="63"/>
          </p:nvPr>
        </p:nvSpPr>
        <p:spPr>
          <a:xfrm>
            <a:off x="6784028" y="3670143"/>
            <a:ext cx="16002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4" name="Text Placeholder 3"/>
          <p:cNvSpPr>
            <a:spLocks noGrp="1"/>
          </p:cNvSpPr>
          <p:nvPr>
            <p:ph type="body" sz="half" idx="64"/>
          </p:nvPr>
        </p:nvSpPr>
        <p:spPr>
          <a:xfrm>
            <a:off x="6669728" y="3899527"/>
            <a:ext cx="18288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en-US" sz="1000">
                <a:solidFill>
                  <a:schemeClr val="tx1">
                    <a:lumMod val="50000"/>
                    <a:lumOff val="50000"/>
                  </a:schemeClr>
                </a:solidFill>
              </a:rPr>
              <a:t>Click to edit Master text styles</a:t>
            </a:r>
          </a:p>
        </p:txBody>
      </p:sp>
      <p:sp>
        <p:nvSpPr>
          <p:cNvPr id="45" name="Text Placeholder 3"/>
          <p:cNvSpPr>
            <a:spLocks noGrp="1"/>
          </p:cNvSpPr>
          <p:nvPr>
            <p:ph type="body" sz="half" idx="65"/>
          </p:nvPr>
        </p:nvSpPr>
        <p:spPr>
          <a:xfrm>
            <a:off x="6784028" y="3443640"/>
            <a:ext cx="1600200" cy="192780"/>
          </a:xfrm>
          <a:prstGeom prst="rect">
            <a:avLst/>
          </a:prstGeom>
        </p:spPr>
        <p:txBody>
          <a:bodyPr wrap="square" lIns="0" tIns="0" rIns="0" bIns="0" anchor="ctr">
            <a:noAutofit/>
          </a:bodyPr>
          <a:lstStyle>
            <a:lvl1pPr marL="0" indent="0" algn="ctr"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Title 1">
            <a:extLst>
              <a:ext uri="{FF2B5EF4-FFF2-40B4-BE49-F238E27FC236}">
                <a16:creationId xmlns:a16="http://schemas.microsoft.com/office/drawing/2014/main" id="{C0BC8731-7946-45A4-9110-33F28D8BCBE9}"/>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21" name="Text Placeholder 3">
            <a:extLst>
              <a:ext uri="{FF2B5EF4-FFF2-40B4-BE49-F238E27FC236}">
                <a16:creationId xmlns:a16="http://schemas.microsoft.com/office/drawing/2014/main" id="{EBA53350-C1DF-4799-BA6A-4992ECD11D01}"/>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28908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fade">
                                      <p:cBhvr>
                                        <p:cTn id="12" dur="500"/>
                                        <p:tgtEl>
                                          <p:spTgt spid="33">
                                            <p:txEl>
                                              <p:pRg st="0" end="0"/>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500"/>
                                        <p:tgtEl>
                                          <p:spTgt spid="31">
                                            <p:txEl>
                                              <p:pRg st="0" end="0"/>
                                            </p:txEl>
                                          </p:spTgt>
                                        </p:tgtEl>
                                      </p:cBhvr>
                                    </p:animEffect>
                                  </p:childTnLst>
                                </p:cTn>
                              </p:par>
                            </p:childTnLst>
                          </p:cTn>
                        </p:par>
                        <p:par>
                          <p:cTn id="16" fill="hold">
                            <p:stCondLst>
                              <p:cond delay="1000"/>
                            </p:stCondLst>
                            <p:childTnLst>
                              <p:par>
                                <p:cTn id="17" presetID="2" presetClass="entr" presetSubtype="4" accel="50000" decel="50000" fill="hold" grpId="0" nodeType="afterEffect" nodePh="1">
                                  <p:stCondLst>
                                    <p:cond delay="0"/>
                                  </p:stCondLst>
                                  <p:endCondLst>
                                    <p:cond evt="begin" delay="0">
                                      <p:tn val="17"/>
                                    </p:cond>
                                  </p:endCondLst>
                                  <p:childTnLst>
                                    <p:set>
                                      <p:cBhvr>
                                        <p:cTn id="18" dur="1" fill="hold">
                                          <p:stCondLst>
                                            <p:cond delay="0"/>
                                          </p:stCondLst>
                                        </p:cTn>
                                        <p:tgtEl>
                                          <p:spTgt spid="32">
                                            <p:txEl>
                                              <p:pRg st="0" end="0"/>
                                            </p:txEl>
                                          </p:spTgt>
                                        </p:tgtEl>
                                        <p:attrNameLst>
                                          <p:attrName>style.visibility</p:attrName>
                                        </p:attrNameLst>
                                      </p:cBhvr>
                                      <p:to>
                                        <p:strVal val="visible"/>
                                      </p:to>
                                    </p:set>
                                    <p:anim calcmode="lin" valueType="num">
                                      <p:cBhvr additive="base">
                                        <p:cTn id="19"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37">
                                            <p:txEl>
                                              <p:pRg st="0" end="0"/>
                                            </p:txEl>
                                          </p:spTgt>
                                        </p:tgtEl>
                                        <p:attrNameLst>
                                          <p:attrName>style.visibility</p:attrName>
                                        </p:attrNameLst>
                                      </p:cBhvr>
                                      <p:to>
                                        <p:strVal val="visible"/>
                                      </p:to>
                                    </p:set>
                                    <p:animEffect transition="in" filter="fade">
                                      <p:cBhvr>
                                        <p:cTn id="29" dur="500"/>
                                        <p:tgtEl>
                                          <p:spTgt spid="37">
                                            <p:txEl>
                                              <p:pRg st="0" end="0"/>
                                            </p:txEl>
                                          </p:spTgt>
                                        </p:tgtEl>
                                      </p:cBhvr>
                                    </p:animEffect>
                                  </p:childTnLst>
                                </p:cTn>
                              </p:par>
                              <p:par>
                                <p:cTn id="30" presetID="10" presetClass="entr" presetSubtype="0" fill="hold" grpId="0" nodeType="withEffect" nodePh="1">
                                  <p:stCondLst>
                                    <p:cond delay="0"/>
                                  </p:stCondLst>
                                  <p:endCondLst>
                                    <p:cond evt="begin" delay="0">
                                      <p:tn val="30"/>
                                    </p:cond>
                                  </p:endCondLst>
                                  <p:childTnLst>
                                    <p:set>
                                      <p:cBhvr>
                                        <p:cTn id="31" dur="1" fill="hold">
                                          <p:stCondLst>
                                            <p:cond delay="0"/>
                                          </p:stCondLst>
                                        </p:cTn>
                                        <p:tgtEl>
                                          <p:spTgt spid="35">
                                            <p:txEl>
                                              <p:pRg st="0" end="0"/>
                                            </p:txEl>
                                          </p:spTgt>
                                        </p:tgtEl>
                                        <p:attrNameLst>
                                          <p:attrName>style.visibility</p:attrName>
                                        </p:attrNameLst>
                                      </p:cBhvr>
                                      <p:to>
                                        <p:strVal val="visible"/>
                                      </p:to>
                                    </p:set>
                                    <p:animEffect transition="in" filter="fade">
                                      <p:cBhvr>
                                        <p:cTn id="32" dur="500"/>
                                        <p:tgtEl>
                                          <p:spTgt spid="35">
                                            <p:txEl>
                                              <p:pRg st="0" end="0"/>
                                            </p:txEl>
                                          </p:spTgt>
                                        </p:tgtEl>
                                      </p:cBhvr>
                                    </p:animEffect>
                                  </p:childTnLst>
                                </p:cTn>
                              </p:par>
                            </p:childTnLst>
                          </p:cTn>
                        </p:par>
                        <p:par>
                          <p:cTn id="33" fill="hold">
                            <p:stCondLst>
                              <p:cond delay="2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36">
                                            <p:txEl>
                                              <p:pRg st="0" end="0"/>
                                            </p:txEl>
                                          </p:spTgt>
                                        </p:tgtEl>
                                        <p:attrNameLst>
                                          <p:attrName>style.visibility</p:attrName>
                                        </p:attrNameLst>
                                      </p:cBhvr>
                                      <p:to>
                                        <p:strVal val="visible"/>
                                      </p:to>
                                    </p:set>
                                    <p:anim calcmode="lin" valueType="num">
                                      <p:cBhvr additive="base">
                                        <p:cTn id="3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41">
                                            <p:txEl>
                                              <p:pRg st="0" end="0"/>
                                            </p:txEl>
                                          </p:spTgt>
                                        </p:tgtEl>
                                        <p:attrNameLst>
                                          <p:attrName>style.visibility</p:attrName>
                                        </p:attrNameLst>
                                      </p:cBhvr>
                                      <p:to>
                                        <p:strVal val="visible"/>
                                      </p:to>
                                    </p:set>
                                    <p:animEffect transition="in" filter="fade">
                                      <p:cBhvr>
                                        <p:cTn id="46" dur="500"/>
                                        <p:tgtEl>
                                          <p:spTgt spid="41">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39">
                                            <p:txEl>
                                              <p:pRg st="0" end="0"/>
                                            </p:txEl>
                                          </p:spTgt>
                                        </p:tgtEl>
                                        <p:attrNameLst>
                                          <p:attrName>style.visibility</p:attrName>
                                        </p:attrNameLst>
                                      </p:cBhvr>
                                      <p:to>
                                        <p:strVal val="visible"/>
                                      </p:to>
                                    </p:set>
                                    <p:animEffect transition="in" filter="fade">
                                      <p:cBhvr>
                                        <p:cTn id="49" dur="500"/>
                                        <p:tgtEl>
                                          <p:spTgt spid="39">
                                            <p:txEl>
                                              <p:pRg st="0" end="0"/>
                                            </p:txEl>
                                          </p:spTgt>
                                        </p:tgtEl>
                                      </p:cBhvr>
                                    </p:animEffect>
                                  </p:childTnLst>
                                </p:cTn>
                              </p:par>
                            </p:childTnLst>
                          </p:cTn>
                        </p:par>
                        <p:par>
                          <p:cTn id="50" fill="hold">
                            <p:stCondLst>
                              <p:cond delay="4000"/>
                            </p:stCondLst>
                            <p:childTnLst>
                              <p:par>
                                <p:cTn id="51" presetID="2" presetClass="entr" presetSubtype="4" accel="50000" decel="50000" fill="hold" grpId="0" nodeType="afterEffect" nodePh="1">
                                  <p:stCondLst>
                                    <p:cond delay="0"/>
                                  </p:stCondLst>
                                  <p:endCondLst>
                                    <p:cond evt="begin" delay="0">
                                      <p:tn val="51"/>
                                    </p:cond>
                                  </p:endCondLst>
                                  <p:childTnLst>
                                    <p:set>
                                      <p:cBhvr>
                                        <p:cTn id="52" dur="1" fill="hold">
                                          <p:stCondLst>
                                            <p:cond delay="0"/>
                                          </p:stCondLst>
                                        </p:cTn>
                                        <p:tgtEl>
                                          <p:spTgt spid="40">
                                            <p:txEl>
                                              <p:pRg st="0" end="0"/>
                                            </p:txEl>
                                          </p:spTgt>
                                        </p:tgtEl>
                                        <p:attrNameLst>
                                          <p:attrName>style.visibility</p:attrName>
                                        </p:attrNameLst>
                                      </p:cBhvr>
                                      <p:to>
                                        <p:strVal val="visible"/>
                                      </p:to>
                                    </p:set>
                                    <p:anim calcmode="lin" valueType="num">
                                      <p:cBhvr additive="base">
                                        <p:cTn id="53"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3" presetClass="entr" presetSubtype="16"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childTnLst>
                                </p:cTn>
                              </p:par>
                            </p:childTnLst>
                          </p:cTn>
                        </p:par>
                        <p:par>
                          <p:cTn id="60" fill="hold">
                            <p:stCondLst>
                              <p:cond delay="5000"/>
                            </p:stCondLst>
                            <p:childTnLst>
                              <p:par>
                                <p:cTn id="61" presetID="1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45">
                                            <p:txEl>
                                              <p:pRg st="0" end="0"/>
                                            </p:txEl>
                                          </p:spTgt>
                                        </p:tgtEl>
                                        <p:attrNameLst>
                                          <p:attrName>style.visibility</p:attrName>
                                        </p:attrNameLst>
                                      </p:cBhvr>
                                      <p:to>
                                        <p:strVal val="visible"/>
                                      </p:to>
                                    </p:set>
                                    <p:animEffect transition="in" filter="fade">
                                      <p:cBhvr>
                                        <p:cTn id="63" dur="500"/>
                                        <p:tgtEl>
                                          <p:spTgt spid="45">
                                            <p:txEl>
                                              <p:pRg st="0" end="0"/>
                                            </p:txEl>
                                          </p:spTgt>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43">
                                            <p:txEl>
                                              <p:pRg st="0" end="0"/>
                                            </p:txEl>
                                          </p:spTgt>
                                        </p:tgtEl>
                                        <p:attrNameLst>
                                          <p:attrName>style.visibility</p:attrName>
                                        </p:attrNameLst>
                                      </p:cBhvr>
                                      <p:to>
                                        <p:strVal val="visible"/>
                                      </p:to>
                                    </p:set>
                                    <p:animEffect transition="in" filter="fade">
                                      <p:cBhvr>
                                        <p:cTn id="66" dur="500"/>
                                        <p:tgtEl>
                                          <p:spTgt spid="43">
                                            <p:txEl>
                                              <p:pRg st="0" end="0"/>
                                            </p:txEl>
                                          </p:spTgt>
                                        </p:tgtEl>
                                      </p:cBhvr>
                                    </p:animEffect>
                                  </p:childTnLst>
                                </p:cTn>
                              </p:par>
                            </p:childTnLst>
                          </p:cTn>
                        </p:par>
                        <p:par>
                          <p:cTn id="67" fill="hold">
                            <p:stCondLst>
                              <p:cond delay="5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44">
                                            <p:txEl>
                                              <p:pRg st="0" end="0"/>
                                            </p:txEl>
                                          </p:spTgt>
                                        </p:tgtEl>
                                        <p:attrNameLst>
                                          <p:attrName>style.visibility</p:attrName>
                                        </p:attrNameLst>
                                      </p:cBhvr>
                                      <p:to>
                                        <p:strVal val="visible"/>
                                      </p:to>
                                    </p:set>
                                    <p:anim calcmode="lin" valueType="num">
                                      <p:cBhvr additive="base">
                                        <p:cTn id="70"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animBg="1"/>
      <p:bldP spid="35"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animBg="1"/>
      <p:bldP spid="3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animBg="1"/>
      <p:bldP spid="43"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_mock_up">
    <p:spTree>
      <p:nvGrpSpPr>
        <p:cNvPr id="1" name=""/>
        <p:cNvGrpSpPr/>
        <p:nvPr/>
      </p:nvGrpSpPr>
      <p:grpSpPr>
        <a:xfrm>
          <a:off x="0" y="0"/>
          <a:ext cx="0" cy="0"/>
          <a:chOff x="0" y="0"/>
          <a:chExt cx="0" cy="0"/>
        </a:xfrm>
      </p:grpSpPr>
      <p:pic>
        <p:nvPicPr>
          <p:cNvPr id="17" name="Picture 16" descr="apple_monitor.png"/>
          <p:cNvPicPr>
            <a:picLocks noChangeAspect="1"/>
          </p:cNvPicPr>
          <p:nvPr/>
        </p:nvPicPr>
        <p:blipFill>
          <a:blip r:embed="rId2"/>
          <a:stretch>
            <a:fillRect/>
          </a:stretch>
        </p:blipFill>
        <p:spPr>
          <a:xfrm>
            <a:off x="790575" y="1214038"/>
            <a:ext cx="3225798" cy="3491312"/>
          </a:xfrm>
          <a:prstGeom prst="rect">
            <a:avLst/>
          </a:prstGeom>
        </p:spPr>
      </p:pic>
      <p:sp>
        <p:nvSpPr>
          <p:cNvPr id="11" name="Picture Placeholder 7"/>
          <p:cNvSpPr>
            <a:spLocks noGrp="1"/>
          </p:cNvSpPr>
          <p:nvPr>
            <p:ph type="pic" sz="quarter" idx="44" hasCustomPrompt="1"/>
          </p:nvPr>
        </p:nvSpPr>
        <p:spPr>
          <a:xfrm>
            <a:off x="1258889" y="1399760"/>
            <a:ext cx="2587686" cy="214477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7686" h="2144773">
                <a:moveTo>
                  <a:pt x="0" y="0"/>
                </a:moveTo>
                <a:lnTo>
                  <a:pt x="2468623" y="490538"/>
                </a:lnTo>
                <a:lnTo>
                  <a:pt x="2587686" y="2120961"/>
                </a:lnTo>
                <a:lnTo>
                  <a:pt x="123825" y="2144773"/>
                </a:lnTo>
                <a:lnTo>
                  <a:pt x="0" y="0"/>
                </a:lnTo>
                <a:close/>
              </a:path>
            </a:pathLst>
          </a:custGeom>
          <a:ln w="3175">
            <a:noFill/>
          </a:ln>
        </p:spPr>
        <p:txBody>
          <a:bodyPr wrap="none" tIns="0" bIns="274320" anchor="b"/>
          <a:lstStyle>
            <a:lvl1pPr algn="ctr" rtl="0">
              <a:buNone/>
              <a:defRPr sz="1400" b="1">
                <a:solidFill>
                  <a:schemeClr val="tx1">
                    <a:lumMod val="75000"/>
                    <a:lumOff val="25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A8E00450-0B94-491B-8FBE-43E25385254B}"/>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8316396B-1DA4-42AC-87B1-3DF1606FF020}"/>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20318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5_mock_up">
    <p:bg>
      <p:bgPr>
        <a:solidFill>
          <a:schemeClr val="bg1"/>
        </a:solidFill>
        <a:effectLst/>
      </p:bgPr>
    </p:bg>
    <p:spTree>
      <p:nvGrpSpPr>
        <p:cNvPr id="1" name=""/>
        <p:cNvGrpSpPr/>
        <p:nvPr/>
      </p:nvGrpSpPr>
      <p:grpSpPr>
        <a:xfrm>
          <a:off x="0" y="0"/>
          <a:ext cx="0" cy="0"/>
          <a:chOff x="0" y="0"/>
          <a:chExt cx="0" cy="0"/>
        </a:xfrm>
      </p:grpSpPr>
      <p:pic>
        <p:nvPicPr>
          <p:cNvPr id="8" name="Picture 7" descr="iPhone-5c-Angled-PSD-MockUp-P-Px.com.png"/>
          <p:cNvPicPr>
            <a:picLocks noChangeAspect="1"/>
          </p:cNvPicPr>
          <p:nvPr/>
        </p:nvPicPr>
        <p:blipFill>
          <a:blip r:embed="rId2" cstate="print"/>
          <a:stretch>
            <a:fillRect/>
          </a:stretch>
        </p:blipFill>
        <p:spPr>
          <a:xfrm rot="625501" flipH="1">
            <a:off x="358775" y="1882775"/>
            <a:ext cx="4208463" cy="2404836"/>
          </a:xfrm>
          <a:prstGeom prst="rect">
            <a:avLst/>
          </a:prstGeom>
        </p:spPr>
      </p:pic>
      <p:sp>
        <p:nvSpPr>
          <p:cNvPr id="11" name="Picture Placeholder 7"/>
          <p:cNvSpPr>
            <a:spLocks noGrp="1"/>
          </p:cNvSpPr>
          <p:nvPr>
            <p:ph type="pic" sz="quarter" idx="44" hasCustomPrompt="1"/>
          </p:nvPr>
        </p:nvSpPr>
        <p:spPr>
          <a:xfrm rot="664691">
            <a:off x="779908" y="2064965"/>
            <a:ext cx="3377202" cy="165442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 name="connsiteX0" fmla="*/ 1235075 w 3822761"/>
              <a:gd name="connsiteY0" fmla="*/ 0 h 2120961"/>
              <a:gd name="connsiteX1" fmla="*/ 3703698 w 3822761"/>
              <a:gd name="connsiteY1" fmla="*/ 490538 h 2120961"/>
              <a:gd name="connsiteX2" fmla="*/ 3822761 w 3822761"/>
              <a:gd name="connsiteY2" fmla="*/ 2120961 h 2120961"/>
              <a:gd name="connsiteX3" fmla="*/ 0 w 3822761"/>
              <a:gd name="connsiteY3" fmla="*/ 474723 h 2120961"/>
              <a:gd name="connsiteX4" fmla="*/ 1235075 w 3822761"/>
              <a:gd name="connsiteY4" fmla="*/ 0 h 2120961"/>
              <a:gd name="connsiteX0" fmla="*/ 949325 w 3537011"/>
              <a:gd name="connsiteY0" fmla="*/ 0 h 2120961"/>
              <a:gd name="connsiteX1" fmla="*/ 3417948 w 3537011"/>
              <a:gd name="connsiteY1" fmla="*/ 490538 h 2120961"/>
              <a:gd name="connsiteX2" fmla="*/ 3537011 w 3537011"/>
              <a:gd name="connsiteY2" fmla="*/ 2120961 h 2120961"/>
              <a:gd name="connsiteX3" fmla="*/ 0 w 3537011"/>
              <a:gd name="connsiteY3" fmla="*/ 531873 h 2120961"/>
              <a:gd name="connsiteX4" fmla="*/ 949325 w 3537011"/>
              <a:gd name="connsiteY4" fmla="*/ 0 h 2120961"/>
              <a:gd name="connsiteX0" fmla="*/ 1258888 w 3846574"/>
              <a:gd name="connsiteY0" fmla="*/ 0 h 2120961"/>
              <a:gd name="connsiteX1" fmla="*/ 3727511 w 3846574"/>
              <a:gd name="connsiteY1" fmla="*/ 490538 h 2120961"/>
              <a:gd name="connsiteX2" fmla="*/ 3846574 w 3846574"/>
              <a:gd name="connsiteY2" fmla="*/ 2120961 h 2120961"/>
              <a:gd name="connsiteX3" fmla="*/ 0 w 3846574"/>
              <a:gd name="connsiteY3" fmla="*/ 460436 h 2120961"/>
              <a:gd name="connsiteX4" fmla="*/ 1258888 w 3846574"/>
              <a:gd name="connsiteY4" fmla="*/ 0 h 2120961"/>
              <a:gd name="connsiteX0" fmla="*/ 1258888 w 3727511"/>
              <a:gd name="connsiteY0" fmla="*/ 0 h 1658999"/>
              <a:gd name="connsiteX1" fmla="*/ 3727511 w 3727511"/>
              <a:gd name="connsiteY1" fmla="*/ 490538 h 1658999"/>
              <a:gd name="connsiteX2" fmla="*/ 2079686 w 3727511"/>
              <a:gd name="connsiteY2" fmla="*/ 1658999 h 1658999"/>
              <a:gd name="connsiteX3" fmla="*/ 0 w 3727511"/>
              <a:gd name="connsiteY3" fmla="*/ 460436 h 1658999"/>
              <a:gd name="connsiteX4" fmla="*/ 1258888 w 3727511"/>
              <a:gd name="connsiteY4" fmla="*/ 0 h 1658999"/>
              <a:gd name="connsiteX0" fmla="*/ 1258888 w 3379849"/>
              <a:gd name="connsiteY0" fmla="*/ 0 h 1658999"/>
              <a:gd name="connsiteX1" fmla="*/ 3379849 w 3379849"/>
              <a:gd name="connsiteY1" fmla="*/ 1090613 h 1658999"/>
              <a:gd name="connsiteX2" fmla="*/ 2079686 w 3379849"/>
              <a:gd name="connsiteY2" fmla="*/ 1658999 h 1658999"/>
              <a:gd name="connsiteX3" fmla="*/ 0 w 3379849"/>
              <a:gd name="connsiteY3" fmla="*/ 460436 h 1658999"/>
              <a:gd name="connsiteX4" fmla="*/ 1258888 w 3379849"/>
              <a:gd name="connsiteY4" fmla="*/ 0 h 1658999"/>
              <a:gd name="connsiteX0" fmla="*/ 1258888 w 3379849"/>
              <a:gd name="connsiteY0" fmla="*/ 0 h 1767183"/>
              <a:gd name="connsiteX1" fmla="*/ 3379849 w 3379849"/>
              <a:gd name="connsiteY1" fmla="*/ 1090613 h 1767183"/>
              <a:gd name="connsiteX2" fmla="*/ 2270721 w 3379849"/>
              <a:gd name="connsiteY2" fmla="*/ 1767183 h 1767183"/>
              <a:gd name="connsiteX3" fmla="*/ 0 w 3379849"/>
              <a:gd name="connsiteY3" fmla="*/ 460436 h 1767183"/>
              <a:gd name="connsiteX4" fmla="*/ 1258888 w 3379849"/>
              <a:gd name="connsiteY4" fmla="*/ 0 h 1767183"/>
              <a:gd name="connsiteX0" fmla="*/ 1258888 w 3379849"/>
              <a:gd name="connsiteY0" fmla="*/ 0 h 1662757"/>
              <a:gd name="connsiteX1" fmla="*/ 3379849 w 3379849"/>
              <a:gd name="connsiteY1" fmla="*/ 1090613 h 1662757"/>
              <a:gd name="connsiteX2" fmla="*/ 2085275 w 3379849"/>
              <a:gd name="connsiteY2" fmla="*/ 1662757 h 1662757"/>
              <a:gd name="connsiteX3" fmla="*/ 0 w 3379849"/>
              <a:gd name="connsiteY3" fmla="*/ 460436 h 1662757"/>
              <a:gd name="connsiteX4" fmla="*/ 1258888 w 3379849"/>
              <a:gd name="connsiteY4" fmla="*/ 0 h 1662757"/>
              <a:gd name="connsiteX0" fmla="*/ 1258888 w 3483193"/>
              <a:gd name="connsiteY0" fmla="*/ 0 h 1662757"/>
              <a:gd name="connsiteX1" fmla="*/ 3483193 w 3483193"/>
              <a:gd name="connsiteY1" fmla="*/ 1172289 h 1662757"/>
              <a:gd name="connsiteX2" fmla="*/ 2085275 w 3483193"/>
              <a:gd name="connsiteY2" fmla="*/ 1662757 h 1662757"/>
              <a:gd name="connsiteX3" fmla="*/ 0 w 3483193"/>
              <a:gd name="connsiteY3" fmla="*/ 460436 h 1662757"/>
              <a:gd name="connsiteX4" fmla="*/ 1258888 w 3483193"/>
              <a:gd name="connsiteY4" fmla="*/ 0 h 1662757"/>
              <a:gd name="connsiteX0" fmla="*/ 1258888 w 3366841"/>
              <a:gd name="connsiteY0" fmla="*/ 0 h 1662757"/>
              <a:gd name="connsiteX1" fmla="*/ 3366841 w 3366841"/>
              <a:gd name="connsiteY1" fmla="*/ 1073747 h 1662757"/>
              <a:gd name="connsiteX2" fmla="*/ 2085275 w 3366841"/>
              <a:gd name="connsiteY2" fmla="*/ 1662757 h 1662757"/>
              <a:gd name="connsiteX3" fmla="*/ 0 w 3366841"/>
              <a:gd name="connsiteY3" fmla="*/ 460436 h 1662757"/>
              <a:gd name="connsiteX4" fmla="*/ 1258888 w 3366841"/>
              <a:gd name="connsiteY4" fmla="*/ 0 h 1662757"/>
              <a:gd name="connsiteX0" fmla="*/ 1099489 w 3366841"/>
              <a:gd name="connsiteY0" fmla="*/ 0 h 1510224"/>
              <a:gd name="connsiteX1" fmla="*/ 3366841 w 3366841"/>
              <a:gd name="connsiteY1" fmla="*/ 921214 h 1510224"/>
              <a:gd name="connsiteX2" fmla="*/ 2085275 w 3366841"/>
              <a:gd name="connsiteY2" fmla="*/ 1510224 h 1510224"/>
              <a:gd name="connsiteX3" fmla="*/ 0 w 3366841"/>
              <a:gd name="connsiteY3" fmla="*/ 307903 h 1510224"/>
              <a:gd name="connsiteX4" fmla="*/ 1099489 w 3366841"/>
              <a:gd name="connsiteY4" fmla="*/ 0 h 1510224"/>
              <a:gd name="connsiteX0" fmla="*/ 1241108 w 3366841"/>
              <a:gd name="connsiteY0" fmla="*/ 0 h 1654423"/>
              <a:gd name="connsiteX1" fmla="*/ 3366841 w 3366841"/>
              <a:gd name="connsiteY1" fmla="*/ 1065413 h 1654423"/>
              <a:gd name="connsiteX2" fmla="*/ 2085275 w 3366841"/>
              <a:gd name="connsiteY2" fmla="*/ 1654423 h 1654423"/>
              <a:gd name="connsiteX3" fmla="*/ 0 w 3366841"/>
              <a:gd name="connsiteY3" fmla="*/ 452102 h 1654423"/>
              <a:gd name="connsiteX4" fmla="*/ 1241108 w 3366841"/>
              <a:gd name="connsiteY4" fmla="*/ 0 h 1654423"/>
              <a:gd name="connsiteX0" fmla="*/ 817301 w 2943034"/>
              <a:gd name="connsiteY0" fmla="*/ 0 h 1654423"/>
              <a:gd name="connsiteX1" fmla="*/ 2943034 w 2943034"/>
              <a:gd name="connsiteY1" fmla="*/ 1065413 h 1654423"/>
              <a:gd name="connsiteX2" fmla="*/ 1661468 w 2943034"/>
              <a:gd name="connsiteY2" fmla="*/ 1654423 h 1654423"/>
              <a:gd name="connsiteX3" fmla="*/ 0 w 2943034"/>
              <a:gd name="connsiteY3" fmla="*/ 509857 h 1654423"/>
              <a:gd name="connsiteX4" fmla="*/ 817301 w 2943034"/>
              <a:gd name="connsiteY4" fmla="*/ 0 h 1654423"/>
              <a:gd name="connsiteX0" fmla="*/ 1251469 w 3377202"/>
              <a:gd name="connsiteY0" fmla="*/ 0 h 1654423"/>
              <a:gd name="connsiteX1" fmla="*/ 3377202 w 3377202"/>
              <a:gd name="connsiteY1" fmla="*/ 1065413 h 1654423"/>
              <a:gd name="connsiteX2" fmla="*/ 2095636 w 3377202"/>
              <a:gd name="connsiteY2" fmla="*/ 1654423 h 1654423"/>
              <a:gd name="connsiteX3" fmla="*/ 0 w 3377202"/>
              <a:gd name="connsiteY3" fmla="*/ 473543 h 1654423"/>
              <a:gd name="connsiteX4" fmla="*/ 1251469 w 3377202"/>
              <a:gd name="connsiteY4" fmla="*/ 0 h 165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202" h="1654423">
                <a:moveTo>
                  <a:pt x="1251469" y="0"/>
                </a:moveTo>
                <a:lnTo>
                  <a:pt x="3377202" y="1065413"/>
                </a:lnTo>
                <a:lnTo>
                  <a:pt x="2095636" y="1654423"/>
                </a:lnTo>
                <a:lnTo>
                  <a:pt x="0" y="473543"/>
                </a:lnTo>
                <a:lnTo>
                  <a:pt x="1251469" y="0"/>
                </a:lnTo>
                <a:close/>
              </a:path>
            </a:pathLst>
          </a:custGeom>
          <a:ln w="3175">
            <a:solidFill>
              <a:schemeClr val="bg1"/>
            </a:solidFill>
          </a:ln>
          <a:scene3d>
            <a:camera prst="orthographicFront">
              <a:rot lat="0" lon="0" rev="0"/>
            </a:camera>
            <a:lightRig rig="threePt" dir="t"/>
          </a:scene3d>
        </p:spPr>
        <p:txBody>
          <a:bodyPr wrap="none" tIns="0" bIns="548640" anchor="b"/>
          <a:lstStyle>
            <a:lvl1pPr algn="ctr" rtl="0">
              <a:buNone/>
              <a:defRPr sz="1000" b="1">
                <a:solidFill>
                  <a:schemeClr val="tx1">
                    <a:lumMod val="75000"/>
                    <a:lumOff val="25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483E08CA-AAA7-4C16-AC22-AA5520EF2EBC}"/>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3C3F8F47-FB67-4829-B528-FA2CDBC123E0}"/>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12855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6_mock_up">
    <p:bg>
      <p:bgPr>
        <a:solidFill>
          <a:schemeClr val="bg1"/>
        </a:solidFill>
        <a:effectLst/>
      </p:bgPr>
    </p:bg>
    <p:spTree>
      <p:nvGrpSpPr>
        <p:cNvPr id="1" name=""/>
        <p:cNvGrpSpPr/>
        <p:nvPr/>
      </p:nvGrpSpPr>
      <p:grpSpPr>
        <a:xfrm>
          <a:off x="0" y="0"/>
          <a:ext cx="0" cy="0"/>
          <a:chOff x="0" y="0"/>
          <a:chExt cx="0" cy="0"/>
        </a:xfrm>
      </p:grpSpPr>
      <p:pic>
        <p:nvPicPr>
          <p:cNvPr id="9" name="Picture 8" descr="iPhone-Mockup-PSD.png"/>
          <p:cNvPicPr>
            <a:picLocks noChangeAspect="1"/>
          </p:cNvPicPr>
          <p:nvPr/>
        </p:nvPicPr>
        <p:blipFill>
          <a:blip r:embed="rId2" cstate="print"/>
          <a:stretch>
            <a:fillRect/>
          </a:stretch>
        </p:blipFill>
        <p:spPr>
          <a:xfrm>
            <a:off x="5434349" y="778534"/>
            <a:ext cx="3709651" cy="4364966"/>
          </a:xfrm>
          <a:prstGeom prst="rect">
            <a:avLst/>
          </a:prstGeom>
        </p:spPr>
      </p:pic>
      <p:sp>
        <p:nvSpPr>
          <p:cNvPr id="8" name="Picture Placeholder 7"/>
          <p:cNvSpPr>
            <a:spLocks noGrp="1"/>
          </p:cNvSpPr>
          <p:nvPr>
            <p:ph type="pic" sz="quarter" idx="44" hasCustomPrompt="1"/>
          </p:nvPr>
        </p:nvSpPr>
        <p:spPr>
          <a:xfrm rot="20354325">
            <a:off x="6055150" y="1385086"/>
            <a:ext cx="1444752" cy="2551176"/>
          </a:xfrm>
          <a:prstGeom prst="rect">
            <a:avLst/>
          </a:prstGeom>
          <a:ln w="3175">
            <a:noFill/>
          </a:ln>
        </p:spPr>
        <p:txBody>
          <a:bodyPr wrap="none" tIns="0" bIns="640080" anchor="b"/>
          <a:lstStyle>
            <a:lvl1pPr algn="ctr" rtl="0">
              <a:buNone/>
              <a:defRPr sz="1100" b="1">
                <a:solidFill>
                  <a:schemeClr val="bg1"/>
                </a:solidFill>
              </a:defRPr>
            </a:lvl1pPr>
          </a:lstStyle>
          <a:p>
            <a:r>
              <a:rPr lang="en-US" dirty="0"/>
              <a:t>Click Icon To Add Image </a:t>
            </a:r>
          </a:p>
        </p:txBody>
      </p:sp>
      <p:sp>
        <p:nvSpPr>
          <p:cNvPr id="6" name="Title 1">
            <a:extLst>
              <a:ext uri="{FF2B5EF4-FFF2-40B4-BE49-F238E27FC236}">
                <a16:creationId xmlns:a16="http://schemas.microsoft.com/office/drawing/2014/main" id="{2352C3F5-1D64-4800-A442-F2B58899EB0E}"/>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2F5454E9-C355-4879-95D6-6FF836FFACD4}"/>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1896730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8_mock_up">
    <p:bg>
      <p:bgPr>
        <a:solidFill>
          <a:schemeClr val="bg1"/>
        </a:solidFill>
        <a:effectLst/>
      </p:bgPr>
    </p:bg>
    <p:spTree>
      <p:nvGrpSpPr>
        <p:cNvPr id="1" name=""/>
        <p:cNvGrpSpPr/>
        <p:nvPr/>
      </p:nvGrpSpPr>
      <p:grpSpPr>
        <a:xfrm>
          <a:off x="0" y="0"/>
          <a:ext cx="0" cy="0"/>
          <a:chOff x="0" y="0"/>
          <a:chExt cx="0" cy="0"/>
        </a:xfrm>
      </p:grpSpPr>
      <p:pic>
        <p:nvPicPr>
          <p:cNvPr id="9" name="Picture 8" descr="iPhone-5-Black-White-MockUp.png"/>
          <p:cNvPicPr>
            <a:picLocks noChangeAspect="1"/>
          </p:cNvPicPr>
          <p:nvPr/>
        </p:nvPicPr>
        <p:blipFill>
          <a:blip r:embed="rId2" cstate="print"/>
          <a:stretch>
            <a:fillRect/>
          </a:stretch>
        </p:blipFill>
        <p:spPr>
          <a:xfrm>
            <a:off x="3703797" y="1188613"/>
            <a:ext cx="1736406" cy="3640562"/>
          </a:xfrm>
          <a:prstGeom prst="rect">
            <a:avLst/>
          </a:prstGeom>
        </p:spPr>
      </p:pic>
      <p:sp>
        <p:nvSpPr>
          <p:cNvPr id="8" name="Picture Placeholder 7"/>
          <p:cNvSpPr>
            <a:spLocks noGrp="1"/>
          </p:cNvSpPr>
          <p:nvPr>
            <p:ph type="pic" sz="quarter" idx="44" hasCustomPrompt="1"/>
          </p:nvPr>
        </p:nvSpPr>
        <p:spPr>
          <a:xfrm>
            <a:off x="3835400" y="1727200"/>
            <a:ext cx="1473200" cy="2597150"/>
          </a:xfrm>
          <a:prstGeom prst="rect">
            <a:avLst/>
          </a:prstGeom>
          <a:solidFill>
            <a:schemeClr val="bg1">
              <a:lumMod val="75000"/>
            </a:schemeClr>
          </a:solidFill>
          <a:ln w="3175">
            <a:noFill/>
          </a:ln>
        </p:spPr>
        <p:txBody>
          <a:bodyPr wrap="none" tIns="0" bIns="822960" anchor="b"/>
          <a:lstStyle>
            <a:lvl1pPr algn="ctr" rtl="0">
              <a:buNone/>
              <a:defRPr sz="1050" b="1">
                <a:solidFill>
                  <a:schemeClr val="tx1">
                    <a:lumMod val="50000"/>
                    <a:lumOff val="50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6619909E-814D-4127-B1D6-EBD60FF3C5CE}"/>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7DB5E171-79B4-4B11-B1B8-50B30A548A20}"/>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180897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9_mock_up">
    <p:bg>
      <p:bgPr>
        <a:solidFill>
          <a:schemeClr val="bg1"/>
        </a:solidFill>
        <a:effectLst/>
      </p:bgPr>
    </p:bg>
    <p:spTree>
      <p:nvGrpSpPr>
        <p:cNvPr id="1" name=""/>
        <p:cNvGrpSpPr/>
        <p:nvPr/>
      </p:nvGrpSpPr>
      <p:grpSpPr>
        <a:xfrm>
          <a:off x="0" y="0"/>
          <a:ext cx="0" cy="0"/>
          <a:chOff x="0" y="0"/>
          <a:chExt cx="0" cy="0"/>
        </a:xfrm>
      </p:grpSpPr>
      <p:pic>
        <p:nvPicPr>
          <p:cNvPr id="10" name="Picture 9" descr="Macbook Air - Fully Scalable PSD for Free Download - cssauthor.com.png"/>
          <p:cNvPicPr>
            <a:picLocks noChangeAspect="1"/>
          </p:cNvPicPr>
          <p:nvPr/>
        </p:nvPicPr>
        <p:blipFill>
          <a:blip r:embed="rId2"/>
          <a:stretch>
            <a:fillRect/>
          </a:stretch>
        </p:blipFill>
        <p:spPr>
          <a:xfrm>
            <a:off x="2445656" y="1312141"/>
            <a:ext cx="4252688" cy="2280726"/>
          </a:xfrm>
          <a:prstGeom prst="rect">
            <a:avLst/>
          </a:prstGeom>
        </p:spPr>
      </p:pic>
      <p:sp>
        <p:nvSpPr>
          <p:cNvPr id="8" name="Picture Placeholder 7"/>
          <p:cNvSpPr>
            <a:spLocks noGrp="1"/>
          </p:cNvSpPr>
          <p:nvPr>
            <p:ph type="pic" sz="quarter" idx="44" hasCustomPrompt="1"/>
          </p:nvPr>
        </p:nvSpPr>
        <p:spPr>
          <a:xfrm>
            <a:off x="3187304" y="1468439"/>
            <a:ext cx="2769393" cy="1738311"/>
          </a:xfrm>
          <a:prstGeom prst="rect">
            <a:avLst/>
          </a:pr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5DE10987-E108-4E77-9AAE-1867F7C8C232}"/>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59CF3816-DFAA-429D-B5D6-A395FAD53E4B}"/>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688729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2_mock_up">
    <p:bg>
      <p:bgPr>
        <a:solidFill>
          <a:schemeClr val="bg1"/>
        </a:solidFill>
        <a:effectLst/>
      </p:bgPr>
    </p:bg>
    <p:spTree>
      <p:nvGrpSpPr>
        <p:cNvPr id="1" name=""/>
        <p:cNvGrpSpPr/>
        <p:nvPr/>
      </p:nvGrpSpPr>
      <p:grpSpPr>
        <a:xfrm>
          <a:off x="0" y="0"/>
          <a:ext cx="0" cy="0"/>
          <a:chOff x="0" y="0"/>
          <a:chExt cx="0" cy="0"/>
        </a:xfrm>
      </p:grpSpPr>
      <p:pic>
        <p:nvPicPr>
          <p:cNvPr id="12" name="Picture 11" descr="iPad-Air-Black-Perspective-by-GWENO.png"/>
          <p:cNvPicPr>
            <a:picLocks noChangeAspect="1"/>
          </p:cNvPicPr>
          <p:nvPr/>
        </p:nvPicPr>
        <p:blipFill>
          <a:blip r:embed="rId2" cstate="print"/>
          <a:stretch>
            <a:fillRect/>
          </a:stretch>
        </p:blipFill>
        <p:spPr>
          <a:xfrm>
            <a:off x="97059" y="1681608"/>
            <a:ext cx="4215398" cy="3042792"/>
          </a:xfrm>
          <a:prstGeom prst="rect">
            <a:avLst/>
          </a:prstGeom>
        </p:spPr>
      </p:pic>
      <p:sp>
        <p:nvSpPr>
          <p:cNvPr id="13" name="Picture Placeholder 7"/>
          <p:cNvSpPr>
            <a:spLocks noGrp="1"/>
          </p:cNvSpPr>
          <p:nvPr>
            <p:ph type="pic" sz="quarter" idx="44" hasCustomPrompt="1"/>
          </p:nvPr>
        </p:nvSpPr>
        <p:spPr>
          <a:xfrm rot="20894674">
            <a:off x="868934" y="2034249"/>
            <a:ext cx="2973148" cy="2029047"/>
          </a:xfrm>
          <a:custGeom>
            <a:avLst/>
            <a:gdLst>
              <a:gd name="connsiteX0" fmla="*/ 0 w 2834640"/>
              <a:gd name="connsiteY0" fmla="*/ 0 h 1674772"/>
              <a:gd name="connsiteX1" fmla="*/ 2834640 w 2834640"/>
              <a:gd name="connsiteY1" fmla="*/ 0 h 1674772"/>
              <a:gd name="connsiteX2" fmla="*/ 2834640 w 2834640"/>
              <a:gd name="connsiteY2" fmla="*/ 1674772 h 1674772"/>
              <a:gd name="connsiteX3" fmla="*/ 0 w 2834640"/>
              <a:gd name="connsiteY3" fmla="*/ 1674772 h 1674772"/>
              <a:gd name="connsiteX4" fmla="*/ 0 w 2834640"/>
              <a:gd name="connsiteY4" fmla="*/ 0 h 1674772"/>
              <a:gd name="connsiteX0" fmla="*/ 0 w 2834640"/>
              <a:gd name="connsiteY0" fmla="*/ 0 h 2029047"/>
              <a:gd name="connsiteX1" fmla="*/ 2834640 w 2834640"/>
              <a:gd name="connsiteY1" fmla="*/ 0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94834 w 2834640"/>
              <a:gd name="connsiteY1" fmla="*/ 56358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213805 w 2834640"/>
              <a:gd name="connsiteY1" fmla="*/ 1782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85347 w 2834640"/>
              <a:gd name="connsiteY1" fmla="*/ 271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973148"/>
              <a:gd name="connsiteY0" fmla="*/ 0 h 2029047"/>
              <a:gd name="connsiteX1" fmla="*/ 2385347 w 2973148"/>
              <a:gd name="connsiteY1" fmla="*/ 27142 h 2029047"/>
              <a:gd name="connsiteX2" fmla="*/ 2973148 w 2973148"/>
              <a:gd name="connsiteY2" fmla="*/ 1832020 h 2029047"/>
              <a:gd name="connsiteX3" fmla="*/ 299871 w 2973148"/>
              <a:gd name="connsiteY3" fmla="*/ 2029047 h 2029047"/>
              <a:gd name="connsiteX4" fmla="*/ 0 w 2973148"/>
              <a:gd name="connsiteY4" fmla="*/ 0 h 20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148" h="2029047">
                <a:moveTo>
                  <a:pt x="0" y="0"/>
                </a:moveTo>
                <a:lnTo>
                  <a:pt x="2385347" y="27142"/>
                </a:lnTo>
                <a:lnTo>
                  <a:pt x="2973148" y="1832020"/>
                </a:lnTo>
                <a:lnTo>
                  <a:pt x="299871" y="2029047"/>
                </a:lnTo>
                <a:lnTo>
                  <a:pt x="0" y="0"/>
                </a:lnTo>
                <a:close/>
              </a:path>
            </a:pathLst>
          </a:cu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
        <p:nvSpPr>
          <p:cNvPr id="6" name="Title 1">
            <a:extLst>
              <a:ext uri="{FF2B5EF4-FFF2-40B4-BE49-F238E27FC236}">
                <a16:creationId xmlns:a16="http://schemas.microsoft.com/office/drawing/2014/main" id="{4CE344B4-8640-43E0-B99E-69E01578982A}"/>
              </a:ext>
            </a:extLst>
          </p:cNvPr>
          <p:cNvSpPr>
            <a:spLocks noGrp="1"/>
          </p:cNvSpPr>
          <p:nvPr>
            <p:ph type="title" hasCustomPrompt="1"/>
          </p:nvPr>
        </p:nvSpPr>
        <p:spPr>
          <a:xfrm>
            <a:off x="2190750" y="200025"/>
            <a:ext cx="4762500" cy="419132"/>
          </a:xfrm>
          <a:prstGeom prst="rect">
            <a:avLst/>
          </a:prstGeom>
        </p:spPr>
        <p:txBody>
          <a:bodyPr wrap="none" lIns="0" tIns="0" rIns="0" bIns="0" anchor="ctr">
            <a:noAutofit/>
          </a:bodyPr>
          <a:lstStyle>
            <a:lvl1pPr algn="ctr">
              <a:defRPr sz="2800" b="1" i="0" baseline="0">
                <a:solidFill>
                  <a:srgbClr val="006FBA"/>
                </a:solidFill>
                <a:latin typeface="+mn-lt"/>
              </a:defRPr>
            </a:lvl1pPr>
          </a:lstStyle>
          <a:p>
            <a:r>
              <a:rPr lang="en-US" dirty="0"/>
              <a:t>Click To Edit Master Title Style</a:t>
            </a:r>
          </a:p>
        </p:txBody>
      </p:sp>
      <p:sp>
        <p:nvSpPr>
          <p:cNvPr id="7" name="Text Placeholder 3">
            <a:extLst>
              <a:ext uri="{FF2B5EF4-FFF2-40B4-BE49-F238E27FC236}">
                <a16:creationId xmlns:a16="http://schemas.microsoft.com/office/drawing/2014/main" id="{D411F430-6BD3-46E9-8646-8FC9499AB7AA}"/>
              </a:ext>
            </a:extLst>
          </p:cNvPr>
          <p:cNvSpPr>
            <a:spLocks noGrp="1"/>
          </p:cNvSpPr>
          <p:nvPr>
            <p:ph type="body" sz="half" idx="2" hasCustomPrompt="1"/>
          </p:nvPr>
        </p:nvSpPr>
        <p:spPr>
          <a:xfrm>
            <a:off x="3271838" y="627929"/>
            <a:ext cx="2600325"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70321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9_empty_plank">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198762"/>
            <a:ext cx="1660839" cy="391788"/>
          </a:xfrm>
          <a:prstGeom prst="rect">
            <a:avLst/>
          </a:prstGeom>
        </p:spPr>
      </p:pic>
      <p:sp>
        <p:nvSpPr>
          <p:cNvPr id="6" name="Picture Placeholder 4"/>
          <p:cNvSpPr>
            <a:spLocks noGrp="1"/>
          </p:cNvSpPr>
          <p:nvPr>
            <p:ph type="pic" sz="quarter" idx="10"/>
          </p:nvPr>
        </p:nvSpPr>
        <p:spPr>
          <a:xfrm>
            <a:off x="0" y="857250"/>
            <a:ext cx="9144000" cy="428625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248832167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3_empty_plank">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0176DFF-630E-42D8-8A86-1989084A7766}"/>
              </a:ext>
            </a:extLst>
          </p:cNvPr>
          <p:cNvSpPr>
            <a:spLocks noGrp="1"/>
          </p:cNvSpPr>
          <p:nvPr>
            <p:ph type="title" hasCustomPrompt="1"/>
          </p:nvPr>
        </p:nvSpPr>
        <p:spPr>
          <a:xfrm>
            <a:off x="2190750" y="552418"/>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a:t>
            </a:r>
            <a:br>
              <a:rPr lang="en-US" dirty="0"/>
            </a:br>
            <a:r>
              <a:rPr lang="en-US" dirty="0"/>
              <a:t>Master Title Style</a:t>
            </a:r>
          </a:p>
        </p:txBody>
      </p:sp>
      <p:sp>
        <p:nvSpPr>
          <p:cNvPr id="7" name="Text Placeholder 2">
            <a:extLst>
              <a:ext uri="{FF2B5EF4-FFF2-40B4-BE49-F238E27FC236}">
                <a16:creationId xmlns:a16="http://schemas.microsoft.com/office/drawing/2014/main" id="{6D9994A4-304D-4190-9E4A-786EDA0C6B5F}"/>
              </a:ext>
            </a:extLst>
          </p:cNvPr>
          <p:cNvSpPr>
            <a:spLocks noGrp="1"/>
          </p:cNvSpPr>
          <p:nvPr>
            <p:ph type="body" sz="quarter" idx="10"/>
          </p:nvPr>
        </p:nvSpPr>
        <p:spPr>
          <a:xfrm>
            <a:off x="762000" y="1504950"/>
            <a:ext cx="5110163"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7">
            <a:extLst>
              <a:ext uri="{FF2B5EF4-FFF2-40B4-BE49-F238E27FC236}">
                <a16:creationId xmlns:a16="http://schemas.microsoft.com/office/drawing/2014/main" id="{6D881F13-6455-435E-8529-2B2CB7288BB6}"/>
              </a:ext>
            </a:extLst>
          </p:cNvPr>
          <p:cNvSpPr>
            <a:spLocks noGrp="1"/>
          </p:cNvSpPr>
          <p:nvPr>
            <p:ph type="pic" sz="quarter" idx="11" hasCustomPrompt="1"/>
          </p:nvPr>
        </p:nvSpPr>
        <p:spPr>
          <a:xfrm>
            <a:off x="6571488" y="1504950"/>
            <a:ext cx="2572512"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Tree>
    <p:extLst>
      <p:ext uri="{BB962C8B-B14F-4D97-AF65-F5344CB8AC3E}">
        <p14:creationId xmlns:p14="http://schemas.microsoft.com/office/powerpoint/2010/main" val="25174241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cons">
    <p:spTree>
      <p:nvGrpSpPr>
        <p:cNvPr id="1" name=""/>
        <p:cNvGrpSpPr/>
        <p:nvPr/>
      </p:nvGrpSpPr>
      <p:grpSpPr>
        <a:xfrm>
          <a:off x="0" y="0"/>
          <a:ext cx="0" cy="0"/>
          <a:chOff x="0" y="0"/>
          <a:chExt cx="0" cy="0"/>
        </a:xfrm>
      </p:grpSpPr>
      <p:sp>
        <p:nvSpPr>
          <p:cNvPr id="2" name="Rectangle 1"/>
          <p:cNvSpPr/>
          <p:nvPr/>
        </p:nvSpPr>
        <p:spPr bwMode="auto">
          <a:xfrm>
            <a:off x="1" y="0"/>
            <a:ext cx="9143999" cy="5143499"/>
          </a:xfrm>
          <a:prstGeom prst="rect">
            <a:avLst/>
          </a:prstGeom>
          <a:gradFill flip="none" rotWithShape="1">
            <a:gsLst>
              <a:gs pos="100000">
                <a:srgbClr val="006FBA"/>
              </a:gs>
              <a:gs pos="0">
                <a:srgbClr val="007397"/>
              </a:gs>
            </a:gsLst>
            <a:lin ang="5400000" scaled="0"/>
            <a:tileRect/>
          </a:gradFill>
          <a:ln w="9525">
            <a:noFill/>
            <a:round/>
            <a:headEnd/>
            <a:tailEnd/>
          </a:ln>
        </p:spPr>
        <p:txBody>
          <a:bodyPr vert="horz" wrap="square" lIns="68580" tIns="34290" rIns="68580" bIns="34290" numCol="1" rtlCol="0" anchor="t" anchorCtr="0" compatLnSpc="1">
            <a:prstTxWarp prst="textNoShape">
              <a:avLst/>
            </a:prstTxWarp>
          </a:bodyPr>
          <a:lstStyle/>
          <a:p>
            <a:pPr algn="ctr"/>
            <a:endParaRPr lang="en-US" sz="1350" dirty="0"/>
          </a:p>
        </p:txBody>
      </p:sp>
      <p:sp>
        <p:nvSpPr>
          <p:cNvPr id="3" name="TextBox 2"/>
          <p:cNvSpPr txBox="1"/>
          <p:nvPr/>
        </p:nvSpPr>
        <p:spPr>
          <a:xfrm>
            <a:off x="9942" y="1932258"/>
            <a:ext cx="1012576" cy="215444"/>
          </a:xfrm>
          <a:prstGeom prst="rect">
            <a:avLst/>
          </a:prstGeom>
          <a:noFill/>
        </p:spPr>
        <p:txBody>
          <a:bodyPr wrap="square" rtlCol="0">
            <a:spAutoFit/>
          </a:bodyPr>
          <a:lstStyle/>
          <a:p>
            <a:pPr algn="ctr"/>
            <a:r>
              <a:rPr lang="en-US" sz="800" dirty="0">
                <a:solidFill>
                  <a:schemeClr val="bg1"/>
                </a:solidFill>
              </a:rPr>
              <a:t>Innovation</a:t>
            </a:r>
          </a:p>
        </p:txBody>
      </p:sp>
      <p:sp>
        <p:nvSpPr>
          <p:cNvPr id="4" name="TextBox 3"/>
          <p:cNvSpPr txBox="1"/>
          <p:nvPr/>
        </p:nvSpPr>
        <p:spPr>
          <a:xfrm>
            <a:off x="162773" y="195058"/>
            <a:ext cx="646304" cy="215444"/>
          </a:xfrm>
          <a:prstGeom prst="rect">
            <a:avLst/>
          </a:prstGeom>
          <a:noFill/>
        </p:spPr>
        <p:txBody>
          <a:bodyPr wrap="square" rtlCol="0">
            <a:spAutoFit/>
          </a:bodyPr>
          <a:lstStyle/>
          <a:p>
            <a:pPr algn="ctr"/>
            <a:r>
              <a:rPr lang="en-US" sz="800" dirty="0">
                <a:solidFill>
                  <a:schemeClr val="bg1"/>
                </a:solidFill>
              </a:rPr>
              <a:t>Strategy</a:t>
            </a:r>
          </a:p>
        </p:txBody>
      </p:sp>
      <p:sp>
        <p:nvSpPr>
          <p:cNvPr id="5" name="TextBox 4"/>
          <p:cNvSpPr txBox="1"/>
          <p:nvPr/>
        </p:nvSpPr>
        <p:spPr>
          <a:xfrm>
            <a:off x="-192405" y="2996720"/>
            <a:ext cx="1486101" cy="215444"/>
          </a:xfrm>
          <a:prstGeom prst="rect">
            <a:avLst/>
          </a:prstGeom>
          <a:noFill/>
        </p:spPr>
        <p:txBody>
          <a:bodyPr wrap="square" rtlCol="0">
            <a:spAutoFit/>
          </a:bodyPr>
          <a:lstStyle/>
          <a:p>
            <a:pPr algn="ctr"/>
            <a:r>
              <a:rPr lang="en-US" sz="800" dirty="0">
                <a:solidFill>
                  <a:schemeClr val="bg1"/>
                </a:solidFill>
              </a:rPr>
              <a:t>Technology</a:t>
            </a:r>
          </a:p>
        </p:txBody>
      </p:sp>
      <p:sp>
        <p:nvSpPr>
          <p:cNvPr id="6" name="TextBox 5"/>
          <p:cNvSpPr txBox="1"/>
          <p:nvPr/>
        </p:nvSpPr>
        <p:spPr>
          <a:xfrm>
            <a:off x="4895696" y="3207121"/>
            <a:ext cx="646304" cy="215444"/>
          </a:xfrm>
          <a:prstGeom prst="rect">
            <a:avLst/>
          </a:prstGeom>
          <a:noFill/>
        </p:spPr>
        <p:txBody>
          <a:bodyPr wrap="square" rtlCol="0">
            <a:spAutoFit/>
          </a:bodyPr>
          <a:lstStyle/>
          <a:p>
            <a:pPr algn="ctr"/>
            <a:r>
              <a:rPr lang="en-US" sz="800" dirty="0">
                <a:solidFill>
                  <a:schemeClr val="bg1"/>
                </a:solidFill>
              </a:rPr>
              <a:t>Business</a:t>
            </a:r>
          </a:p>
        </p:txBody>
      </p:sp>
      <p:sp>
        <p:nvSpPr>
          <p:cNvPr id="7" name="TextBox 6"/>
          <p:cNvSpPr txBox="1"/>
          <p:nvPr/>
        </p:nvSpPr>
        <p:spPr>
          <a:xfrm>
            <a:off x="4805931" y="2190809"/>
            <a:ext cx="1484758" cy="215444"/>
          </a:xfrm>
          <a:prstGeom prst="rect">
            <a:avLst/>
          </a:prstGeom>
          <a:noFill/>
        </p:spPr>
        <p:txBody>
          <a:bodyPr wrap="square" rtlCol="0">
            <a:spAutoFit/>
          </a:bodyPr>
          <a:lstStyle/>
          <a:p>
            <a:pPr algn="ctr"/>
            <a:r>
              <a:rPr lang="en-US" sz="800" dirty="0">
                <a:solidFill>
                  <a:schemeClr val="bg1"/>
                </a:solidFill>
              </a:rPr>
              <a:t>Accounting and Finance</a:t>
            </a:r>
          </a:p>
        </p:txBody>
      </p:sp>
      <p:sp>
        <p:nvSpPr>
          <p:cNvPr id="8" name="TextBox 7"/>
          <p:cNvSpPr txBox="1"/>
          <p:nvPr/>
        </p:nvSpPr>
        <p:spPr>
          <a:xfrm>
            <a:off x="4783335" y="1185717"/>
            <a:ext cx="1054540" cy="215444"/>
          </a:xfrm>
          <a:prstGeom prst="rect">
            <a:avLst/>
          </a:prstGeom>
          <a:noFill/>
        </p:spPr>
        <p:txBody>
          <a:bodyPr wrap="square" rtlCol="0">
            <a:spAutoFit/>
          </a:bodyPr>
          <a:lstStyle/>
          <a:p>
            <a:pPr algn="ctr"/>
            <a:r>
              <a:rPr lang="en-US" sz="800" dirty="0">
                <a:solidFill>
                  <a:schemeClr val="bg1"/>
                </a:solidFill>
              </a:rPr>
              <a:t>Public Sector</a:t>
            </a:r>
          </a:p>
        </p:txBody>
      </p:sp>
      <p:sp>
        <p:nvSpPr>
          <p:cNvPr id="9" name="TextBox 8"/>
          <p:cNvSpPr txBox="1"/>
          <p:nvPr/>
        </p:nvSpPr>
        <p:spPr>
          <a:xfrm>
            <a:off x="4862437" y="195058"/>
            <a:ext cx="646304" cy="215444"/>
          </a:xfrm>
          <a:prstGeom prst="rect">
            <a:avLst/>
          </a:prstGeom>
          <a:noFill/>
        </p:spPr>
        <p:txBody>
          <a:bodyPr wrap="square" rtlCol="0">
            <a:spAutoFit/>
          </a:bodyPr>
          <a:lstStyle/>
          <a:p>
            <a:pPr algn="ctr"/>
            <a:r>
              <a:rPr lang="en-US" sz="800" dirty="0">
                <a:solidFill>
                  <a:schemeClr val="bg1"/>
                </a:solidFill>
              </a:rPr>
              <a:t>Global</a:t>
            </a:r>
          </a:p>
        </p:txBody>
      </p:sp>
      <p:sp>
        <p:nvSpPr>
          <p:cNvPr id="10" name="TextBox 9"/>
          <p:cNvSpPr txBox="1"/>
          <p:nvPr/>
        </p:nvSpPr>
        <p:spPr>
          <a:xfrm>
            <a:off x="169554" y="761528"/>
            <a:ext cx="485127" cy="184666"/>
          </a:xfrm>
          <a:prstGeom prst="rect">
            <a:avLst/>
          </a:prstGeom>
          <a:noFill/>
        </p:spPr>
        <p:txBody>
          <a:bodyPr wrap="square" rtlCol="0">
            <a:spAutoFit/>
          </a:bodyPr>
          <a:lstStyle/>
          <a:p>
            <a:pPr algn="ctr"/>
            <a:r>
              <a:rPr lang="en-US" sz="600" dirty="0">
                <a:solidFill>
                  <a:schemeClr val="bg1"/>
                </a:solidFill>
              </a:rPr>
              <a:t>strategy</a:t>
            </a:r>
          </a:p>
        </p:txBody>
      </p:sp>
      <p:sp>
        <p:nvSpPr>
          <p:cNvPr id="11" name="TextBox 10"/>
          <p:cNvSpPr txBox="1"/>
          <p:nvPr/>
        </p:nvSpPr>
        <p:spPr>
          <a:xfrm>
            <a:off x="708096" y="761528"/>
            <a:ext cx="485127" cy="276999"/>
          </a:xfrm>
          <a:prstGeom prst="rect">
            <a:avLst/>
          </a:prstGeom>
          <a:noFill/>
        </p:spPr>
        <p:txBody>
          <a:bodyPr wrap="square" rtlCol="0">
            <a:spAutoFit/>
          </a:bodyPr>
          <a:lstStyle/>
          <a:p>
            <a:pPr algn="ctr"/>
            <a:r>
              <a:rPr lang="en-US" sz="600" dirty="0">
                <a:solidFill>
                  <a:schemeClr val="bg1"/>
                </a:solidFill>
              </a:rPr>
              <a:t>measure results</a:t>
            </a:r>
          </a:p>
        </p:txBody>
      </p:sp>
      <p:sp>
        <p:nvSpPr>
          <p:cNvPr id="12" name="TextBox 11"/>
          <p:cNvSpPr txBox="1"/>
          <p:nvPr/>
        </p:nvSpPr>
        <p:spPr>
          <a:xfrm>
            <a:off x="1297127" y="761528"/>
            <a:ext cx="485127" cy="184666"/>
          </a:xfrm>
          <a:prstGeom prst="rect">
            <a:avLst/>
          </a:prstGeom>
          <a:noFill/>
        </p:spPr>
        <p:txBody>
          <a:bodyPr wrap="square" rtlCol="0">
            <a:spAutoFit/>
          </a:bodyPr>
          <a:lstStyle/>
          <a:p>
            <a:pPr algn="ctr"/>
            <a:r>
              <a:rPr lang="en-US" sz="600" dirty="0">
                <a:solidFill>
                  <a:schemeClr val="bg1"/>
                </a:solidFill>
              </a:rPr>
              <a:t>review</a:t>
            </a:r>
          </a:p>
        </p:txBody>
      </p:sp>
      <p:sp>
        <p:nvSpPr>
          <p:cNvPr id="13" name="TextBox 12"/>
          <p:cNvSpPr txBox="1"/>
          <p:nvPr/>
        </p:nvSpPr>
        <p:spPr>
          <a:xfrm>
            <a:off x="1835669" y="761528"/>
            <a:ext cx="485127" cy="184666"/>
          </a:xfrm>
          <a:prstGeom prst="rect">
            <a:avLst/>
          </a:prstGeom>
          <a:noFill/>
        </p:spPr>
        <p:txBody>
          <a:bodyPr wrap="square" rtlCol="0">
            <a:spAutoFit/>
          </a:bodyPr>
          <a:lstStyle/>
          <a:p>
            <a:pPr algn="ctr"/>
            <a:r>
              <a:rPr lang="en-US" sz="600" dirty="0">
                <a:solidFill>
                  <a:schemeClr val="bg1"/>
                </a:solidFill>
              </a:rPr>
              <a:t>verify</a:t>
            </a:r>
          </a:p>
        </p:txBody>
      </p:sp>
      <p:sp>
        <p:nvSpPr>
          <p:cNvPr id="14" name="TextBox 13"/>
          <p:cNvSpPr txBox="1"/>
          <p:nvPr/>
        </p:nvSpPr>
        <p:spPr>
          <a:xfrm>
            <a:off x="2419090" y="761528"/>
            <a:ext cx="485127" cy="184666"/>
          </a:xfrm>
          <a:prstGeom prst="rect">
            <a:avLst/>
          </a:prstGeom>
          <a:noFill/>
        </p:spPr>
        <p:txBody>
          <a:bodyPr wrap="square" rtlCol="0">
            <a:spAutoFit/>
          </a:bodyPr>
          <a:lstStyle/>
          <a:p>
            <a:pPr algn="ctr"/>
            <a:r>
              <a:rPr lang="en-US" sz="600" dirty="0">
                <a:solidFill>
                  <a:schemeClr val="bg1"/>
                </a:solidFill>
              </a:rPr>
              <a:t>research</a:t>
            </a:r>
          </a:p>
        </p:txBody>
      </p:sp>
      <p:sp>
        <p:nvSpPr>
          <p:cNvPr id="15" name="TextBox 14"/>
          <p:cNvSpPr txBox="1"/>
          <p:nvPr/>
        </p:nvSpPr>
        <p:spPr>
          <a:xfrm>
            <a:off x="2877427" y="761528"/>
            <a:ext cx="656758" cy="184666"/>
          </a:xfrm>
          <a:prstGeom prst="rect">
            <a:avLst/>
          </a:prstGeom>
          <a:noFill/>
        </p:spPr>
        <p:txBody>
          <a:bodyPr wrap="square" rtlCol="0">
            <a:spAutoFit/>
          </a:bodyPr>
          <a:lstStyle/>
          <a:p>
            <a:pPr algn="ctr"/>
            <a:r>
              <a:rPr lang="en-US" sz="600" dirty="0">
                <a:solidFill>
                  <a:schemeClr val="bg1"/>
                </a:solidFill>
              </a:rPr>
              <a:t>performance</a:t>
            </a:r>
          </a:p>
        </p:txBody>
      </p:sp>
      <p:sp>
        <p:nvSpPr>
          <p:cNvPr id="16" name="TextBox 15"/>
          <p:cNvSpPr txBox="1"/>
          <p:nvPr/>
        </p:nvSpPr>
        <p:spPr>
          <a:xfrm>
            <a:off x="3466361" y="761528"/>
            <a:ext cx="645732" cy="276999"/>
          </a:xfrm>
          <a:prstGeom prst="rect">
            <a:avLst/>
          </a:prstGeom>
          <a:noFill/>
        </p:spPr>
        <p:txBody>
          <a:bodyPr wrap="square" rtlCol="0">
            <a:spAutoFit/>
          </a:bodyPr>
          <a:lstStyle/>
          <a:p>
            <a:pPr algn="ctr"/>
            <a:r>
              <a:rPr lang="en-US" sz="600" dirty="0">
                <a:solidFill>
                  <a:schemeClr val="bg1"/>
                </a:solidFill>
              </a:rPr>
              <a:t>risk</a:t>
            </a:r>
            <a:br>
              <a:rPr lang="en-US" sz="600" dirty="0">
                <a:solidFill>
                  <a:schemeClr val="bg1"/>
                </a:solidFill>
              </a:rPr>
            </a:br>
            <a:r>
              <a:rPr lang="en-US" sz="600" dirty="0">
                <a:solidFill>
                  <a:schemeClr val="bg1"/>
                </a:solidFill>
              </a:rPr>
              <a:t>management</a:t>
            </a:r>
          </a:p>
        </p:txBody>
      </p:sp>
      <p:sp>
        <p:nvSpPr>
          <p:cNvPr id="17" name="TextBox 16"/>
          <p:cNvSpPr txBox="1"/>
          <p:nvPr/>
        </p:nvSpPr>
        <p:spPr>
          <a:xfrm>
            <a:off x="116139" y="1467924"/>
            <a:ext cx="591958" cy="184666"/>
          </a:xfrm>
          <a:prstGeom prst="rect">
            <a:avLst/>
          </a:prstGeom>
          <a:noFill/>
        </p:spPr>
        <p:txBody>
          <a:bodyPr wrap="square" rtlCol="0">
            <a:spAutoFit/>
          </a:bodyPr>
          <a:lstStyle/>
          <a:p>
            <a:pPr algn="ctr"/>
            <a:r>
              <a:rPr lang="en-US" sz="600" dirty="0">
                <a:solidFill>
                  <a:schemeClr val="bg1"/>
                </a:solidFill>
              </a:rPr>
              <a:t>objective</a:t>
            </a:r>
          </a:p>
        </p:txBody>
      </p:sp>
      <p:sp>
        <p:nvSpPr>
          <p:cNvPr id="18" name="TextBox 17"/>
          <p:cNvSpPr txBox="1"/>
          <p:nvPr/>
        </p:nvSpPr>
        <p:spPr>
          <a:xfrm>
            <a:off x="652066" y="1467924"/>
            <a:ext cx="597188" cy="184666"/>
          </a:xfrm>
          <a:prstGeom prst="rect">
            <a:avLst/>
          </a:prstGeom>
          <a:noFill/>
        </p:spPr>
        <p:txBody>
          <a:bodyPr wrap="square" rtlCol="0">
            <a:spAutoFit/>
          </a:bodyPr>
          <a:lstStyle/>
          <a:p>
            <a:pPr algn="ctr"/>
            <a:r>
              <a:rPr lang="en-US" sz="600" dirty="0">
                <a:solidFill>
                  <a:schemeClr val="bg1"/>
                </a:solidFill>
              </a:rPr>
              <a:t>alignment</a:t>
            </a:r>
          </a:p>
        </p:txBody>
      </p:sp>
      <p:sp>
        <p:nvSpPr>
          <p:cNvPr id="19" name="TextBox 18"/>
          <p:cNvSpPr txBox="1"/>
          <p:nvPr/>
        </p:nvSpPr>
        <p:spPr>
          <a:xfrm>
            <a:off x="1169377" y="1467924"/>
            <a:ext cx="740628" cy="184666"/>
          </a:xfrm>
          <a:prstGeom prst="rect">
            <a:avLst/>
          </a:prstGeom>
          <a:noFill/>
        </p:spPr>
        <p:txBody>
          <a:bodyPr wrap="square" rtlCol="0">
            <a:spAutoFit/>
          </a:bodyPr>
          <a:lstStyle/>
          <a:p>
            <a:pPr algn="ctr"/>
            <a:r>
              <a:rPr lang="en-US" sz="600" dirty="0">
                <a:solidFill>
                  <a:schemeClr val="bg1"/>
                </a:solidFill>
              </a:rPr>
              <a:t>improvement</a:t>
            </a:r>
          </a:p>
        </p:txBody>
      </p:sp>
      <p:sp>
        <p:nvSpPr>
          <p:cNvPr id="20" name="TextBox 19"/>
          <p:cNvSpPr txBox="1"/>
          <p:nvPr/>
        </p:nvSpPr>
        <p:spPr>
          <a:xfrm>
            <a:off x="1785248" y="1467924"/>
            <a:ext cx="585970" cy="184666"/>
          </a:xfrm>
          <a:prstGeom prst="rect">
            <a:avLst/>
          </a:prstGeom>
          <a:noFill/>
        </p:spPr>
        <p:txBody>
          <a:bodyPr wrap="square" rtlCol="0">
            <a:spAutoFit/>
          </a:bodyPr>
          <a:lstStyle/>
          <a:p>
            <a:pPr algn="ctr"/>
            <a:r>
              <a:rPr lang="en-US" sz="600" dirty="0">
                <a:solidFill>
                  <a:schemeClr val="bg1"/>
                </a:solidFill>
              </a:rPr>
              <a:t>executive</a:t>
            </a:r>
          </a:p>
        </p:txBody>
      </p:sp>
      <p:sp>
        <p:nvSpPr>
          <p:cNvPr id="21" name="TextBox 20"/>
          <p:cNvSpPr txBox="1"/>
          <p:nvPr/>
        </p:nvSpPr>
        <p:spPr>
          <a:xfrm>
            <a:off x="2360065" y="1467924"/>
            <a:ext cx="603178" cy="184666"/>
          </a:xfrm>
          <a:prstGeom prst="rect">
            <a:avLst/>
          </a:prstGeom>
          <a:noFill/>
        </p:spPr>
        <p:txBody>
          <a:bodyPr wrap="square" rtlCol="0">
            <a:spAutoFit/>
          </a:bodyPr>
          <a:lstStyle/>
          <a:p>
            <a:pPr algn="ctr"/>
            <a:r>
              <a:rPr lang="en-US" sz="600" dirty="0">
                <a:solidFill>
                  <a:schemeClr val="bg1"/>
                </a:solidFill>
              </a:rPr>
              <a:t>opportunity</a:t>
            </a:r>
          </a:p>
        </p:txBody>
      </p:sp>
      <p:sp>
        <p:nvSpPr>
          <p:cNvPr id="22" name="TextBox 21"/>
          <p:cNvSpPr txBox="1"/>
          <p:nvPr/>
        </p:nvSpPr>
        <p:spPr>
          <a:xfrm>
            <a:off x="2963242" y="1467924"/>
            <a:ext cx="485127" cy="184666"/>
          </a:xfrm>
          <a:prstGeom prst="rect">
            <a:avLst/>
          </a:prstGeom>
          <a:noFill/>
        </p:spPr>
        <p:txBody>
          <a:bodyPr wrap="square" rtlCol="0">
            <a:spAutoFit/>
          </a:bodyPr>
          <a:lstStyle/>
          <a:p>
            <a:pPr algn="ctr"/>
            <a:r>
              <a:rPr lang="en-US" sz="600" dirty="0">
                <a:solidFill>
                  <a:schemeClr val="bg1"/>
                </a:solidFill>
              </a:rPr>
              <a:t>support</a:t>
            </a:r>
          </a:p>
        </p:txBody>
      </p:sp>
      <p:sp>
        <p:nvSpPr>
          <p:cNvPr id="23" name="TextBox 22"/>
          <p:cNvSpPr txBox="1"/>
          <p:nvPr/>
        </p:nvSpPr>
        <p:spPr>
          <a:xfrm>
            <a:off x="3495948" y="1467924"/>
            <a:ext cx="586558" cy="184666"/>
          </a:xfrm>
          <a:prstGeom prst="rect">
            <a:avLst/>
          </a:prstGeom>
          <a:noFill/>
        </p:spPr>
        <p:txBody>
          <a:bodyPr wrap="square" rtlCol="0">
            <a:spAutoFit/>
          </a:bodyPr>
          <a:lstStyle/>
          <a:p>
            <a:pPr algn="ctr"/>
            <a:r>
              <a:rPr lang="en-US" sz="600" dirty="0">
                <a:solidFill>
                  <a:schemeClr val="bg1"/>
                </a:solidFill>
              </a:rPr>
              <a:t>schedule</a:t>
            </a:r>
          </a:p>
        </p:txBody>
      </p:sp>
      <p:sp>
        <p:nvSpPr>
          <p:cNvPr id="24" name="TextBox 23"/>
          <p:cNvSpPr txBox="1"/>
          <p:nvPr/>
        </p:nvSpPr>
        <p:spPr>
          <a:xfrm>
            <a:off x="169554" y="2521167"/>
            <a:ext cx="485127" cy="184666"/>
          </a:xfrm>
          <a:prstGeom prst="rect">
            <a:avLst/>
          </a:prstGeom>
          <a:noFill/>
        </p:spPr>
        <p:txBody>
          <a:bodyPr wrap="square" rtlCol="0">
            <a:spAutoFit/>
          </a:bodyPr>
          <a:lstStyle/>
          <a:p>
            <a:pPr algn="ctr"/>
            <a:r>
              <a:rPr lang="en-US" sz="600" dirty="0">
                <a:solidFill>
                  <a:schemeClr val="bg1"/>
                </a:solidFill>
              </a:rPr>
              <a:t>insight</a:t>
            </a:r>
          </a:p>
        </p:txBody>
      </p:sp>
      <p:sp>
        <p:nvSpPr>
          <p:cNvPr id="25" name="TextBox 24"/>
          <p:cNvSpPr txBox="1"/>
          <p:nvPr/>
        </p:nvSpPr>
        <p:spPr>
          <a:xfrm>
            <a:off x="604192" y="2521167"/>
            <a:ext cx="692936" cy="184666"/>
          </a:xfrm>
          <a:prstGeom prst="rect">
            <a:avLst/>
          </a:prstGeom>
          <a:noFill/>
        </p:spPr>
        <p:txBody>
          <a:bodyPr wrap="square" rtlCol="0">
            <a:spAutoFit/>
          </a:bodyPr>
          <a:lstStyle/>
          <a:p>
            <a:pPr algn="ctr"/>
            <a:r>
              <a:rPr lang="en-US" sz="600" dirty="0">
                <a:solidFill>
                  <a:schemeClr val="bg1"/>
                </a:solidFill>
              </a:rPr>
              <a:t>performance</a:t>
            </a:r>
          </a:p>
        </p:txBody>
      </p:sp>
      <p:sp>
        <p:nvSpPr>
          <p:cNvPr id="26" name="TextBox 25"/>
          <p:cNvSpPr txBox="1"/>
          <p:nvPr/>
        </p:nvSpPr>
        <p:spPr>
          <a:xfrm>
            <a:off x="1297127" y="2521167"/>
            <a:ext cx="485127" cy="369332"/>
          </a:xfrm>
          <a:prstGeom prst="rect">
            <a:avLst/>
          </a:prstGeom>
          <a:noFill/>
        </p:spPr>
        <p:txBody>
          <a:bodyPr wrap="square" rtlCol="0">
            <a:spAutoFit/>
          </a:bodyPr>
          <a:lstStyle/>
          <a:p>
            <a:pPr algn="ctr"/>
            <a:r>
              <a:rPr lang="en-US" sz="600" dirty="0">
                <a:solidFill>
                  <a:schemeClr val="bg1"/>
                </a:solidFill>
              </a:rPr>
              <a:t>strategic</a:t>
            </a:r>
            <a:br>
              <a:rPr lang="en-US" sz="600" dirty="0">
                <a:solidFill>
                  <a:schemeClr val="bg1"/>
                </a:solidFill>
              </a:rPr>
            </a:br>
            <a:r>
              <a:rPr lang="en-US" sz="600" dirty="0">
                <a:solidFill>
                  <a:schemeClr val="bg1"/>
                </a:solidFill>
              </a:rPr>
              <a:t>decision</a:t>
            </a:r>
            <a:br>
              <a:rPr lang="en-US" sz="600" dirty="0">
                <a:solidFill>
                  <a:schemeClr val="bg1"/>
                </a:solidFill>
              </a:rPr>
            </a:br>
            <a:r>
              <a:rPr lang="en-US" sz="600" dirty="0">
                <a:solidFill>
                  <a:schemeClr val="bg1"/>
                </a:solidFill>
              </a:rPr>
              <a:t>making</a:t>
            </a:r>
          </a:p>
        </p:txBody>
      </p:sp>
      <p:sp>
        <p:nvSpPr>
          <p:cNvPr id="27" name="TextBox 26"/>
          <p:cNvSpPr txBox="1"/>
          <p:nvPr/>
        </p:nvSpPr>
        <p:spPr>
          <a:xfrm>
            <a:off x="1835669" y="2521167"/>
            <a:ext cx="485127" cy="276999"/>
          </a:xfrm>
          <a:prstGeom prst="rect">
            <a:avLst/>
          </a:prstGeom>
          <a:noFill/>
        </p:spPr>
        <p:txBody>
          <a:bodyPr wrap="square" rtlCol="0">
            <a:spAutoFit/>
          </a:bodyPr>
          <a:lstStyle/>
          <a:p>
            <a:pPr algn="ctr"/>
            <a:r>
              <a:rPr lang="en-US" sz="600" dirty="0">
                <a:solidFill>
                  <a:schemeClr val="bg1"/>
                </a:solidFill>
              </a:rPr>
              <a:t>problem</a:t>
            </a:r>
            <a:br>
              <a:rPr lang="en-US" sz="600" dirty="0">
                <a:solidFill>
                  <a:schemeClr val="bg1"/>
                </a:solidFill>
              </a:rPr>
            </a:br>
            <a:r>
              <a:rPr lang="en-US" sz="600" dirty="0">
                <a:solidFill>
                  <a:schemeClr val="bg1"/>
                </a:solidFill>
              </a:rPr>
              <a:t>solving</a:t>
            </a:r>
          </a:p>
        </p:txBody>
      </p:sp>
      <p:sp>
        <p:nvSpPr>
          <p:cNvPr id="28" name="TextBox 27"/>
          <p:cNvSpPr txBox="1"/>
          <p:nvPr/>
        </p:nvSpPr>
        <p:spPr>
          <a:xfrm>
            <a:off x="2322624" y="2521167"/>
            <a:ext cx="678060" cy="184666"/>
          </a:xfrm>
          <a:prstGeom prst="rect">
            <a:avLst/>
          </a:prstGeom>
          <a:noFill/>
        </p:spPr>
        <p:txBody>
          <a:bodyPr wrap="square" rtlCol="0">
            <a:spAutoFit/>
          </a:bodyPr>
          <a:lstStyle/>
          <a:p>
            <a:pPr algn="ctr"/>
            <a:r>
              <a:rPr lang="en-US" sz="600" dirty="0">
                <a:solidFill>
                  <a:schemeClr val="bg1"/>
                </a:solidFill>
              </a:rPr>
              <a:t>innovation</a:t>
            </a:r>
          </a:p>
        </p:txBody>
      </p:sp>
      <p:sp>
        <p:nvSpPr>
          <p:cNvPr id="29" name="TextBox 28"/>
          <p:cNvSpPr txBox="1"/>
          <p:nvPr/>
        </p:nvSpPr>
        <p:spPr>
          <a:xfrm>
            <a:off x="2963242" y="2521167"/>
            <a:ext cx="485127" cy="184666"/>
          </a:xfrm>
          <a:prstGeom prst="rect">
            <a:avLst/>
          </a:prstGeom>
          <a:noFill/>
        </p:spPr>
        <p:txBody>
          <a:bodyPr wrap="square" rtlCol="0">
            <a:spAutoFit/>
          </a:bodyPr>
          <a:lstStyle/>
          <a:p>
            <a:pPr algn="ctr"/>
            <a:r>
              <a:rPr lang="en-US" sz="600" dirty="0">
                <a:solidFill>
                  <a:schemeClr val="bg1"/>
                </a:solidFill>
              </a:rPr>
              <a:t>launch</a:t>
            </a:r>
          </a:p>
        </p:txBody>
      </p:sp>
      <p:sp>
        <p:nvSpPr>
          <p:cNvPr id="30" name="TextBox 29"/>
          <p:cNvSpPr txBox="1"/>
          <p:nvPr/>
        </p:nvSpPr>
        <p:spPr>
          <a:xfrm>
            <a:off x="3468680" y="2521167"/>
            <a:ext cx="641094" cy="184666"/>
          </a:xfrm>
          <a:prstGeom prst="rect">
            <a:avLst/>
          </a:prstGeom>
          <a:noFill/>
        </p:spPr>
        <p:txBody>
          <a:bodyPr wrap="square" rtlCol="0">
            <a:spAutoFit/>
          </a:bodyPr>
          <a:lstStyle/>
          <a:p>
            <a:pPr algn="ctr"/>
            <a:r>
              <a:rPr lang="en-US" sz="600" dirty="0">
                <a:solidFill>
                  <a:schemeClr val="bg1"/>
                </a:solidFill>
              </a:rPr>
              <a:t>performance</a:t>
            </a:r>
          </a:p>
        </p:txBody>
      </p:sp>
      <p:sp>
        <p:nvSpPr>
          <p:cNvPr id="31" name="TextBox 30"/>
          <p:cNvSpPr txBox="1"/>
          <p:nvPr/>
        </p:nvSpPr>
        <p:spPr>
          <a:xfrm>
            <a:off x="93131" y="3602459"/>
            <a:ext cx="637974" cy="276999"/>
          </a:xfrm>
          <a:prstGeom prst="rect">
            <a:avLst/>
          </a:prstGeom>
          <a:noFill/>
        </p:spPr>
        <p:txBody>
          <a:bodyPr wrap="square" rtlCol="0">
            <a:spAutoFit/>
          </a:bodyPr>
          <a:lstStyle/>
          <a:p>
            <a:pPr algn="ctr"/>
            <a:r>
              <a:rPr lang="en-US" sz="600" dirty="0">
                <a:solidFill>
                  <a:schemeClr val="bg1"/>
                </a:solidFill>
              </a:rPr>
              <a:t>network</a:t>
            </a:r>
            <a:br>
              <a:rPr lang="en-US" sz="600" dirty="0">
                <a:solidFill>
                  <a:schemeClr val="bg1"/>
                </a:solidFill>
              </a:rPr>
            </a:br>
            <a:r>
              <a:rPr lang="en-US" sz="600" dirty="0">
                <a:solidFill>
                  <a:schemeClr val="bg1"/>
                </a:solidFill>
              </a:rPr>
              <a:t>database</a:t>
            </a:r>
          </a:p>
        </p:txBody>
      </p:sp>
      <p:sp>
        <p:nvSpPr>
          <p:cNvPr id="32" name="TextBox 31"/>
          <p:cNvSpPr txBox="1"/>
          <p:nvPr/>
        </p:nvSpPr>
        <p:spPr>
          <a:xfrm>
            <a:off x="603701" y="3602459"/>
            <a:ext cx="693918" cy="276999"/>
          </a:xfrm>
          <a:prstGeom prst="rect">
            <a:avLst/>
          </a:prstGeom>
          <a:noFill/>
        </p:spPr>
        <p:txBody>
          <a:bodyPr wrap="square" rtlCol="0">
            <a:spAutoFit/>
          </a:bodyPr>
          <a:lstStyle/>
          <a:p>
            <a:pPr algn="ctr"/>
            <a:r>
              <a:rPr lang="en-US" sz="600" dirty="0">
                <a:solidFill>
                  <a:schemeClr val="bg1"/>
                </a:solidFill>
              </a:rPr>
              <a:t>data</a:t>
            </a:r>
            <a:br>
              <a:rPr lang="en-US" sz="600" dirty="0">
                <a:solidFill>
                  <a:schemeClr val="bg1"/>
                </a:solidFill>
              </a:rPr>
            </a:br>
            <a:r>
              <a:rPr lang="en-US" sz="600" dirty="0">
                <a:solidFill>
                  <a:schemeClr val="bg1"/>
                </a:solidFill>
              </a:rPr>
              <a:t>management</a:t>
            </a:r>
          </a:p>
        </p:txBody>
      </p:sp>
      <p:sp>
        <p:nvSpPr>
          <p:cNvPr id="33" name="TextBox 32"/>
          <p:cNvSpPr txBox="1"/>
          <p:nvPr/>
        </p:nvSpPr>
        <p:spPr>
          <a:xfrm>
            <a:off x="1297127" y="3602459"/>
            <a:ext cx="485127" cy="276999"/>
          </a:xfrm>
          <a:prstGeom prst="rect">
            <a:avLst/>
          </a:prstGeom>
          <a:noFill/>
        </p:spPr>
        <p:txBody>
          <a:bodyPr wrap="square" rtlCol="0">
            <a:spAutoFit/>
          </a:bodyPr>
          <a:lstStyle/>
          <a:p>
            <a:pPr algn="ctr"/>
            <a:r>
              <a:rPr lang="en-US" sz="600" dirty="0">
                <a:solidFill>
                  <a:schemeClr val="bg1"/>
                </a:solidFill>
              </a:rPr>
              <a:t>backup</a:t>
            </a:r>
            <a:br>
              <a:rPr lang="en-US" sz="600" dirty="0">
                <a:solidFill>
                  <a:schemeClr val="bg1"/>
                </a:solidFill>
              </a:rPr>
            </a:br>
            <a:r>
              <a:rPr lang="en-US" sz="600" dirty="0">
                <a:solidFill>
                  <a:schemeClr val="bg1"/>
                </a:solidFill>
              </a:rPr>
              <a:t>system</a:t>
            </a:r>
          </a:p>
        </p:txBody>
      </p:sp>
      <p:sp>
        <p:nvSpPr>
          <p:cNvPr id="34" name="TextBox 33"/>
          <p:cNvSpPr txBox="1"/>
          <p:nvPr/>
        </p:nvSpPr>
        <p:spPr>
          <a:xfrm>
            <a:off x="1835669" y="3602459"/>
            <a:ext cx="485127" cy="276999"/>
          </a:xfrm>
          <a:prstGeom prst="rect">
            <a:avLst/>
          </a:prstGeom>
          <a:noFill/>
        </p:spPr>
        <p:txBody>
          <a:bodyPr wrap="square" rtlCol="0">
            <a:spAutoFit/>
          </a:bodyPr>
          <a:lstStyle/>
          <a:p>
            <a:pPr algn="ctr"/>
            <a:r>
              <a:rPr lang="en-US" sz="600" dirty="0">
                <a:solidFill>
                  <a:schemeClr val="bg1"/>
                </a:solidFill>
              </a:rPr>
              <a:t>big data</a:t>
            </a:r>
            <a:br>
              <a:rPr lang="en-US" sz="600" dirty="0">
                <a:solidFill>
                  <a:schemeClr val="bg1"/>
                </a:solidFill>
              </a:rPr>
            </a:br>
            <a:r>
              <a:rPr lang="en-US" sz="600" dirty="0">
                <a:solidFill>
                  <a:schemeClr val="bg1"/>
                </a:solidFill>
              </a:rPr>
              <a:t>analytics</a:t>
            </a:r>
          </a:p>
        </p:txBody>
      </p:sp>
      <p:sp>
        <p:nvSpPr>
          <p:cNvPr id="35" name="TextBox 34"/>
          <p:cNvSpPr txBox="1"/>
          <p:nvPr/>
        </p:nvSpPr>
        <p:spPr>
          <a:xfrm>
            <a:off x="2294059" y="3602459"/>
            <a:ext cx="735190" cy="276999"/>
          </a:xfrm>
          <a:prstGeom prst="rect">
            <a:avLst/>
          </a:prstGeom>
          <a:noFill/>
        </p:spPr>
        <p:txBody>
          <a:bodyPr wrap="square" rtlCol="0">
            <a:spAutoFit/>
          </a:bodyPr>
          <a:lstStyle/>
          <a:p>
            <a:pPr algn="ctr"/>
            <a:r>
              <a:rPr lang="en-US" sz="600" dirty="0">
                <a:solidFill>
                  <a:schemeClr val="bg1"/>
                </a:solidFill>
              </a:rPr>
              <a:t>content</a:t>
            </a:r>
            <a:br>
              <a:rPr lang="en-US" sz="600" dirty="0">
                <a:solidFill>
                  <a:schemeClr val="bg1"/>
                </a:solidFill>
              </a:rPr>
            </a:br>
            <a:r>
              <a:rPr lang="en-US" sz="600" dirty="0">
                <a:solidFill>
                  <a:schemeClr val="bg1"/>
                </a:solidFill>
              </a:rPr>
              <a:t>management</a:t>
            </a:r>
          </a:p>
        </p:txBody>
      </p:sp>
      <p:sp>
        <p:nvSpPr>
          <p:cNvPr id="36" name="TextBox 35"/>
          <p:cNvSpPr txBox="1"/>
          <p:nvPr/>
        </p:nvSpPr>
        <p:spPr>
          <a:xfrm>
            <a:off x="2963242" y="3602459"/>
            <a:ext cx="485127" cy="276999"/>
          </a:xfrm>
          <a:prstGeom prst="rect">
            <a:avLst/>
          </a:prstGeom>
          <a:noFill/>
        </p:spPr>
        <p:txBody>
          <a:bodyPr wrap="square" rtlCol="0">
            <a:spAutoFit/>
          </a:bodyPr>
          <a:lstStyle/>
          <a:p>
            <a:pPr algn="ctr"/>
            <a:r>
              <a:rPr lang="en-US" sz="600" dirty="0">
                <a:solidFill>
                  <a:schemeClr val="bg1"/>
                </a:solidFill>
              </a:rPr>
              <a:t>social media</a:t>
            </a:r>
          </a:p>
        </p:txBody>
      </p:sp>
      <p:sp>
        <p:nvSpPr>
          <p:cNvPr id="37" name="TextBox 36"/>
          <p:cNvSpPr txBox="1"/>
          <p:nvPr/>
        </p:nvSpPr>
        <p:spPr>
          <a:xfrm>
            <a:off x="3487987" y="3602459"/>
            <a:ext cx="602480" cy="184666"/>
          </a:xfrm>
          <a:prstGeom prst="rect">
            <a:avLst/>
          </a:prstGeom>
          <a:noFill/>
        </p:spPr>
        <p:txBody>
          <a:bodyPr wrap="square" rtlCol="0">
            <a:spAutoFit/>
          </a:bodyPr>
          <a:lstStyle/>
          <a:p>
            <a:pPr algn="ctr"/>
            <a:r>
              <a:rPr lang="en-US" sz="600" dirty="0">
                <a:solidFill>
                  <a:schemeClr val="bg1"/>
                </a:solidFill>
              </a:rPr>
              <a:t>direct mail</a:t>
            </a:r>
          </a:p>
        </p:txBody>
      </p:sp>
      <p:sp>
        <p:nvSpPr>
          <p:cNvPr id="38" name="TextBox 37"/>
          <p:cNvSpPr txBox="1"/>
          <p:nvPr/>
        </p:nvSpPr>
        <p:spPr>
          <a:xfrm>
            <a:off x="169554" y="4231537"/>
            <a:ext cx="485127" cy="276999"/>
          </a:xfrm>
          <a:prstGeom prst="rect">
            <a:avLst/>
          </a:prstGeom>
          <a:noFill/>
        </p:spPr>
        <p:txBody>
          <a:bodyPr wrap="square" rtlCol="0">
            <a:spAutoFit/>
          </a:bodyPr>
          <a:lstStyle/>
          <a:p>
            <a:pPr algn="ctr"/>
            <a:r>
              <a:rPr lang="en-US" sz="600" dirty="0">
                <a:solidFill>
                  <a:schemeClr val="bg1"/>
                </a:solidFill>
              </a:rPr>
              <a:t>data</a:t>
            </a:r>
            <a:br>
              <a:rPr lang="en-US" sz="600" dirty="0">
                <a:solidFill>
                  <a:schemeClr val="bg1"/>
                </a:solidFill>
              </a:rPr>
            </a:br>
            <a:r>
              <a:rPr lang="en-US" sz="600" dirty="0">
                <a:solidFill>
                  <a:schemeClr val="bg1"/>
                </a:solidFill>
              </a:rPr>
              <a:t>analytics</a:t>
            </a:r>
          </a:p>
        </p:txBody>
      </p:sp>
      <p:sp>
        <p:nvSpPr>
          <p:cNvPr id="39" name="TextBox 38"/>
          <p:cNvSpPr txBox="1"/>
          <p:nvPr/>
        </p:nvSpPr>
        <p:spPr>
          <a:xfrm>
            <a:off x="708096" y="4231537"/>
            <a:ext cx="485127" cy="184666"/>
          </a:xfrm>
          <a:prstGeom prst="rect">
            <a:avLst/>
          </a:prstGeom>
          <a:noFill/>
        </p:spPr>
        <p:txBody>
          <a:bodyPr wrap="square" rtlCol="0">
            <a:spAutoFit/>
          </a:bodyPr>
          <a:lstStyle/>
          <a:p>
            <a:pPr algn="ctr"/>
            <a:r>
              <a:rPr lang="en-US" sz="600" dirty="0">
                <a:solidFill>
                  <a:schemeClr val="bg1"/>
                </a:solidFill>
              </a:rPr>
              <a:t>internet</a:t>
            </a:r>
          </a:p>
        </p:txBody>
      </p:sp>
      <p:sp>
        <p:nvSpPr>
          <p:cNvPr id="40" name="TextBox 39"/>
          <p:cNvSpPr txBox="1"/>
          <p:nvPr/>
        </p:nvSpPr>
        <p:spPr>
          <a:xfrm>
            <a:off x="1297127" y="4231537"/>
            <a:ext cx="485127" cy="184666"/>
          </a:xfrm>
          <a:prstGeom prst="rect">
            <a:avLst/>
          </a:prstGeom>
          <a:noFill/>
        </p:spPr>
        <p:txBody>
          <a:bodyPr wrap="square" rtlCol="0">
            <a:spAutoFit/>
          </a:bodyPr>
          <a:lstStyle/>
          <a:p>
            <a:pPr algn="ctr"/>
            <a:r>
              <a:rPr lang="en-US" sz="600" dirty="0">
                <a:solidFill>
                  <a:schemeClr val="bg1"/>
                </a:solidFill>
              </a:rPr>
              <a:t>search</a:t>
            </a:r>
          </a:p>
        </p:txBody>
      </p:sp>
      <p:sp>
        <p:nvSpPr>
          <p:cNvPr id="41" name="TextBox 40"/>
          <p:cNvSpPr txBox="1"/>
          <p:nvPr/>
        </p:nvSpPr>
        <p:spPr>
          <a:xfrm>
            <a:off x="1835669" y="4231537"/>
            <a:ext cx="485127" cy="184666"/>
          </a:xfrm>
          <a:prstGeom prst="rect">
            <a:avLst/>
          </a:prstGeom>
          <a:noFill/>
        </p:spPr>
        <p:txBody>
          <a:bodyPr wrap="square" rtlCol="0">
            <a:spAutoFit/>
          </a:bodyPr>
          <a:lstStyle/>
          <a:p>
            <a:pPr algn="ctr"/>
            <a:r>
              <a:rPr lang="en-US" sz="600" dirty="0">
                <a:solidFill>
                  <a:schemeClr val="bg1"/>
                </a:solidFill>
              </a:rPr>
              <a:t>video</a:t>
            </a:r>
          </a:p>
        </p:txBody>
      </p:sp>
      <p:sp>
        <p:nvSpPr>
          <p:cNvPr id="42" name="TextBox 41"/>
          <p:cNvSpPr txBox="1"/>
          <p:nvPr/>
        </p:nvSpPr>
        <p:spPr>
          <a:xfrm>
            <a:off x="2322623" y="4231537"/>
            <a:ext cx="678062" cy="276999"/>
          </a:xfrm>
          <a:prstGeom prst="rect">
            <a:avLst/>
          </a:prstGeom>
          <a:noFill/>
        </p:spPr>
        <p:txBody>
          <a:bodyPr wrap="square" rtlCol="0">
            <a:spAutoFit/>
          </a:bodyPr>
          <a:lstStyle/>
          <a:p>
            <a:pPr algn="ctr"/>
            <a:r>
              <a:rPr lang="en-US" sz="600" dirty="0">
                <a:solidFill>
                  <a:schemeClr val="bg1"/>
                </a:solidFill>
              </a:rPr>
              <a:t>electronic</a:t>
            </a:r>
            <a:br>
              <a:rPr lang="en-US" sz="600" dirty="0">
                <a:solidFill>
                  <a:schemeClr val="bg1"/>
                </a:solidFill>
              </a:rPr>
            </a:br>
            <a:r>
              <a:rPr lang="en-US" sz="600" dirty="0">
                <a:solidFill>
                  <a:schemeClr val="bg1"/>
                </a:solidFill>
              </a:rPr>
              <a:t>devices</a:t>
            </a:r>
          </a:p>
        </p:txBody>
      </p:sp>
      <p:sp>
        <p:nvSpPr>
          <p:cNvPr id="43" name="TextBox 42"/>
          <p:cNvSpPr txBox="1"/>
          <p:nvPr/>
        </p:nvSpPr>
        <p:spPr>
          <a:xfrm>
            <a:off x="2963242" y="4231537"/>
            <a:ext cx="485127" cy="276999"/>
          </a:xfrm>
          <a:prstGeom prst="rect">
            <a:avLst/>
          </a:prstGeom>
          <a:noFill/>
        </p:spPr>
        <p:txBody>
          <a:bodyPr wrap="square" rtlCol="0">
            <a:spAutoFit/>
          </a:bodyPr>
          <a:lstStyle/>
          <a:p>
            <a:pPr algn="ctr"/>
            <a:r>
              <a:rPr lang="en-US" sz="600" dirty="0">
                <a:solidFill>
                  <a:schemeClr val="bg1"/>
                </a:solidFill>
              </a:rPr>
              <a:t>mobile app</a:t>
            </a:r>
          </a:p>
        </p:txBody>
      </p:sp>
      <p:sp>
        <p:nvSpPr>
          <p:cNvPr id="44" name="TextBox 43"/>
          <p:cNvSpPr txBox="1"/>
          <p:nvPr/>
        </p:nvSpPr>
        <p:spPr>
          <a:xfrm>
            <a:off x="4835629" y="800849"/>
            <a:ext cx="673112" cy="276999"/>
          </a:xfrm>
          <a:prstGeom prst="rect">
            <a:avLst/>
          </a:prstGeom>
          <a:noFill/>
        </p:spPr>
        <p:txBody>
          <a:bodyPr wrap="square" rtlCol="0">
            <a:spAutoFit/>
          </a:bodyPr>
          <a:lstStyle/>
          <a:p>
            <a:pPr algn="ctr"/>
            <a:r>
              <a:rPr lang="en-US" sz="600" dirty="0">
                <a:solidFill>
                  <a:schemeClr val="bg1"/>
                </a:solidFill>
              </a:rPr>
              <a:t>global development</a:t>
            </a:r>
          </a:p>
        </p:txBody>
      </p:sp>
      <p:sp>
        <p:nvSpPr>
          <p:cNvPr id="45" name="TextBox 44"/>
          <p:cNvSpPr txBox="1"/>
          <p:nvPr/>
        </p:nvSpPr>
        <p:spPr>
          <a:xfrm>
            <a:off x="5412133" y="800849"/>
            <a:ext cx="597188" cy="276999"/>
          </a:xfrm>
          <a:prstGeom prst="rect">
            <a:avLst/>
          </a:prstGeom>
          <a:noFill/>
        </p:spPr>
        <p:txBody>
          <a:bodyPr wrap="square" rtlCol="0">
            <a:spAutoFit/>
          </a:bodyPr>
          <a:lstStyle/>
          <a:p>
            <a:pPr algn="ctr"/>
            <a:r>
              <a:rPr lang="en-US" sz="600" dirty="0">
                <a:solidFill>
                  <a:schemeClr val="bg1"/>
                </a:solidFill>
              </a:rPr>
              <a:t>global connectivity</a:t>
            </a:r>
          </a:p>
        </p:txBody>
      </p:sp>
      <p:sp>
        <p:nvSpPr>
          <p:cNvPr id="46" name="TextBox 45"/>
          <p:cNvSpPr txBox="1"/>
          <p:nvPr/>
        </p:nvSpPr>
        <p:spPr>
          <a:xfrm>
            <a:off x="5929444" y="800849"/>
            <a:ext cx="740628" cy="276999"/>
          </a:xfrm>
          <a:prstGeom prst="rect">
            <a:avLst/>
          </a:prstGeom>
          <a:noFill/>
        </p:spPr>
        <p:txBody>
          <a:bodyPr wrap="square" rtlCol="0">
            <a:spAutoFit/>
          </a:bodyPr>
          <a:lstStyle/>
          <a:p>
            <a:pPr algn="ctr"/>
            <a:r>
              <a:rPr lang="en-US" sz="600" dirty="0">
                <a:solidFill>
                  <a:schemeClr val="bg1"/>
                </a:solidFill>
              </a:rPr>
              <a:t>global</a:t>
            </a:r>
            <a:br>
              <a:rPr lang="en-US" sz="600" dirty="0">
                <a:solidFill>
                  <a:schemeClr val="bg1"/>
                </a:solidFill>
              </a:rPr>
            </a:br>
            <a:r>
              <a:rPr lang="en-US" sz="600" dirty="0">
                <a:solidFill>
                  <a:schemeClr val="bg1"/>
                </a:solidFill>
              </a:rPr>
              <a:t>markets</a:t>
            </a:r>
          </a:p>
        </p:txBody>
      </p:sp>
      <p:sp>
        <p:nvSpPr>
          <p:cNvPr id="47" name="TextBox 46"/>
          <p:cNvSpPr txBox="1"/>
          <p:nvPr/>
        </p:nvSpPr>
        <p:spPr>
          <a:xfrm>
            <a:off x="4876206" y="1808338"/>
            <a:ext cx="591958" cy="184666"/>
          </a:xfrm>
          <a:prstGeom prst="rect">
            <a:avLst/>
          </a:prstGeom>
          <a:noFill/>
        </p:spPr>
        <p:txBody>
          <a:bodyPr wrap="square" rtlCol="0">
            <a:spAutoFit/>
          </a:bodyPr>
          <a:lstStyle/>
          <a:p>
            <a:pPr algn="ctr"/>
            <a:r>
              <a:rPr lang="en-US" sz="600" dirty="0">
                <a:solidFill>
                  <a:schemeClr val="bg1"/>
                </a:solidFill>
              </a:rPr>
              <a:t>legislation</a:t>
            </a:r>
          </a:p>
        </p:txBody>
      </p:sp>
      <p:sp>
        <p:nvSpPr>
          <p:cNvPr id="48" name="TextBox 47"/>
          <p:cNvSpPr txBox="1"/>
          <p:nvPr/>
        </p:nvSpPr>
        <p:spPr>
          <a:xfrm>
            <a:off x="5412133" y="1808338"/>
            <a:ext cx="597188" cy="276999"/>
          </a:xfrm>
          <a:prstGeom prst="rect">
            <a:avLst/>
          </a:prstGeom>
          <a:noFill/>
        </p:spPr>
        <p:txBody>
          <a:bodyPr wrap="square" rtlCol="0">
            <a:spAutoFit/>
          </a:bodyPr>
          <a:lstStyle/>
          <a:p>
            <a:pPr algn="ctr"/>
            <a:r>
              <a:rPr lang="en-US" sz="600" dirty="0">
                <a:solidFill>
                  <a:schemeClr val="bg1"/>
                </a:solidFill>
              </a:rPr>
              <a:t>public policy</a:t>
            </a:r>
          </a:p>
        </p:txBody>
      </p:sp>
      <p:sp>
        <p:nvSpPr>
          <p:cNvPr id="49" name="TextBox 48"/>
          <p:cNvSpPr txBox="1"/>
          <p:nvPr/>
        </p:nvSpPr>
        <p:spPr>
          <a:xfrm>
            <a:off x="5929444" y="1808338"/>
            <a:ext cx="740628" cy="184666"/>
          </a:xfrm>
          <a:prstGeom prst="rect">
            <a:avLst/>
          </a:prstGeom>
          <a:noFill/>
        </p:spPr>
        <p:txBody>
          <a:bodyPr wrap="square" rtlCol="0">
            <a:spAutoFit/>
          </a:bodyPr>
          <a:lstStyle/>
          <a:p>
            <a:pPr algn="ctr"/>
            <a:r>
              <a:rPr lang="en-US" sz="600" dirty="0">
                <a:solidFill>
                  <a:schemeClr val="bg1"/>
                </a:solidFill>
              </a:rPr>
              <a:t>regulations</a:t>
            </a:r>
          </a:p>
        </p:txBody>
      </p:sp>
      <p:sp>
        <p:nvSpPr>
          <p:cNvPr id="50" name="TextBox 49"/>
          <p:cNvSpPr txBox="1"/>
          <p:nvPr/>
        </p:nvSpPr>
        <p:spPr>
          <a:xfrm>
            <a:off x="6574191" y="1808338"/>
            <a:ext cx="585970" cy="184666"/>
          </a:xfrm>
          <a:prstGeom prst="rect">
            <a:avLst/>
          </a:prstGeom>
          <a:noFill/>
        </p:spPr>
        <p:txBody>
          <a:bodyPr wrap="square" rtlCol="0">
            <a:spAutoFit/>
          </a:bodyPr>
          <a:lstStyle/>
          <a:p>
            <a:pPr algn="ctr"/>
            <a:r>
              <a:rPr lang="en-US" sz="600" dirty="0">
                <a:solidFill>
                  <a:schemeClr val="bg1"/>
                </a:solidFill>
              </a:rPr>
              <a:t>governance</a:t>
            </a:r>
          </a:p>
        </p:txBody>
      </p:sp>
      <p:sp>
        <p:nvSpPr>
          <p:cNvPr id="51" name="TextBox 50"/>
          <p:cNvSpPr txBox="1"/>
          <p:nvPr/>
        </p:nvSpPr>
        <p:spPr>
          <a:xfrm>
            <a:off x="7120132" y="1808338"/>
            <a:ext cx="603178" cy="184666"/>
          </a:xfrm>
          <a:prstGeom prst="rect">
            <a:avLst/>
          </a:prstGeom>
          <a:noFill/>
        </p:spPr>
        <p:txBody>
          <a:bodyPr wrap="square" rtlCol="0">
            <a:spAutoFit/>
          </a:bodyPr>
          <a:lstStyle/>
          <a:p>
            <a:pPr algn="ctr"/>
            <a:r>
              <a:rPr lang="en-US" sz="600" dirty="0">
                <a:solidFill>
                  <a:schemeClr val="bg1"/>
                </a:solidFill>
              </a:rPr>
              <a:t>standards</a:t>
            </a:r>
          </a:p>
        </p:txBody>
      </p:sp>
      <p:sp>
        <p:nvSpPr>
          <p:cNvPr id="52" name="TextBox 51"/>
          <p:cNvSpPr txBox="1"/>
          <p:nvPr/>
        </p:nvSpPr>
        <p:spPr>
          <a:xfrm>
            <a:off x="4876206" y="2807820"/>
            <a:ext cx="591958" cy="184666"/>
          </a:xfrm>
          <a:prstGeom prst="rect">
            <a:avLst/>
          </a:prstGeom>
          <a:noFill/>
        </p:spPr>
        <p:txBody>
          <a:bodyPr wrap="square" rtlCol="0">
            <a:spAutoFit/>
          </a:bodyPr>
          <a:lstStyle/>
          <a:p>
            <a:pPr algn="ctr"/>
            <a:r>
              <a:rPr lang="en-US" sz="600" dirty="0">
                <a:solidFill>
                  <a:schemeClr val="bg1"/>
                </a:solidFill>
              </a:rPr>
              <a:t>accounting</a:t>
            </a:r>
          </a:p>
        </p:txBody>
      </p:sp>
      <p:sp>
        <p:nvSpPr>
          <p:cNvPr id="53" name="TextBox 52"/>
          <p:cNvSpPr txBox="1"/>
          <p:nvPr/>
        </p:nvSpPr>
        <p:spPr>
          <a:xfrm>
            <a:off x="5412133" y="2807820"/>
            <a:ext cx="597188" cy="184666"/>
          </a:xfrm>
          <a:prstGeom prst="rect">
            <a:avLst/>
          </a:prstGeom>
          <a:noFill/>
        </p:spPr>
        <p:txBody>
          <a:bodyPr wrap="square" rtlCol="0">
            <a:spAutoFit/>
          </a:bodyPr>
          <a:lstStyle/>
          <a:p>
            <a:pPr algn="ctr"/>
            <a:r>
              <a:rPr lang="en-US" sz="600" dirty="0">
                <a:solidFill>
                  <a:schemeClr val="bg1"/>
                </a:solidFill>
              </a:rPr>
              <a:t>investment</a:t>
            </a:r>
          </a:p>
        </p:txBody>
      </p:sp>
      <p:sp>
        <p:nvSpPr>
          <p:cNvPr id="54" name="TextBox 53"/>
          <p:cNvSpPr txBox="1"/>
          <p:nvPr/>
        </p:nvSpPr>
        <p:spPr>
          <a:xfrm>
            <a:off x="5929444" y="2807820"/>
            <a:ext cx="740628" cy="276999"/>
          </a:xfrm>
          <a:prstGeom prst="rect">
            <a:avLst/>
          </a:prstGeom>
          <a:noFill/>
        </p:spPr>
        <p:txBody>
          <a:bodyPr wrap="square" rtlCol="0">
            <a:spAutoFit/>
          </a:bodyPr>
          <a:lstStyle/>
          <a:p>
            <a:pPr algn="ctr"/>
            <a:r>
              <a:rPr lang="en-US" sz="600" dirty="0">
                <a:solidFill>
                  <a:schemeClr val="bg1"/>
                </a:solidFill>
              </a:rPr>
              <a:t>financial performance</a:t>
            </a:r>
          </a:p>
        </p:txBody>
      </p:sp>
      <p:sp>
        <p:nvSpPr>
          <p:cNvPr id="55" name="TextBox 54"/>
          <p:cNvSpPr txBox="1"/>
          <p:nvPr/>
        </p:nvSpPr>
        <p:spPr>
          <a:xfrm>
            <a:off x="6545315" y="2807820"/>
            <a:ext cx="585970" cy="184666"/>
          </a:xfrm>
          <a:prstGeom prst="rect">
            <a:avLst/>
          </a:prstGeom>
          <a:noFill/>
        </p:spPr>
        <p:txBody>
          <a:bodyPr wrap="square" rtlCol="0">
            <a:spAutoFit/>
          </a:bodyPr>
          <a:lstStyle/>
          <a:p>
            <a:pPr algn="ctr"/>
            <a:r>
              <a:rPr lang="en-US" sz="600" dirty="0">
                <a:solidFill>
                  <a:schemeClr val="bg1"/>
                </a:solidFill>
              </a:rPr>
              <a:t>forecasting</a:t>
            </a:r>
          </a:p>
        </p:txBody>
      </p:sp>
      <p:sp>
        <p:nvSpPr>
          <p:cNvPr id="56" name="TextBox 55"/>
          <p:cNvSpPr txBox="1"/>
          <p:nvPr/>
        </p:nvSpPr>
        <p:spPr>
          <a:xfrm>
            <a:off x="7120132" y="2807820"/>
            <a:ext cx="603178" cy="276999"/>
          </a:xfrm>
          <a:prstGeom prst="rect">
            <a:avLst/>
          </a:prstGeom>
          <a:noFill/>
        </p:spPr>
        <p:txBody>
          <a:bodyPr wrap="square" rtlCol="0">
            <a:spAutoFit/>
          </a:bodyPr>
          <a:lstStyle/>
          <a:p>
            <a:pPr algn="ctr"/>
            <a:r>
              <a:rPr lang="en-US" sz="600" dirty="0">
                <a:solidFill>
                  <a:schemeClr val="bg1"/>
                </a:solidFill>
              </a:rPr>
              <a:t>audit and assurance</a:t>
            </a:r>
          </a:p>
        </p:txBody>
      </p:sp>
      <p:sp>
        <p:nvSpPr>
          <p:cNvPr id="57" name="TextBox 56"/>
          <p:cNvSpPr txBox="1"/>
          <p:nvPr/>
        </p:nvSpPr>
        <p:spPr>
          <a:xfrm>
            <a:off x="7723309" y="2807820"/>
            <a:ext cx="485127" cy="184666"/>
          </a:xfrm>
          <a:prstGeom prst="rect">
            <a:avLst/>
          </a:prstGeom>
          <a:noFill/>
        </p:spPr>
        <p:txBody>
          <a:bodyPr wrap="square" rtlCol="0">
            <a:spAutoFit/>
          </a:bodyPr>
          <a:lstStyle/>
          <a:p>
            <a:pPr algn="ctr"/>
            <a:r>
              <a:rPr lang="en-US" sz="600" dirty="0">
                <a:solidFill>
                  <a:schemeClr val="bg1"/>
                </a:solidFill>
              </a:rPr>
              <a:t>asset</a:t>
            </a:r>
          </a:p>
        </p:txBody>
      </p:sp>
      <p:sp>
        <p:nvSpPr>
          <p:cNvPr id="58" name="TextBox 57"/>
          <p:cNvSpPr txBox="1"/>
          <p:nvPr/>
        </p:nvSpPr>
        <p:spPr>
          <a:xfrm>
            <a:off x="8256015" y="2807820"/>
            <a:ext cx="586558" cy="184666"/>
          </a:xfrm>
          <a:prstGeom prst="rect">
            <a:avLst/>
          </a:prstGeom>
          <a:noFill/>
        </p:spPr>
        <p:txBody>
          <a:bodyPr wrap="square" rtlCol="0">
            <a:spAutoFit/>
          </a:bodyPr>
          <a:lstStyle/>
          <a:p>
            <a:pPr algn="ctr"/>
            <a:r>
              <a:rPr lang="en-US" sz="600" dirty="0">
                <a:solidFill>
                  <a:schemeClr val="bg1"/>
                </a:solidFill>
              </a:rPr>
              <a:t>capital</a:t>
            </a:r>
          </a:p>
        </p:txBody>
      </p:sp>
      <p:sp>
        <p:nvSpPr>
          <p:cNvPr id="59" name="TextBox 58"/>
          <p:cNvSpPr txBox="1"/>
          <p:nvPr/>
        </p:nvSpPr>
        <p:spPr>
          <a:xfrm>
            <a:off x="4876206" y="3801693"/>
            <a:ext cx="591958" cy="184666"/>
          </a:xfrm>
          <a:prstGeom prst="rect">
            <a:avLst/>
          </a:prstGeom>
          <a:noFill/>
        </p:spPr>
        <p:txBody>
          <a:bodyPr wrap="square" rtlCol="0">
            <a:spAutoFit/>
          </a:bodyPr>
          <a:lstStyle/>
          <a:p>
            <a:pPr algn="ctr"/>
            <a:r>
              <a:rPr lang="en-US" sz="600" dirty="0">
                <a:solidFill>
                  <a:schemeClr val="bg1"/>
                </a:solidFill>
              </a:rPr>
              <a:t>vision</a:t>
            </a:r>
          </a:p>
        </p:txBody>
      </p:sp>
      <p:sp>
        <p:nvSpPr>
          <p:cNvPr id="60" name="TextBox 59"/>
          <p:cNvSpPr txBox="1"/>
          <p:nvPr/>
        </p:nvSpPr>
        <p:spPr>
          <a:xfrm>
            <a:off x="5412133" y="3801693"/>
            <a:ext cx="597188" cy="184666"/>
          </a:xfrm>
          <a:prstGeom prst="rect">
            <a:avLst/>
          </a:prstGeom>
          <a:noFill/>
        </p:spPr>
        <p:txBody>
          <a:bodyPr wrap="square" rtlCol="0">
            <a:spAutoFit/>
          </a:bodyPr>
          <a:lstStyle/>
          <a:p>
            <a:pPr algn="ctr"/>
            <a:r>
              <a:rPr lang="en-US" sz="600" dirty="0">
                <a:solidFill>
                  <a:schemeClr val="bg1"/>
                </a:solidFill>
              </a:rPr>
              <a:t>mission</a:t>
            </a:r>
          </a:p>
        </p:txBody>
      </p:sp>
      <p:sp>
        <p:nvSpPr>
          <p:cNvPr id="61" name="TextBox 60"/>
          <p:cNvSpPr txBox="1"/>
          <p:nvPr/>
        </p:nvSpPr>
        <p:spPr>
          <a:xfrm>
            <a:off x="5929444" y="3801693"/>
            <a:ext cx="740628" cy="184666"/>
          </a:xfrm>
          <a:prstGeom prst="rect">
            <a:avLst/>
          </a:prstGeom>
          <a:noFill/>
        </p:spPr>
        <p:txBody>
          <a:bodyPr wrap="square" rtlCol="0">
            <a:spAutoFit/>
          </a:bodyPr>
          <a:lstStyle/>
          <a:p>
            <a:pPr algn="ctr"/>
            <a:r>
              <a:rPr lang="en-US" sz="600" dirty="0">
                <a:solidFill>
                  <a:schemeClr val="bg1"/>
                </a:solidFill>
              </a:rPr>
              <a:t>completed</a:t>
            </a:r>
          </a:p>
        </p:txBody>
      </p:sp>
      <p:sp>
        <p:nvSpPr>
          <p:cNvPr id="62" name="TextBox 61"/>
          <p:cNvSpPr txBox="1"/>
          <p:nvPr/>
        </p:nvSpPr>
        <p:spPr>
          <a:xfrm>
            <a:off x="6583725" y="3801693"/>
            <a:ext cx="585970" cy="184666"/>
          </a:xfrm>
          <a:prstGeom prst="rect">
            <a:avLst/>
          </a:prstGeom>
          <a:noFill/>
        </p:spPr>
        <p:txBody>
          <a:bodyPr wrap="square" rtlCol="0">
            <a:spAutoFit/>
          </a:bodyPr>
          <a:lstStyle/>
          <a:p>
            <a:pPr algn="ctr"/>
            <a:r>
              <a:rPr lang="en-US" sz="600" dirty="0">
                <a:solidFill>
                  <a:schemeClr val="bg1"/>
                </a:solidFill>
              </a:rPr>
              <a:t>business</a:t>
            </a:r>
          </a:p>
        </p:txBody>
      </p:sp>
      <p:sp>
        <p:nvSpPr>
          <p:cNvPr id="63" name="TextBox 62"/>
          <p:cNvSpPr txBox="1"/>
          <p:nvPr/>
        </p:nvSpPr>
        <p:spPr>
          <a:xfrm>
            <a:off x="7120132" y="3801693"/>
            <a:ext cx="603178" cy="184666"/>
          </a:xfrm>
          <a:prstGeom prst="rect">
            <a:avLst/>
          </a:prstGeom>
          <a:noFill/>
        </p:spPr>
        <p:txBody>
          <a:bodyPr wrap="square" rtlCol="0">
            <a:spAutoFit/>
          </a:bodyPr>
          <a:lstStyle/>
          <a:p>
            <a:pPr algn="ctr"/>
            <a:r>
              <a:rPr lang="en-US" sz="600" dirty="0">
                <a:solidFill>
                  <a:schemeClr val="bg1"/>
                </a:solidFill>
              </a:rPr>
              <a:t>operations</a:t>
            </a:r>
          </a:p>
        </p:txBody>
      </p:sp>
      <p:sp>
        <p:nvSpPr>
          <p:cNvPr id="64" name="TextBox 63"/>
          <p:cNvSpPr txBox="1"/>
          <p:nvPr/>
        </p:nvSpPr>
        <p:spPr>
          <a:xfrm>
            <a:off x="7552540" y="3801693"/>
            <a:ext cx="826666" cy="184666"/>
          </a:xfrm>
          <a:prstGeom prst="rect">
            <a:avLst/>
          </a:prstGeom>
          <a:noFill/>
        </p:spPr>
        <p:txBody>
          <a:bodyPr wrap="square" rtlCol="0">
            <a:spAutoFit/>
          </a:bodyPr>
          <a:lstStyle/>
          <a:p>
            <a:pPr algn="ctr"/>
            <a:r>
              <a:rPr lang="en-US" sz="600" dirty="0">
                <a:solidFill>
                  <a:schemeClr val="bg1"/>
                </a:solidFill>
              </a:rPr>
              <a:t>organization</a:t>
            </a:r>
          </a:p>
        </p:txBody>
      </p:sp>
      <p:sp>
        <p:nvSpPr>
          <p:cNvPr id="65" name="TextBox 64"/>
          <p:cNvSpPr txBox="1"/>
          <p:nvPr/>
        </p:nvSpPr>
        <p:spPr>
          <a:xfrm>
            <a:off x="8256015" y="3801693"/>
            <a:ext cx="586558" cy="184666"/>
          </a:xfrm>
          <a:prstGeom prst="rect">
            <a:avLst/>
          </a:prstGeom>
          <a:noFill/>
        </p:spPr>
        <p:txBody>
          <a:bodyPr wrap="square" rtlCol="0">
            <a:spAutoFit/>
          </a:bodyPr>
          <a:lstStyle/>
          <a:p>
            <a:pPr algn="ctr"/>
            <a:r>
              <a:rPr lang="en-US" sz="600" dirty="0">
                <a:solidFill>
                  <a:schemeClr val="bg1"/>
                </a:solidFill>
              </a:rPr>
              <a:t>partnership</a:t>
            </a:r>
          </a:p>
        </p:txBody>
      </p:sp>
      <p:sp>
        <p:nvSpPr>
          <p:cNvPr id="66" name="TextBox 65"/>
          <p:cNvSpPr txBox="1"/>
          <p:nvPr/>
        </p:nvSpPr>
        <p:spPr>
          <a:xfrm>
            <a:off x="4876206" y="4368284"/>
            <a:ext cx="591958" cy="184666"/>
          </a:xfrm>
          <a:prstGeom prst="rect">
            <a:avLst/>
          </a:prstGeom>
          <a:noFill/>
        </p:spPr>
        <p:txBody>
          <a:bodyPr wrap="square" rtlCol="0">
            <a:spAutoFit/>
          </a:bodyPr>
          <a:lstStyle/>
          <a:p>
            <a:pPr algn="ctr"/>
            <a:r>
              <a:rPr lang="en-US" sz="600" dirty="0">
                <a:solidFill>
                  <a:schemeClr val="bg1"/>
                </a:solidFill>
              </a:rPr>
              <a:t>ecommerce</a:t>
            </a:r>
          </a:p>
        </p:txBody>
      </p:sp>
      <p:sp>
        <p:nvSpPr>
          <p:cNvPr id="67" name="Rectangle 66">
            <a:extLst>
              <a:ext uri="{FF2B5EF4-FFF2-40B4-BE49-F238E27FC236}">
                <a16:creationId xmlns:a16="http://schemas.microsoft.com/office/drawing/2014/main" id="{58327985-6140-4846-BC9C-0F9BB9BA0B9D}"/>
              </a:ext>
            </a:extLst>
          </p:cNvPr>
          <p:cNvSpPr/>
          <p:nvPr/>
        </p:nvSpPr>
        <p:spPr bwMode="auto">
          <a:xfrm>
            <a:off x="1" y="0"/>
            <a:ext cx="9143999" cy="5143499"/>
          </a:xfrm>
          <a:prstGeom prst="rect">
            <a:avLst/>
          </a:prstGeom>
          <a:gradFill flip="none" rotWithShape="1">
            <a:gsLst>
              <a:gs pos="100000">
                <a:srgbClr val="006FBA"/>
              </a:gs>
              <a:gs pos="0">
                <a:srgbClr val="007397"/>
              </a:gs>
            </a:gsLst>
            <a:lin ang="5400000" scaled="0"/>
            <a:tileRect/>
          </a:gradFill>
          <a:ln w="9525">
            <a:noFill/>
            <a:round/>
            <a:headEnd/>
            <a:tailEnd/>
          </a:ln>
        </p:spPr>
        <p:txBody>
          <a:bodyPr vert="horz" wrap="square" lIns="68580" tIns="34290" rIns="68580" bIns="34290" numCol="1" rtlCol="0" anchor="t" anchorCtr="0" compatLnSpc="1">
            <a:prstTxWarp prst="textNoShape">
              <a:avLst/>
            </a:prstTxWarp>
          </a:bodyPr>
          <a:lstStyle/>
          <a:p>
            <a:pPr algn="ctr"/>
            <a:endParaRPr lang="en-US" sz="1350" dirty="0"/>
          </a:p>
        </p:txBody>
      </p:sp>
      <p:sp>
        <p:nvSpPr>
          <p:cNvPr id="68" name="TextBox 67">
            <a:extLst>
              <a:ext uri="{FF2B5EF4-FFF2-40B4-BE49-F238E27FC236}">
                <a16:creationId xmlns:a16="http://schemas.microsoft.com/office/drawing/2014/main" id="{2625BC25-B2A8-40CF-BEE9-8E3E9C2E7537}"/>
              </a:ext>
            </a:extLst>
          </p:cNvPr>
          <p:cNvSpPr txBox="1"/>
          <p:nvPr/>
        </p:nvSpPr>
        <p:spPr>
          <a:xfrm>
            <a:off x="9942" y="1932258"/>
            <a:ext cx="1012576" cy="215444"/>
          </a:xfrm>
          <a:prstGeom prst="rect">
            <a:avLst/>
          </a:prstGeom>
          <a:noFill/>
        </p:spPr>
        <p:txBody>
          <a:bodyPr wrap="square" rtlCol="0">
            <a:spAutoFit/>
          </a:bodyPr>
          <a:lstStyle/>
          <a:p>
            <a:pPr algn="ctr"/>
            <a:r>
              <a:rPr lang="en-US" sz="800" dirty="0">
                <a:solidFill>
                  <a:schemeClr val="bg1"/>
                </a:solidFill>
              </a:rPr>
              <a:t>Innovation</a:t>
            </a:r>
          </a:p>
        </p:txBody>
      </p:sp>
      <p:sp>
        <p:nvSpPr>
          <p:cNvPr id="69" name="TextBox 68">
            <a:extLst>
              <a:ext uri="{FF2B5EF4-FFF2-40B4-BE49-F238E27FC236}">
                <a16:creationId xmlns:a16="http://schemas.microsoft.com/office/drawing/2014/main" id="{67C3A731-8D23-4223-8826-8A967F22C6F5}"/>
              </a:ext>
            </a:extLst>
          </p:cNvPr>
          <p:cNvSpPr txBox="1"/>
          <p:nvPr/>
        </p:nvSpPr>
        <p:spPr>
          <a:xfrm>
            <a:off x="162773" y="195058"/>
            <a:ext cx="646304" cy="215444"/>
          </a:xfrm>
          <a:prstGeom prst="rect">
            <a:avLst/>
          </a:prstGeom>
          <a:noFill/>
        </p:spPr>
        <p:txBody>
          <a:bodyPr wrap="square" rtlCol="0">
            <a:spAutoFit/>
          </a:bodyPr>
          <a:lstStyle/>
          <a:p>
            <a:pPr algn="ctr"/>
            <a:r>
              <a:rPr lang="en-US" sz="800" dirty="0">
                <a:solidFill>
                  <a:schemeClr val="bg1"/>
                </a:solidFill>
              </a:rPr>
              <a:t>Strategy</a:t>
            </a:r>
          </a:p>
        </p:txBody>
      </p:sp>
      <p:sp>
        <p:nvSpPr>
          <p:cNvPr id="70" name="TextBox 69">
            <a:extLst>
              <a:ext uri="{FF2B5EF4-FFF2-40B4-BE49-F238E27FC236}">
                <a16:creationId xmlns:a16="http://schemas.microsoft.com/office/drawing/2014/main" id="{44CD3E24-FF64-4D70-AFF5-25A104E88F2E}"/>
              </a:ext>
            </a:extLst>
          </p:cNvPr>
          <p:cNvSpPr txBox="1"/>
          <p:nvPr/>
        </p:nvSpPr>
        <p:spPr>
          <a:xfrm>
            <a:off x="-192405" y="2996720"/>
            <a:ext cx="1486101" cy="215444"/>
          </a:xfrm>
          <a:prstGeom prst="rect">
            <a:avLst/>
          </a:prstGeom>
          <a:noFill/>
        </p:spPr>
        <p:txBody>
          <a:bodyPr wrap="square" rtlCol="0">
            <a:spAutoFit/>
          </a:bodyPr>
          <a:lstStyle/>
          <a:p>
            <a:pPr algn="ctr"/>
            <a:r>
              <a:rPr lang="en-US" sz="800" dirty="0">
                <a:solidFill>
                  <a:schemeClr val="bg1"/>
                </a:solidFill>
              </a:rPr>
              <a:t>Technology</a:t>
            </a:r>
          </a:p>
        </p:txBody>
      </p:sp>
      <p:sp>
        <p:nvSpPr>
          <p:cNvPr id="71" name="TextBox 70">
            <a:extLst>
              <a:ext uri="{FF2B5EF4-FFF2-40B4-BE49-F238E27FC236}">
                <a16:creationId xmlns:a16="http://schemas.microsoft.com/office/drawing/2014/main" id="{301C2B88-E6C2-496B-9AE2-4A61B611585C}"/>
              </a:ext>
            </a:extLst>
          </p:cNvPr>
          <p:cNvSpPr txBox="1"/>
          <p:nvPr/>
        </p:nvSpPr>
        <p:spPr>
          <a:xfrm>
            <a:off x="4895696" y="3207121"/>
            <a:ext cx="646304" cy="215444"/>
          </a:xfrm>
          <a:prstGeom prst="rect">
            <a:avLst/>
          </a:prstGeom>
          <a:noFill/>
        </p:spPr>
        <p:txBody>
          <a:bodyPr wrap="square" rtlCol="0">
            <a:spAutoFit/>
          </a:bodyPr>
          <a:lstStyle/>
          <a:p>
            <a:pPr algn="ctr"/>
            <a:r>
              <a:rPr lang="en-US" sz="800" dirty="0">
                <a:solidFill>
                  <a:schemeClr val="bg1"/>
                </a:solidFill>
              </a:rPr>
              <a:t>Business</a:t>
            </a:r>
          </a:p>
        </p:txBody>
      </p:sp>
      <p:sp>
        <p:nvSpPr>
          <p:cNvPr id="72" name="TextBox 71">
            <a:extLst>
              <a:ext uri="{FF2B5EF4-FFF2-40B4-BE49-F238E27FC236}">
                <a16:creationId xmlns:a16="http://schemas.microsoft.com/office/drawing/2014/main" id="{56572E9E-99A8-4A31-8A77-5ED1A98E27F6}"/>
              </a:ext>
            </a:extLst>
          </p:cNvPr>
          <p:cNvSpPr txBox="1"/>
          <p:nvPr/>
        </p:nvSpPr>
        <p:spPr>
          <a:xfrm>
            <a:off x="4805931" y="2190809"/>
            <a:ext cx="1484758" cy="215444"/>
          </a:xfrm>
          <a:prstGeom prst="rect">
            <a:avLst/>
          </a:prstGeom>
          <a:noFill/>
        </p:spPr>
        <p:txBody>
          <a:bodyPr wrap="square" rtlCol="0">
            <a:spAutoFit/>
          </a:bodyPr>
          <a:lstStyle/>
          <a:p>
            <a:pPr algn="ctr"/>
            <a:r>
              <a:rPr lang="en-US" sz="800" dirty="0">
                <a:solidFill>
                  <a:schemeClr val="bg1"/>
                </a:solidFill>
              </a:rPr>
              <a:t>Accounting and Finance</a:t>
            </a:r>
          </a:p>
        </p:txBody>
      </p:sp>
      <p:sp>
        <p:nvSpPr>
          <p:cNvPr id="73" name="TextBox 72">
            <a:extLst>
              <a:ext uri="{FF2B5EF4-FFF2-40B4-BE49-F238E27FC236}">
                <a16:creationId xmlns:a16="http://schemas.microsoft.com/office/drawing/2014/main" id="{02F7F1C3-DBD5-4911-BDC2-8D748F6AA247}"/>
              </a:ext>
            </a:extLst>
          </p:cNvPr>
          <p:cNvSpPr txBox="1"/>
          <p:nvPr/>
        </p:nvSpPr>
        <p:spPr>
          <a:xfrm>
            <a:off x="4783335" y="1185717"/>
            <a:ext cx="1054540" cy="215444"/>
          </a:xfrm>
          <a:prstGeom prst="rect">
            <a:avLst/>
          </a:prstGeom>
          <a:noFill/>
        </p:spPr>
        <p:txBody>
          <a:bodyPr wrap="square" rtlCol="0">
            <a:spAutoFit/>
          </a:bodyPr>
          <a:lstStyle/>
          <a:p>
            <a:pPr algn="ctr"/>
            <a:r>
              <a:rPr lang="en-US" sz="800" dirty="0">
                <a:solidFill>
                  <a:schemeClr val="bg1"/>
                </a:solidFill>
              </a:rPr>
              <a:t>Public Sector</a:t>
            </a:r>
          </a:p>
        </p:txBody>
      </p:sp>
      <p:sp>
        <p:nvSpPr>
          <p:cNvPr id="74" name="TextBox 73">
            <a:extLst>
              <a:ext uri="{FF2B5EF4-FFF2-40B4-BE49-F238E27FC236}">
                <a16:creationId xmlns:a16="http://schemas.microsoft.com/office/drawing/2014/main" id="{B20C6976-F999-4E30-8ECB-9D3C4215B137}"/>
              </a:ext>
            </a:extLst>
          </p:cNvPr>
          <p:cNvSpPr txBox="1"/>
          <p:nvPr/>
        </p:nvSpPr>
        <p:spPr>
          <a:xfrm>
            <a:off x="4862437" y="195058"/>
            <a:ext cx="646304" cy="215444"/>
          </a:xfrm>
          <a:prstGeom prst="rect">
            <a:avLst/>
          </a:prstGeom>
          <a:noFill/>
        </p:spPr>
        <p:txBody>
          <a:bodyPr wrap="square" rtlCol="0">
            <a:spAutoFit/>
          </a:bodyPr>
          <a:lstStyle/>
          <a:p>
            <a:pPr algn="ctr"/>
            <a:r>
              <a:rPr lang="en-US" sz="800" dirty="0">
                <a:solidFill>
                  <a:schemeClr val="bg1"/>
                </a:solidFill>
              </a:rPr>
              <a:t>Global</a:t>
            </a:r>
          </a:p>
        </p:txBody>
      </p:sp>
      <p:sp>
        <p:nvSpPr>
          <p:cNvPr id="75" name="TextBox 74">
            <a:extLst>
              <a:ext uri="{FF2B5EF4-FFF2-40B4-BE49-F238E27FC236}">
                <a16:creationId xmlns:a16="http://schemas.microsoft.com/office/drawing/2014/main" id="{59FC80E0-558D-4E09-949C-0FA964E479E6}"/>
              </a:ext>
            </a:extLst>
          </p:cNvPr>
          <p:cNvSpPr txBox="1"/>
          <p:nvPr/>
        </p:nvSpPr>
        <p:spPr>
          <a:xfrm>
            <a:off x="169554" y="761528"/>
            <a:ext cx="485127" cy="184666"/>
          </a:xfrm>
          <a:prstGeom prst="rect">
            <a:avLst/>
          </a:prstGeom>
          <a:noFill/>
        </p:spPr>
        <p:txBody>
          <a:bodyPr wrap="square" rtlCol="0">
            <a:spAutoFit/>
          </a:bodyPr>
          <a:lstStyle/>
          <a:p>
            <a:pPr algn="ctr"/>
            <a:r>
              <a:rPr lang="en-US" sz="600" dirty="0">
                <a:solidFill>
                  <a:schemeClr val="bg1"/>
                </a:solidFill>
              </a:rPr>
              <a:t>strategy</a:t>
            </a:r>
          </a:p>
        </p:txBody>
      </p:sp>
      <p:sp>
        <p:nvSpPr>
          <p:cNvPr id="76" name="TextBox 75">
            <a:extLst>
              <a:ext uri="{FF2B5EF4-FFF2-40B4-BE49-F238E27FC236}">
                <a16:creationId xmlns:a16="http://schemas.microsoft.com/office/drawing/2014/main" id="{F9C7981A-3E63-4CD6-9B53-EE915556221E}"/>
              </a:ext>
            </a:extLst>
          </p:cNvPr>
          <p:cNvSpPr txBox="1"/>
          <p:nvPr/>
        </p:nvSpPr>
        <p:spPr>
          <a:xfrm>
            <a:off x="708096" y="761528"/>
            <a:ext cx="485127" cy="276999"/>
          </a:xfrm>
          <a:prstGeom prst="rect">
            <a:avLst/>
          </a:prstGeom>
          <a:noFill/>
        </p:spPr>
        <p:txBody>
          <a:bodyPr wrap="square" rtlCol="0">
            <a:spAutoFit/>
          </a:bodyPr>
          <a:lstStyle/>
          <a:p>
            <a:pPr algn="ctr"/>
            <a:r>
              <a:rPr lang="en-US" sz="600" dirty="0">
                <a:solidFill>
                  <a:schemeClr val="bg1"/>
                </a:solidFill>
              </a:rPr>
              <a:t>measure results</a:t>
            </a:r>
          </a:p>
        </p:txBody>
      </p:sp>
      <p:sp>
        <p:nvSpPr>
          <p:cNvPr id="77" name="TextBox 76">
            <a:extLst>
              <a:ext uri="{FF2B5EF4-FFF2-40B4-BE49-F238E27FC236}">
                <a16:creationId xmlns:a16="http://schemas.microsoft.com/office/drawing/2014/main" id="{093AD854-3574-43CC-A298-DBC7412AD22E}"/>
              </a:ext>
            </a:extLst>
          </p:cNvPr>
          <p:cNvSpPr txBox="1"/>
          <p:nvPr/>
        </p:nvSpPr>
        <p:spPr>
          <a:xfrm>
            <a:off x="1297127" y="761528"/>
            <a:ext cx="485127" cy="184666"/>
          </a:xfrm>
          <a:prstGeom prst="rect">
            <a:avLst/>
          </a:prstGeom>
          <a:noFill/>
        </p:spPr>
        <p:txBody>
          <a:bodyPr wrap="square" rtlCol="0">
            <a:spAutoFit/>
          </a:bodyPr>
          <a:lstStyle/>
          <a:p>
            <a:pPr algn="ctr"/>
            <a:r>
              <a:rPr lang="en-US" sz="600" dirty="0">
                <a:solidFill>
                  <a:schemeClr val="bg1"/>
                </a:solidFill>
              </a:rPr>
              <a:t>review</a:t>
            </a:r>
          </a:p>
        </p:txBody>
      </p:sp>
      <p:sp>
        <p:nvSpPr>
          <p:cNvPr id="78" name="TextBox 77">
            <a:extLst>
              <a:ext uri="{FF2B5EF4-FFF2-40B4-BE49-F238E27FC236}">
                <a16:creationId xmlns:a16="http://schemas.microsoft.com/office/drawing/2014/main" id="{7BE953D6-605A-4BBC-AC84-A2DA529D4185}"/>
              </a:ext>
            </a:extLst>
          </p:cNvPr>
          <p:cNvSpPr txBox="1"/>
          <p:nvPr/>
        </p:nvSpPr>
        <p:spPr>
          <a:xfrm>
            <a:off x="1835669" y="761528"/>
            <a:ext cx="485127" cy="184666"/>
          </a:xfrm>
          <a:prstGeom prst="rect">
            <a:avLst/>
          </a:prstGeom>
          <a:noFill/>
        </p:spPr>
        <p:txBody>
          <a:bodyPr wrap="square" rtlCol="0">
            <a:spAutoFit/>
          </a:bodyPr>
          <a:lstStyle/>
          <a:p>
            <a:pPr algn="ctr"/>
            <a:r>
              <a:rPr lang="en-US" sz="600" dirty="0">
                <a:solidFill>
                  <a:schemeClr val="bg1"/>
                </a:solidFill>
              </a:rPr>
              <a:t>verify</a:t>
            </a:r>
          </a:p>
        </p:txBody>
      </p:sp>
      <p:sp>
        <p:nvSpPr>
          <p:cNvPr id="79" name="TextBox 78">
            <a:extLst>
              <a:ext uri="{FF2B5EF4-FFF2-40B4-BE49-F238E27FC236}">
                <a16:creationId xmlns:a16="http://schemas.microsoft.com/office/drawing/2014/main" id="{5F598E22-528B-4FE2-8CE9-829281D65533}"/>
              </a:ext>
            </a:extLst>
          </p:cNvPr>
          <p:cNvSpPr txBox="1"/>
          <p:nvPr/>
        </p:nvSpPr>
        <p:spPr>
          <a:xfrm>
            <a:off x="2419090" y="761528"/>
            <a:ext cx="485127" cy="184666"/>
          </a:xfrm>
          <a:prstGeom prst="rect">
            <a:avLst/>
          </a:prstGeom>
          <a:noFill/>
        </p:spPr>
        <p:txBody>
          <a:bodyPr wrap="square" rtlCol="0">
            <a:spAutoFit/>
          </a:bodyPr>
          <a:lstStyle/>
          <a:p>
            <a:pPr algn="ctr"/>
            <a:r>
              <a:rPr lang="en-US" sz="600" dirty="0">
                <a:solidFill>
                  <a:schemeClr val="bg1"/>
                </a:solidFill>
              </a:rPr>
              <a:t>research</a:t>
            </a:r>
          </a:p>
        </p:txBody>
      </p:sp>
      <p:sp>
        <p:nvSpPr>
          <p:cNvPr id="80" name="TextBox 79">
            <a:extLst>
              <a:ext uri="{FF2B5EF4-FFF2-40B4-BE49-F238E27FC236}">
                <a16:creationId xmlns:a16="http://schemas.microsoft.com/office/drawing/2014/main" id="{5E3812DA-1080-4441-9F4B-0E19F729D2C6}"/>
              </a:ext>
            </a:extLst>
          </p:cNvPr>
          <p:cNvSpPr txBox="1"/>
          <p:nvPr/>
        </p:nvSpPr>
        <p:spPr>
          <a:xfrm>
            <a:off x="2877427" y="761528"/>
            <a:ext cx="656758" cy="184666"/>
          </a:xfrm>
          <a:prstGeom prst="rect">
            <a:avLst/>
          </a:prstGeom>
          <a:noFill/>
        </p:spPr>
        <p:txBody>
          <a:bodyPr wrap="square" rtlCol="0">
            <a:spAutoFit/>
          </a:bodyPr>
          <a:lstStyle/>
          <a:p>
            <a:pPr algn="ctr"/>
            <a:r>
              <a:rPr lang="en-US" sz="600" dirty="0">
                <a:solidFill>
                  <a:schemeClr val="bg1"/>
                </a:solidFill>
              </a:rPr>
              <a:t>performance</a:t>
            </a:r>
          </a:p>
        </p:txBody>
      </p:sp>
      <p:sp>
        <p:nvSpPr>
          <p:cNvPr id="81" name="TextBox 80">
            <a:extLst>
              <a:ext uri="{FF2B5EF4-FFF2-40B4-BE49-F238E27FC236}">
                <a16:creationId xmlns:a16="http://schemas.microsoft.com/office/drawing/2014/main" id="{B05871EA-4A53-478C-BBB5-CED930B5E427}"/>
              </a:ext>
            </a:extLst>
          </p:cNvPr>
          <p:cNvSpPr txBox="1"/>
          <p:nvPr/>
        </p:nvSpPr>
        <p:spPr>
          <a:xfrm>
            <a:off x="3466361" y="761528"/>
            <a:ext cx="645732" cy="276999"/>
          </a:xfrm>
          <a:prstGeom prst="rect">
            <a:avLst/>
          </a:prstGeom>
          <a:noFill/>
        </p:spPr>
        <p:txBody>
          <a:bodyPr wrap="square" rtlCol="0">
            <a:spAutoFit/>
          </a:bodyPr>
          <a:lstStyle/>
          <a:p>
            <a:pPr algn="ctr"/>
            <a:r>
              <a:rPr lang="en-US" sz="600" dirty="0">
                <a:solidFill>
                  <a:schemeClr val="bg1"/>
                </a:solidFill>
              </a:rPr>
              <a:t>risk</a:t>
            </a:r>
            <a:br>
              <a:rPr lang="en-US" sz="600" dirty="0">
                <a:solidFill>
                  <a:schemeClr val="bg1"/>
                </a:solidFill>
              </a:rPr>
            </a:br>
            <a:r>
              <a:rPr lang="en-US" sz="600" dirty="0">
                <a:solidFill>
                  <a:schemeClr val="bg1"/>
                </a:solidFill>
              </a:rPr>
              <a:t>management</a:t>
            </a:r>
          </a:p>
        </p:txBody>
      </p:sp>
      <p:sp>
        <p:nvSpPr>
          <p:cNvPr id="82" name="TextBox 81">
            <a:extLst>
              <a:ext uri="{FF2B5EF4-FFF2-40B4-BE49-F238E27FC236}">
                <a16:creationId xmlns:a16="http://schemas.microsoft.com/office/drawing/2014/main" id="{E62367F1-57EB-4874-A356-17D83C798059}"/>
              </a:ext>
            </a:extLst>
          </p:cNvPr>
          <p:cNvSpPr txBox="1"/>
          <p:nvPr/>
        </p:nvSpPr>
        <p:spPr>
          <a:xfrm>
            <a:off x="116139" y="1467924"/>
            <a:ext cx="591958" cy="184666"/>
          </a:xfrm>
          <a:prstGeom prst="rect">
            <a:avLst/>
          </a:prstGeom>
          <a:noFill/>
        </p:spPr>
        <p:txBody>
          <a:bodyPr wrap="square" rtlCol="0">
            <a:spAutoFit/>
          </a:bodyPr>
          <a:lstStyle/>
          <a:p>
            <a:pPr algn="ctr"/>
            <a:r>
              <a:rPr lang="en-US" sz="600" dirty="0">
                <a:solidFill>
                  <a:schemeClr val="bg1"/>
                </a:solidFill>
              </a:rPr>
              <a:t>objective</a:t>
            </a:r>
          </a:p>
        </p:txBody>
      </p:sp>
      <p:sp>
        <p:nvSpPr>
          <p:cNvPr id="83" name="TextBox 82">
            <a:extLst>
              <a:ext uri="{FF2B5EF4-FFF2-40B4-BE49-F238E27FC236}">
                <a16:creationId xmlns:a16="http://schemas.microsoft.com/office/drawing/2014/main" id="{2928141B-32DD-42E6-A2A1-267741C5A1F9}"/>
              </a:ext>
            </a:extLst>
          </p:cNvPr>
          <p:cNvSpPr txBox="1"/>
          <p:nvPr/>
        </p:nvSpPr>
        <p:spPr>
          <a:xfrm>
            <a:off x="652066" y="1467924"/>
            <a:ext cx="597188" cy="184666"/>
          </a:xfrm>
          <a:prstGeom prst="rect">
            <a:avLst/>
          </a:prstGeom>
          <a:noFill/>
        </p:spPr>
        <p:txBody>
          <a:bodyPr wrap="square" rtlCol="0">
            <a:spAutoFit/>
          </a:bodyPr>
          <a:lstStyle/>
          <a:p>
            <a:pPr algn="ctr"/>
            <a:r>
              <a:rPr lang="en-US" sz="600" dirty="0">
                <a:solidFill>
                  <a:schemeClr val="bg1"/>
                </a:solidFill>
              </a:rPr>
              <a:t>alignment</a:t>
            </a:r>
          </a:p>
        </p:txBody>
      </p:sp>
      <p:sp>
        <p:nvSpPr>
          <p:cNvPr id="84" name="TextBox 83">
            <a:extLst>
              <a:ext uri="{FF2B5EF4-FFF2-40B4-BE49-F238E27FC236}">
                <a16:creationId xmlns:a16="http://schemas.microsoft.com/office/drawing/2014/main" id="{9E92C1A2-A3E0-4999-A866-E84B2E59DE6B}"/>
              </a:ext>
            </a:extLst>
          </p:cNvPr>
          <p:cNvSpPr txBox="1"/>
          <p:nvPr/>
        </p:nvSpPr>
        <p:spPr>
          <a:xfrm>
            <a:off x="1169377" y="1467924"/>
            <a:ext cx="740628" cy="184666"/>
          </a:xfrm>
          <a:prstGeom prst="rect">
            <a:avLst/>
          </a:prstGeom>
          <a:noFill/>
        </p:spPr>
        <p:txBody>
          <a:bodyPr wrap="square" rtlCol="0">
            <a:spAutoFit/>
          </a:bodyPr>
          <a:lstStyle/>
          <a:p>
            <a:pPr algn="ctr"/>
            <a:r>
              <a:rPr lang="en-US" sz="600" dirty="0">
                <a:solidFill>
                  <a:schemeClr val="bg1"/>
                </a:solidFill>
              </a:rPr>
              <a:t>improvement</a:t>
            </a:r>
          </a:p>
        </p:txBody>
      </p:sp>
      <p:sp>
        <p:nvSpPr>
          <p:cNvPr id="85" name="TextBox 84">
            <a:extLst>
              <a:ext uri="{FF2B5EF4-FFF2-40B4-BE49-F238E27FC236}">
                <a16:creationId xmlns:a16="http://schemas.microsoft.com/office/drawing/2014/main" id="{549E32DD-87F8-446A-8D34-11DDAFBF8ECC}"/>
              </a:ext>
            </a:extLst>
          </p:cNvPr>
          <p:cNvSpPr txBox="1"/>
          <p:nvPr/>
        </p:nvSpPr>
        <p:spPr>
          <a:xfrm>
            <a:off x="1785248" y="1467924"/>
            <a:ext cx="585970" cy="184666"/>
          </a:xfrm>
          <a:prstGeom prst="rect">
            <a:avLst/>
          </a:prstGeom>
          <a:noFill/>
        </p:spPr>
        <p:txBody>
          <a:bodyPr wrap="square" rtlCol="0">
            <a:spAutoFit/>
          </a:bodyPr>
          <a:lstStyle/>
          <a:p>
            <a:pPr algn="ctr"/>
            <a:r>
              <a:rPr lang="en-US" sz="600" dirty="0">
                <a:solidFill>
                  <a:schemeClr val="bg1"/>
                </a:solidFill>
              </a:rPr>
              <a:t>executive</a:t>
            </a:r>
          </a:p>
        </p:txBody>
      </p:sp>
      <p:sp>
        <p:nvSpPr>
          <p:cNvPr id="86" name="TextBox 85">
            <a:extLst>
              <a:ext uri="{FF2B5EF4-FFF2-40B4-BE49-F238E27FC236}">
                <a16:creationId xmlns:a16="http://schemas.microsoft.com/office/drawing/2014/main" id="{EA681258-F1A4-4E5E-B787-5BD105A76477}"/>
              </a:ext>
            </a:extLst>
          </p:cNvPr>
          <p:cNvSpPr txBox="1"/>
          <p:nvPr/>
        </p:nvSpPr>
        <p:spPr>
          <a:xfrm>
            <a:off x="2360065" y="1467924"/>
            <a:ext cx="603178" cy="184666"/>
          </a:xfrm>
          <a:prstGeom prst="rect">
            <a:avLst/>
          </a:prstGeom>
          <a:noFill/>
        </p:spPr>
        <p:txBody>
          <a:bodyPr wrap="square" rtlCol="0">
            <a:spAutoFit/>
          </a:bodyPr>
          <a:lstStyle/>
          <a:p>
            <a:pPr algn="ctr"/>
            <a:r>
              <a:rPr lang="en-US" sz="600" dirty="0">
                <a:solidFill>
                  <a:schemeClr val="bg1"/>
                </a:solidFill>
              </a:rPr>
              <a:t>opportunity</a:t>
            </a:r>
          </a:p>
        </p:txBody>
      </p:sp>
      <p:sp>
        <p:nvSpPr>
          <p:cNvPr id="87" name="TextBox 86">
            <a:extLst>
              <a:ext uri="{FF2B5EF4-FFF2-40B4-BE49-F238E27FC236}">
                <a16:creationId xmlns:a16="http://schemas.microsoft.com/office/drawing/2014/main" id="{B175358B-A2EA-4C44-B8EB-12EA2FDD17DC}"/>
              </a:ext>
            </a:extLst>
          </p:cNvPr>
          <p:cNvSpPr txBox="1"/>
          <p:nvPr/>
        </p:nvSpPr>
        <p:spPr>
          <a:xfrm>
            <a:off x="2963242" y="1467924"/>
            <a:ext cx="485127" cy="184666"/>
          </a:xfrm>
          <a:prstGeom prst="rect">
            <a:avLst/>
          </a:prstGeom>
          <a:noFill/>
        </p:spPr>
        <p:txBody>
          <a:bodyPr wrap="square" rtlCol="0">
            <a:spAutoFit/>
          </a:bodyPr>
          <a:lstStyle/>
          <a:p>
            <a:pPr algn="ctr"/>
            <a:r>
              <a:rPr lang="en-US" sz="600" dirty="0">
                <a:solidFill>
                  <a:schemeClr val="bg1"/>
                </a:solidFill>
              </a:rPr>
              <a:t>support</a:t>
            </a:r>
          </a:p>
        </p:txBody>
      </p:sp>
      <p:sp>
        <p:nvSpPr>
          <p:cNvPr id="88" name="TextBox 87">
            <a:extLst>
              <a:ext uri="{FF2B5EF4-FFF2-40B4-BE49-F238E27FC236}">
                <a16:creationId xmlns:a16="http://schemas.microsoft.com/office/drawing/2014/main" id="{8724C4B6-50B6-4C5B-B943-FC6767F880FE}"/>
              </a:ext>
            </a:extLst>
          </p:cNvPr>
          <p:cNvSpPr txBox="1"/>
          <p:nvPr/>
        </p:nvSpPr>
        <p:spPr>
          <a:xfrm>
            <a:off x="3495948" y="1467924"/>
            <a:ext cx="586558" cy="184666"/>
          </a:xfrm>
          <a:prstGeom prst="rect">
            <a:avLst/>
          </a:prstGeom>
          <a:noFill/>
        </p:spPr>
        <p:txBody>
          <a:bodyPr wrap="square" rtlCol="0">
            <a:spAutoFit/>
          </a:bodyPr>
          <a:lstStyle/>
          <a:p>
            <a:pPr algn="ctr"/>
            <a:r>
              <a:rPr lang="en-US" sz="600" dirty="0">
                <a:solidFill>
                  <a:schemeClr val="bg1"/>
                </a:solidFill>
              </a:rPr>
              <a:t>schedule</a:t>
            </a:r>
          </a:p>
        </p:txBody>
      </p:sp>
      <p:sp>
        <p:nvSpPr>
          <p:cNvPr id="89" name="TextBox 88">
            <a:extLst>
              <a:ext uri="{FF2B5EF4-FFF2-40B4-BE49-F238E27FC236}">
                <a16:creationId xmlns:a16="http://schemas.microsoft.com/office/drawing/2014/main" id="{F8E636E1-1943-4C1A-85A3-83060F7EDF57}"/>
              </a:ext>
            </a:extLst>
          </p:cNvPr>
          <p:cNvSpPr txBox="1"/>
          <p:nvPr/>
        </p:nvSpPr>
        <p:spPr>
          <a:xfrm>
            <a:off x="169554" y="2521167"/>
            <a:ext cx="485127" cy="184666"/>
          </a:xfrm>
          <a:prstGeom prst="rect">
            <a:avLst/>
          </a:prstGeom>
          <a:noFill/>
        </p:spPr>
        <p:txBody>
          <a:bodyPr wrap="square" rtlCol="0">
            <a:spAutoFit/>
          </a:bodyPr>
          <a:lstStyle/>
          <a:p>
            <a:pPr algn="ctr"/>
            <a:r>
              <a:rPr lang="en-US" sz="600" dirty="0">
                <a:solidFill>
                  <a:schemeClr val="bg1"/>
                </a:solidFill>
              </a:rPr>
              <a:t>insight</a:t>
            </a:r>
          </a:p>
        </p:txBody>
      </p:sp>
      <p:sp>
        <p:nvSpPr>
          <p:cNvPr id="90" name="TextBox 89">
            <a:extLst>
              <a:ext uri="{FF2B5EF4-FFF2-40B4-BE49-F238E27FC236}">
                <a16:creationId xmlns:a16="http://schemas.microsoft.com/office/drawing/2014/main" id="{37CB9822-3DA9-4FD7-8036-9AAD3E715F0C}"/>
              </a:ext>
            </a:extLst>
          </p:cNvPr>
          <p:cNvSpPr txBox="1"/>
          <p:nvPr/>
        </p:nvSpPr>
        <p:spPr>
          <a:xfrm>
            <a:off x="604192" y="2521167"/>
            <a:ext cx="692936" cy="184666"/>
          </a:xfrm>
          <a:prstGeom prst="rect">
            <a:avLst/>
          </a:prstGeom>
          <a:noFill/>
        </p:spPr>
        <p:txBody>
          <a:bodyPr wrap="square" rtlCol="0">
            <a:spAutoFit/>
          </a:bodyPr>
          <a:lstStyle/>
          <a:p>
            <a:pPr algn="ctr"/>
            <a:r>
              <a:rPr lang="en-US" sz="600" dirty="0">
                <a:solidFill>
                  <a:schemeClr val="bg1"/>
                </a:solidFill>
              </a:rPr>
              <a:t>performance</a:t>
            </a:r>
          </a:p>
        </p:txBody>
      </p:sp>
      <p:sp>
        <p:nvSpPr>
          <p:cNvPr id="91" name="TextBox 90">
            <a:extLst>
              <a:ext uri="{FF2B5EF4-FFF2-40B4-BE49-F238E27FC236}">
                <a16:creationId xmlns:a16="http://schemas.microsoft.com/office/drawing/2014/main" id="{5E67971F-EAFE-412E-8E87-54576D6AE354}"/>
              </a:ext>
            </a:extLst>
          </p:cNvPr>
          <p:cNvSpPr txBox="1"/>
          <p:nvPr/>
        </p:nvSpPr>
        <p:spPr>
          <a:xfrm>
            <a:off x="1297127" y="2521167"/>
            <a:ext cx="485127" cy="369332"/>
          </a:xfrm>
          <a:prstGeom prst="rect">
            <a:avLst/>
          </a:prstGeom>
          <a:noFill/>
        </p:spPr>
        <p:txBody>
          <a:bodyPr wrap="square" rtlCol="0">
            <a:spAutoFit/>
          </a:bodyPr>
          <a:lstStyle/>
          <a:p>
            <a:pPr algn="ctr"/>
            <a:r>
              <a:rPr lang="en-US" sz="600" dirty="0">
                <a:solidFill>
                  <a:schemeClr val="bg1"/>
                </a:solidFill>
              </a:rPr>
              <a:t>strategic</a:t>
            </a:r>
            <a:br>
              <a:rPr lang="en-US" sz="600" dirty="0">
                <a:solidFill>
                  <a:schemeClr val="bg1"/>
                </a:solidFill>
              </a:rPr>
            </a:br>
            <a:r>
              <a:rPr lang="en-US" sz="600" dirty="0">
                <a:solidFill>
                  <a:schemeClr val="bg1"/>
                </a:solidFill>
              </a:rPr>
              <a:t>decision</a:t>
            </a:r>
            <a:br>
              <a:rPr lang="en-US" sz="600" dirty="0">
                <a:solidFill>
                  <a:schemeClr val="bg1"/>
                </a:solidFill>
              </a:rPr>
            </a:br>
            <a:r>
              <a:rPr lang="en-US" sz="600" dirty="0">
                <a:solidFill>
                  <a:schemeClr val="bg1"/>
                </a:solidFill>
              </a:rPr>
              <a:t>making</a:t>
            </a:r>
          </a:p>
        </p:txBody>
      </p:sp>
      <p:sp>
        <p:nvSpPr>
          <p:cNvPr id="92" name="TextBox 91">
            <a:extLst>
              <a:ext uri="{FF2B5EF4-FFF2-40B4-BE49-F238E27FC236}">
                <a16:creationId xmlns:a16="http://schemas.microsoft.com/office/drawing/2014/main" id="{6F1FA727-2EAB-495C-917F-EDDB3ADE14AD}"/>
              </a:ext>
            </a:extLst>
          </p:cNvPr>
          <p:cNvSpPr txBox="1"/>
          <p:nvPr/>
        </p:nvSpPr>
        <p:spPr>
          <a:xfrm>
            <a:off x="1835669" y="2521167"/>
            <a:ext cx="485127" cy="276999"/>
          </a:xfrm>
          <a:prstGeom prst="rect">
            <a:avLst/>
          </a:prstGeom>
          <a:noFill/>
        </p:spPr>
        <p:txBody>
          <a:bodyPr wrap="square" rtlCol="0">
            <a:spAutoFit/>
          </a:bodyPr>
          <a:lstStyle/>
          <a:p>
            <a:pPr algn="ctr"/>
            <a:r>
              <a:rPr lang="en-US" sz="600" dirty="0">
                <a:solidFill>
                  <a:schemeClr val="bg1"/>
                </a:solidFill>
              </a:rPr>
              <a:t>problem</a:t>
            </a:r>
            <a:br>
              <a:rPr lang="en-US" sz="600" dirty="0">
                <a:solidFill>
                  <a:schemeClr val="bg1"/>
                </a:solidFill>
              </a:rPr>
            </a:br>
            <a:r>
              <a:rPr lang="en-US" sz="600" dirty="0">
                <a:solidFill>
                  <a:schemeClr val="bg1"/>
                </a:solidFill>
              </a:rPr>
              <a:t>solving</a:t>
            </a:r>
          </a:p>
        </p:txBody>
      </p:sp>
      <p:sp>
        <p:nvSpPr>
          <p:cNvPr id="93" name="TextBox 92">
            <a:extLst>
              <a:ext uri="{FF2B5EF4-FFF2-40B4-BE49-F238E27FC236}">
                <a16:creationId xmlns:a16="http://schemas.microsoft.com/office/drawing/2014/main" id="{08B3BA08-EDAD-478B-8C09-E8938CEF5EFE}"/>
              </a:ext>
            </a:extLst>
          </p:cNvPr>
          <p:cNvSpPr txBox="1"/>
          <p:nvPr/>
        </p:nvSpPr>
        <p:spPr>
          <a:xfrm>
            <a:off x="2322624" y="2521167"/>
            <a:ext cx="678060" cy="184666"/>
          </a:xfrm>
          <a:prstGeom prst="rect">
            <a:avLst/>
          </a:prstGeom>
          <a:noFill/>
        </p:spPr>
        <p:txBody>
          <a:bodyPr wrap="square" rtlCol="0">
            <a:spAutoFit/>
          </a:bodyPr>
          <a:lstStyle/>
          <a:p>
            <a:pPr algn="ctr"/>
            <a:r>
              <a:rPr lang="en-US" sz="600" dirty="0">
                <a:solidFill>
                  <a:schemeClr val="bg1"/>
                </a:solidFill>
              </a:rPr>
              <a:t>innovation</a:t>
            </a:r>
          </a:p>
        </p:txBody>
      </p:sp>
      <p:sp>
        <p:nvSpPr>
          <p:cNvPr id="94" name="TextBox 93">
            <a:extLst>
              <a:ext uri="{FF2B5EF4-FFF2-40B4-BE49-F238E27FC236}">
                <a16:creationId xmlns:a16="http://schemas.microsoft.com/office/drawing/2014/main" id="{4E3829CE-84C1-42F4-BA39-FF5BBE719A62}"/>
              </a:ext>
            </a:extLst>
          </p:cNvPr>
          <p:cNvSpPr txBox="1"/>
          <p:nvPr/>
        </p:nvSpPr>
        <p:spPr>
          <a:xfrm>
            <a:off x="2963242" y="2521167"/>
            <a:ext cx="485127" cy="184666"/>
          </a:xfrm>
          <a:prstGeom prst="rect">
            <a:avLst/>
          </a:prstGeom>
          <a:noFill/>
        </p:spPr>
        <p:txBody>
          <a:bodyPr wrap="square" rtlCol="0">
            <a:spAutoFit/>
          </a:bodyPr>
          <a:lstStyle/>
          <a:p>
            <a:pPr algn="ctr"/>
            <a:r>
              <a:rPr lang="en-US" sz="600" dirty="0">
                <a:solidFill>
                  <a:schemeClr val="bg1"/>
                </a:solidFill>
              </a:rPr>
              <a:t>launch</a:t>
            </a:r>
          </a:p>
        </p:txBody>
      </p:sp>
      <p:sp>
        <p:nvSpPr>
          <p:cNvPr id="95" name="TextBox 94">
            <a:extLst>
              <a:ext uri="{FF2B5EF4-FFF2-40B4-BE49-F238E27FC236}">
                <a16:creationId xmlns:a16="http://schemas.microsoft.com/office/drawing/2014/main" id="{E8ED4348-1F38-443A-A445-1DBEE384FD18}"/>
              </a:ext>
            </a:extLst>
          </p:cNvPr>
          <p:cNvSpPr txBox="1"/>
          <p:nvPr/>
        </p:nvSpPr>
        <p:spPr>
          <a:xfrm>
            <a:off x="3468680" y="2521167"/>
            <a:ext cx="641094" cy="184666"/>
          </a:xfrm>
          <a:prstGeom prst="rect">
            <a:avLst/>
          </a:prstGeom>
          <a:noFill/>
        </p:spPr>
        <p:txBody>
          <a:bodyPr wrap="square" rtlCol="0">
            <a:spAutoFit/>
          </a:bodyPr>
          <a:lstStyle/>
          <a:p>
            <a:pPr algn="ctr"/>
            <a:r>
              <a:rPr lang="en-US" sz="600" dirty="0">
                <a:solidFill>
                  <a:schemeClr val="bg1"/>
                </a:solidFill>
              </a:rPr>
              <a:t>performance</a:t>
            </a:r>
          </a:p>
        </p:txBody>
      </p:sp>
      <p:sp>
        <p:nvSpPr>
          <p:cNvPr id="96" name="TextBox 95">
            <a:extLst>
              <a:ext uri="{FF2B5EF4-FFF2-40B4-BE49-F238E27FC236}">
                <a16:creationId xmlns:a16="http://schemas.microsoft.com/office/drawing/2014/main" id="{9679E0B3-05AC-4B38-A018-A7545DDF00F7}"/>
              </a:ext>
            </a:extLst>
          </p:cNvPr>
          <p:cNvSpPr txBox="1"/>
          <p:nvPr/>
        </p:nvSpPr>
        <p:spPr>
          <a:xfrm>
            <a:off x="93131" y="3602459"/>
            <a:ext cx="637974" cy="276999"/>
          </a:xfrm>
          <a:prstGeom prst="rect">
            <a:avLst/>
          </a:prstGeom>
          <a:noFill/>
        </p:spPr>
        <p:txBody>
          <a:bodyPr wrap="square" rtlCol="0">
            <a:spAutoFit/>
          </a:bodyPr>
          <a:lstStyle/>
          <a:p>
            <a:pPr algn="ctr"/>
            <a:r>
              <a:rPr lang="en-US" sz="600" dirty="0">
                <a:solidFill>
                  <a:schemeClr val="bg1"/>
                </a:solidFill>
              </a:rPr>
              <a:t>network</a:t>
            </a:r>
            <a:br>
              <a:rPr lang="en-US" sz="600" dirty="0">
                <a:solidFill>
                  <a:schemeClr val="bg1"/>
                </a:solidFill>
              </a:rPr>
            </a:br>
            <a:r>
              <a:rPr lang="en-US" sz="600" dirty="0">
                <a:solidFill>
                  <a:schemeClr val="bg1"/>
                </a:solidFill>
              </a:rPr>
              <a:t>database</a:t>
            </a:r>
          </a:p>
        </p:txBody>
      </p:sp>
      <p:sp>
        <p:nvSpPr>
          <p:cNvPr id="97" name="TextBox 96">
            <a:extLst>
              <a:ext uri="{FF2B5EF4-FFF2-40B4-BE49-F238E27FC236}">
                <a16:creationId xmlns:a16="http://schemas.microsoft.com/office/drawing/2014/main" id="{D5AD9781-69E1-4BA6-BEAE-7F2560ACBAEF}"/>
              </a:ext>
            </a:extLst>
          </p:cNvPr>
          <p:cNvSpPr txBox="1"/>
          <p:nvPr/>
        </p:nvSpPr>
        <p:spPr>
          <a:xfrm>
            <a:off x="603701" y="3602459"/>
            <a:ext cx="693918" cy="276999"/>
          </a:xfrm>
          <a:prstGeom prst="rect">
            <a:avLst/>
          </a:prstGeom>
          <a:noFill/>
        </p:spPr>
        <p:txBody>
          <a:bodyPr wrap="square" rtlCol="0">
            <a:spAutoFit/>
          </a:bodyPr>
          <a:lstStyle/>
          <a:p>
            <a:pPr algn="ctr"/>
            <a:r>
              <a:rPr lang="en-US" sz="600" dirty="0">
                <a:solidFill>
                  <a:schemeClr val="bg1"/>
                </a:solidFill>
              </a:rPr>
              <a:t>data</a:t>
            </a:r>
            <a:br>
              <a:rPr lang="en-US" sz="600" dirty="0">
                <a:solidFill>
                  <a:schemeClr val="bg1"/>
                </a:solidFill>
              </a:rPr>
            </a:br>
            <a:r>
              <a:rPr lang="en-US" sz="600" dirty="0">
                <a:solidFill>
                  <a:schemeClr val="bg1"/>
                </a:solidFill>
              </a:rPr>
              <a:t>management</a:t>
            </a:r>
          </a:p>
        </p:txBody>
      </p:sp>
      <p:sp>
        <p:nvSpPr>
          <p:cNvPr id="98" name="TextBox 97">
            <a:extLst>
              <a:ext uri="{FF2B5EF4-FFF2-40B4-BE49-F238E27FC236}">
                <a16:creationId xmlns:a16="http://schemas.microsoft.com/office/drawing/2014/main" id="{04CD1F68-79B7-4885-8648-17AD5DA3AD7E}"/>
              </a:ext>
            </a:extLst>
          </p:cNvPr>
          <p:cNvSpPr txBox="1"/>
          <p:nvPr/>
        </p:nvSpPr>
        <p:spPr>
          <a:xfrm>
            <a:off x="1297127" y="3602459"/>
            <a:ext cx="485127" cy="276999"/>
          </a:xfrm>
          <a:prstGeom prst="rect">
            <a:avLst/>
          </a:prstGeom>
          <a:noFill/>
        </p:spPr>
        <p:txBody>
          <a:bodyPr wrap="square" rtlCol="0">
            <a:spAutoFit/>
          </a:bodyPr>
          <a:lstStyle/>
          <a:p>
            <a:pPr algn="ctr"/>
            <a:r>
              <a:rPr lang="en-US" sz="600" dirty="0">
                <a:solidFill>
                  <a:schemeClr val="bg1"/>
                </a:solidFill>
              </a:rPr>
              <a:t>backup</a:t>
            </a:r>
            <a:br>
              <a:rPr lang="en-US" sz="600" dirty="0">
                <a:solidFill>
                  <a:schemeClr val="bg1"/>
                </a:solidFill>
              </a:rPr>
            </a:br>
            <a:r>
              <a:rPr lang="en-US" sz="600" dirty="0">
                <a:solidFill>
                  <a:schemeClr val="bg1"/>
                </a:solidFill>
              </a:rPr>
              <a:t>system</a:t>
            </a:r>
          </a:p>
        </p:txBody>
      </p:sp>
      <p:sp>
        <p:nvSpPr>
          <p:cNvPr id="99" name="TextBox 98">
            <a:extLst>
              <a:ext uri="{FF2B5EF4-FFF2-40B4-BE49-F238E27FC236}">
                <a16:creationId xmlns:a16="http://schemas.microsoft.com/office/drawing/2014/main" id="{2AA17760-B791-49C9-B1E0-83FE7656A52B}"/>
              </a:ext>
            </a:extLst>
          </p:cNvPr>
          <p:cNvSpPr txBox="1"/>
          <p:nvPr/>
        </p:nvSpPr>
        <p:spPr>
          <a:xfrm>
            <a:off x="1835669" y="3602459"/>
            <a:ext cx="485127" cy="276999"/>
          </a:xfrm>
          <a:prstGeom prst="rect">
            <a:avLst/>
          </a:prstGeom>
          <a:noFill/>
        </p:spPr>
        <p:txBody>
          <a:bodyPr wrap="square" rtlCol="0">
            <a:spAutoFit/>
          </a:bodyPr>
          <a:lstStyle/>
          <a:p>
            <a:pPr algn="ctr"/>
            <a:r>
              <a:rPr lang="en-US" sz="600" dirty="0">
                <a:solidFill>
                  <a:schemeClr val="bg1"/>
                </a:solidFill>
              </a:rPr>
              <a:t>big data</a:t>
            </a:r>
            <a:br>
              <a:rPr lang="en-US" sz="600" dirty="0">
                <a:solidFill>
                  <a:schemeClr val="bg1"/>
                </a:solidFill>
              </a:rPr>
            </a:br>
            <a:r>
              <a:rPr lang="en-US" sz="600" dirty="0">
                <a:solidFill>
                  <a:schemeClr val="bg1"/>
                </a:solidFill>
              </a:rPr>
              <a:t>analytics</a:t>
            </a:r>
          </a:p>
        </p:txBody>
      </p:sp>
      <p:sp>
        <p:nvSpPr>
          <p:cNvPr id="100" name="TextBox 99">
            <a:extLst>
              <a:ext uri="{FF2B5EF4-FFF2-40B4-BE49-F238E27FC236}">
                <a16:creationId xmlns:a16="http://schemas.microsoft.com/office/drawing/2014/main" id="{70A0114C-81E8-40E0-A404-A130001BF986}"/>
              </a:ext>
            </a:extLst>
          </p:cNvPr>
          <p:cNvSpPr txBox="1"/>
          <p:nvPr/>
        </p:nvSpPr>
        <p:spPr>
          <a:xfrm>
            <a:off x="2294059" y="3602459"/>
            <a:ext cx="735190" cy="276999"/>
          </a:xfrm>
          <a:prstGeom prst="rect">
            <a:avLst/>
          </a:prstGeom>
          <a:noFill/>
        </p:spPr>
        <p:txBody>
          <a:bodyPr wrap="square" rtlCol="0">
            <a:spAutoFit/>
          </a:bodyPr>
          <a:lstStyle/>
          <a:p>
            <a:pPr algn="ctr"/>
            <a:r>
              <a:rPr lang="en-US" sz="600" dirty="0">
                <a:solidFill>
                  <a:schemeClr val="bg1"/>
                </a:solidFill>
              </a:rPr>
              <a:t>content</a:t>
            </a:r>
            <a:br>
              <a:rPr lang="en-US" sz="600" dirty="0">
                <a:solidFill>
                  <a:schemeClr val="bg1"/>
                </a:solidFill>
              </a:rPr>
            </a:br>
            <a:r>
              <a:rPr lang="en-US" sz="600" dirty="0">
                <a:solidFill>
                  <a:schemeClr val="bg1"/>
                </a:solidFill>
              </a:rPr>
              <a:t>management</a:t>
            </a:r>
          </a:p>
        </p:txBody>
      </p:sp>
      <p:sp>
        <p:nvSpPr>
          <p:cNvPr id="101" name="TextBox 100">
            <a:extLst>
              <a:ext uri="{FF2B5EF4-FFF2-40B4-BE49-F238E27FC236}">
                <a16:creationId xmlns:a16="http://schemas.microsoft.com/office/drawing/2014/main" id="{0CFDCF1A-3828-4948-B8A5-47BF947F15FF}"/>
              </a:ext>
            </a:extLst>
          </p:cNvPr>
          <p:cNvSpPr txBox="1"/>
          <p:nvPr/>
        </p:nvSpPr>
        <p:spPr>
          <a:xfrm>
            <a:off x="2963242" y="3602459"/>
            <a:ext cx="485127" cy="276999"/>
          </a:xfrm>
          <a:prstGeom prst="rect">
            <a:avLst/>
          </a:prstGeom>
          <a:noFill/>
        </p:spPr>
        <p:txBody>
          <a:bodyPr wrap="square" rtlCol="0">
            <a:spAutoFit/>
          </a:bodyPr>
          <a:lstStyle/>
          <a:p>
            <a:pPr algn="ctr"/>
            <a:r>
              <a:rPr lang="en-US" sz="600" dirty="0">
                <a:solidFill>
                  <a:schemeClr val="bg1"/>
                </a:solidFill>
              </a:rPr>
              <a:t>social media</a:t>
            </a:r>
          </a:p>
        </p:txBody>
      </p:sp>
      <p:sp>
        <p:nvSpPr>
          <p:cNvPr id="102" name="TextBox 101">
            <a:extLst>
              <a:ext uri="{FF2B5EF4-FFF2-40B4-BE49-F238E27FC236}">
                <a16:creationId xmlns:a16="http://schemas.microsoft.com/office/drawing/2014/main" id="{0163BE23-B8C6-4DF9-880E-3D13C83DFB9D}"/>
              </a:ext>
            </a:extLst>
          </p:cNvPr>
          <p:cNvSpPr txBox="1"/>
          <p:nvPr/>
        </p:nvSpPr>
        <p:spPr>
          <a:xfrm>
            <a:off x="3487987" y="3602459"/>
            <a:ext cx="602480" cy="184666"/>
          </a:xfrm>
          <a:prstGeom prst="rect">
            <a:avLst/>
          </a:prstGeom>
          <a:noFill/>
        </p:spPr>
        <p:txBody>
          <a:bodyPr wrap="square" rtlCol="0">
            <a:spAutoFit/>
          </a:bodyPr>
          <a:lstStyle/>
          <a:p>
            <a:pPr algn="ctr"/>
            <a:r>
              <a:rPr lang="en-US" sz="600" dirty="0">
                <a:solidFill>
                  <a:schemeClr val="bg1"/>
                </a:solidFill>
              </a:rPr>
              <a:t>direct mail</a:t>
            </a:r>
          </a:p>
        </p:txBody>
      </p:sp>
      <p:sp>
        <p:nvSpPr>
          <p:cNvPr id="103" name="TextBox 102">
            <a:extLst>
              <a:ext uri="{FF2B5EF4-FFF2-40B4-BE49-F238E27FC236}">
                <a16:creationId xmlns:a16="http://schemas.microsoft.com/office/drawing/2014/main" id="{C0205E7F-B797-4738-AF82-79C7E1C6FF56}"/>
              </a:ext>
            </a:extLst>
          </p:cNvPr>
          <p:cNvSpPr txBox="1"/>
          <p:nvPr/>
        </p:nvSpPr>
        <p:spPr>
          <a:xfrm>
            <a:off x="169554" y="4231537"/>
            <a:ext cx="485127" cy="276999"/>
          </a:xfrm>
          <a:prstGeom prst="rect">
            <a:avLst/>
          </a:prstGeom>
          <a:noFill/>
        </p:spPr>
        <p:txBody>
          <a:bodyPr wrap="square" rtlCol="0">
            <a:spAutoFit/>
          </a:bodyPr>
          <a:lstStyle/>
          <a:p>
            <a:pPr algn="ctr"/>
            <a:r>
              <a:rPr lang="en-US" sz="600" dirty="0">
                <a:solidFill>
                  <a:schemeClr val="bg1"/>
                </a:solidFill>
              </a:rPr>
              <a:t>data</a:t>
            </a:r>
            <a:br>
              <a:rPr lang="en-US" sz="600" dirty="0">
                <a:solidFill>
                  <a:schemeClr val="bg1"/>
                </a:solidFill>
              </a:rPr>
            </a:br>
            <a:r>
              <a:rPr lang="en-US" sz="600" dirty="0">
                <a:solidFill>
                  <a:schemeClr val="bg1"/>
                </a:solidFill>
              </a:rPr>
              <a:t>analytics</a:t>
            </a:r>
          </a:p>
        </p:txBody>
      </p:sp>
      <p:sp>
        <p:nvSpPr>
          <p:cNvPr id="104" name="TextBox 103">
            <a:extLst>
              <a:ext uri="{FF2B5EF4-FFF2-40B4-BE49-F238E27FC236}">
                <a16:creationId xmlns:a16="http://schemas.microsoft.com/office/drawing/2014/main" id="{B7882338-A015-429F-891E-A2AA10760D43}"/>
              </a:ext>
            </a:extLst>
          </p:cNvPr>
          <p:cNvSpPr txBox="1"/>
          <p:nvPr/>
        </p:nvSpPr>
        <p:spPr>
          <a:xfrm>
            <a:off x="708096" y="4231537"/>
            <a:ext cx="485127" cy="184666"/>
          </a:xfrm>
          <a:prstGeom prst="rect">
            <a:avLst/>
          </a:prstGeom>
          <a:noFill/>
        </p:spPr>
        <p:txBody>
          <a:bodyPr wrap="square" rtlCol="0">
            <a:spAutoFit/>
          </a:bodyPr>
          <a:lstStyle/>
          <a:p>
            <a:pPr algn="ctr"/>
            <a:r>
              <a:rPr lang="en-US" sz="600" dirty="0">
                <a:solidFill>
                  <a:schemeClr val="bg1"/>
                </a:solidFill>
              </a:rPr>
              <a:t>internet</a:t>
            </a:r>
          </a:p>
        </p:txBody>
      </p:sp>
      <p:sp>
        <p:nvSpPr>
          <p:cNvPr id="105" name="TextBox 104">
            <a:extLst>
              <a:ext uri="{FF2B5EF4-FFF2-40B4-BE49-F238E27FC236}">
                <a16:creationId xmlns:a16="http://schemas.microsoft.com/office/drawing/2014/main" id="{7CA577C9-9A12-4065-A4AF-D1E6A34E0CCE}"/>
              </a:ext>
            </a:extLst>
          </p:cNvPr>
          <p:cNvSpPr txBox="1"/>
          <p:nvPr/>
        </p:nvSpPr>
        <p:spPr>
          <a:xfrm>
            <a:off x="1297127" y="4231537"/>
            <a:ext cx="485127" cy="184666"/>
          </a:xfrm>
          <a:prstGeom prst="rect">
            <a:avLst/>
          </a:prstGeom>
          <a:noFill/>
        </p:spPr>
        <p:txBody>
          <a:bodyPr wrap="square" rtlCol="0">
            <a:spAutoFit/>
          </a:bodyPr>
          <a:lstStyle/>
          <a:p>
            <a:pPr algn="ctr"/>
            <a:r>
              <a:rPr lang="en-US" sz="600" dirty="0">
                <a:solidFill>
                  <a:schemeClr val="bg1"/>
                </a:solidFill>
              </a:rPr>
              <a:t>search</a:t>
            </a:r>
          </a:p>
        </p:txBody>
      </p:sp>
      <p:sp>
        <p:nvSpPr>
          <p:cNvPr id="106" name="TextBox 105">
            <a:extLst>
              <a:ext uri="{FF2B5EF4-FFF2-40B4-BE49-F238E27FC236}">
                <a16:creationId xmlns:a16="http://schemas.microsoft.com/office/drawing/2014/main" id="{2A3F5E7F-C8C8-4797-97AF-F08475C92054}"/>
              </a:ext>
            </a:extLst>
          </p:cNvPr>
          <p:cNvSpPr txBox="1"/>
          <p:nvPr/>
        </p:nvSpPr>
        <p:spPr>
          <a:xfrm>
            <a:off x="1835669" y="4231537"/>
            <a:ext cx="485127" cy="184666"/>
          </a:xfrm>
          <a:prstGeom prst="rect">
            <a:avLst/>
          </a:prstGeom>
          <a:noFill/>
        </p:spPr>
        <p:txBody>
          <a:bodyPr wrap="square" rtlCol="0">
            <a:spAutoFit/>
          </a:bodyPr>
          <a:lstStyle/>
          <a:p>
            <a:pPr algn="ctr"/>
            <a:r>
              <a:rPr lang="en-US" sz="600" dirty="0">
                <a:solidFill>
                  <a:schemeClr val="bg1"/>
                </a:solidFill>
              </a:rPr>
              <a:t>video</a:t>
            </a:r>
          </a:p>
        </p:txBody>
      </p:sp>
      <p:sp>
        <p:nvSpPr>
          <p:cNvPr id="107" name="TextBox 106">
            <a:extLst>
              <a:ext uri="{FF2B5EF4-FFF2-40B4-BE49-F238E27FC236}">
                <a16:creationId xmlns:a16="http://schemas.microsoft.com/office/drawing/2014/main" id="{FA66F44D-DD12-4461-96A4-E922DF589930}"/>
              </a:ext>
            </a:extLst>
          </p:cNvPr>
          <p:cNvSpPr txBox="1"/>
          <p:nvPr/>
        </p:nvSpPr>
        <p:spPr>
          <a:xfrm>
            <a:off x="2322623" y="4231537"/>
            <a:ext cx="678062" cy="276999"/>
          </a:xfrm>
          <a:prstGeom prst="rect">
            <a:avLst/>
          </a:prstGeom>
          <a:noFill/>
        </p:spPr>
        <p:txBody>
          <a:bodyPr wrap="square" rtlCol="0">
            <a:spAutoFit/>
          </a:bodyPr>
          <a:lstStyle/>
          <a:p>
            <a:pPr algn="ctr"/>
            <a:r>
              <a:rPr lang="en-US" sz="600" dirty="0">
                <a:solidFill>
                  <a:schemeClr val="bg1"/>
                </a:solidFill>
              </a:rPr>
              <a:t>electronic</a:t>
            </a:r>
            <a:br>
              <a:rPr lang="en-US" sz="600" dirty="0">
                <a:solidFill>
                  <a:schemeClr val="bg1"/>
                </a:solidFill>
              </a:rPr>
            </a:br>
            <a:r>
              <a:rPr lang="en-US" sz="600" dirty="0">
                <a:solidFill>
                  <a:schemeClr val="bg1"/>
                </a:solidFill>
              </a:rPr>
              <a:t>devices</a:t>
            </a:r>
          </a:p>
        </p:txBody>
      </p:sp>
      <p:sp>
        <p:nvSpPr>
          <p:cNvPr id="108" name="TextBox 107">
            <a:extLst>
              <a:ext uri="{FF2B5EF4-FFF2-40B4-BE49-F238E27FC236}">
                <a16:creationId xmlns:a16="http://schemas.microsoft.com/office/drawing/2014/main" id="{55640A87-58F7-4294-A03C-5FC5D48B9FF2}"/>
              </a:ext>
            </a:extLst>
          </p:cNvPr>
          <p:cNvSpPr txBox="1"/>
          <p:nvPr/>
        </p:nvSpPr>
        <p:spPr>
          <a:xfrm>
            <a:off x="2963242" y="4231537"/>
            <a:ext cx="485127" cy="276999"/>
          </a:xfrm>
          <a:prstGeom prst="rect">
            <a:avLst/>
          </a:prstGeom>
          <a:noFill/>
        </p:spPr>
        <p:txBody>
          <a:bodyPr wrap="square" rtlCol="0">
            <a:spAutoFit/>
          </a:bodyPr>
          <a:lstStyle/>
          <a:p>
            <a:pPr algn="ctr"/>
            <a:r>
              <a:rPr lang="en-US" sz="600" dirty="0">
                <a:solidFill>
                  <a:schemeClr val="bg1"/>
                </a:solidFill>
              </a:rPr>
              <a:t>mobile app</a:t>
            </a:r>
          </a:p>
        </p:txBody>
      </p:sp>
      <p:sp>
        <p:nvSpPr>
          <p:cNvPr id="109" name="TextBox 108">
            <a:extLst>
              <a:ext uri="{FF2B5EF4-FFF2-40B4-BE49-F238E27FC236}">
                <a16:creationId xmlns:a16="http://schemas.microsoft.com/office/drawing/2014/main" id="{182C241D-920C-47FC-8A56-474F3A436C9F}"/>
              </a:ext>
            </a:extLst>
          </p:cNvPr>
          <p:cNvSpPr txBox="1"/>
          <p:nvPr/>
        </p:nvSpPr>
        <p:spPr>
          <a:xfrm>
            <a:off x="4835629" y="800849"/>
            <a:ext cx="673112" cy="276999"/>
          </a:xfrm>
          <a:prstGeom prst="rect">
            <a:avLst/>
          </a:prstGeom>
          <a:noFill/>
        </p:spPr>
        <p:txBody>
          <a:bodyPr wrap="square" rtlCol="0">
            <a:spAutoFit/>
          </a:bodyPr>
          <a:lstStyle/>
          <a:p>
            <a:pPr algn="ctr"/>
            <a:r>
              <a:rPr lang="en-US" sz="600" dirty="0">
                <a:solidFill>
                  <a:schemeClr val="bg1"/>
                </a:solidFill>
              </a:rPr>
              <a:t>global development</a:t>
            </a:r>
          </a:p>
        </p:txBody>
      </p:sp>
      <p:sp>
        <p:nvSpPr>
          <p:cNvPr id="110" name="TextBox 109">
            <a:extLst>
              <a:ext uri="{FF2B5EF4-FFF2-40B4-BE49-F238E27FC236}">
                <a16:creationId xmlns:a16="http://schemas.microsoft.com/office/drawing/2014/main" id="{DDB8D403-B2C3-46D9-91D6-DC51E27597E3}"/>
              </a:ext>
            </a:extLst>
          </p:cNvPr>
          <p:cNvSpPr txBox="1"/>
          <p:nvPr/>
        </p:nvSpPr>
        <p:spPr>
          <a:xfrm>
            <a:off x="5412133" y="800849"/>
            <a:ext cx="597188" cy="276999"/>
          </a:xfrm>
          <a:prstGeom prst="rect">
            <a:avLst/>
          </a:prstGeom>
          <a:noFill/>
        </p:spPr>
        <p:txBody>
          <a:bodyPr wrap="square" rtlCol="0">
            <a:spAutoFit/>
          </a:bodyPr>
          <a:lstStyle/>
          <a:p>
            <a:pPr algn="ctr"/>
            <a:r>
              <a:rPr lang="en-US" sz="600" dirty="0">
                <a:solidFill>
                  <a:schemeClr val="bg1"/>
                </a:solidFill>
              </a:rPr>
              <a:t>global connectivity</a:t>
            </a:r>
          </a:p>
        </p:txBody>
      </p:sp>
      <p:sp>
        <p:nvSpPr>
          <p:cNvPr id="111" name="TextBox 110">
            <a:extLst>
              <a:ext uri="{FF2B5EF4-FFF2-40B4-BE49-F238E27FC236}">
                <a16:creationId xmlns:a16="http://schemas.microsoft.com/office/drawing/2014/main" id="{09E08B0F-615B-42C5-A204-DE9EDC1DFBEA}"/>
              </a:ext>
            </a:extLst>
          </p:cNvPr>
          <p:cNvSpPr txBox="1"/>
          <p:nvPr/>
        </p:nvSpPr>
        <p:spPr>
          <a:xfrm>
            <a:off x="5929444" y="800849"/>
            <a:ext cx="740628" cy="276999"/>
          </a:xfrm>
          <a:prstGeom prst="rect">
            <a:avLst/>
          </a:prstGeom>
          <a:noFill/>
        </p:spPr>
        <p:txBody>
          <a:bodyPr wrap="square" rtlCol="0">
            <a:spAutoFit/>
          </a:bodyPr>
          <a:lstStyle/>
          <a:p>
            <a:pPr algn="ctr"/>
            <a:r>
              <a:rPr lang="en-US" sz="600" dirty="0">
                <a:solidFill>
                  <a:schemeClr val="bg1"/>
                </a:solidFill>
              </a:rPr>
              <a:t>global</a:t>
            </a:r>
            <a:br>
              <a:rPr lang="en-US" sz="600" dirty="0">
                <a:solidFill>
                  <a:schemeClr val="bg1"/>
                </a:solidFill>
              </a:rPr>
            </a:br>
            <a:r>
              <a:rPr lang="en-US" sz="600" dirty="0">
                <a:solidFill>
                  <a:schemeClr val="bg1"/>
                </a:solidFill>
              </a:rPr>
              <a:t>markets</a:t>
            </a:r>
          </a:p>
        </p:txBody>
      </p:sp>
      <p:sp>
        <p:nvSpPr>
          <p:cNvPr id="112" name="TextBox 111">
            <a:extLst>
              <a:ext uri="{FF2B5EF4-FFF2-40B4-BE49-F238E27FC236}">
                <a16:creationId xmlns:a16="http://schemas.microsoft.com/office/drawing/2014/main" id="{A0550A88-E99C-4ADA-92DC-5848E66F6259}"/>
              </a:ext>
            </a:extLst>
          </p:cNvPr>
          <p:cNvSpPr txBox="1"/>
          <p:nvPr/>
        </p:nvSpPr>
        <p:spPr>
          <a:xfrm>
            <a:off x="4876206" y="1808338"/>
            <a:ext cx="591958" cy="184666"/>
          </a:xfrm>
          <a:prstGeom prst="rect">
            <a:avLst/>
          </a:prstGeom>
          <a:noFill/>
        </p:spPr>
        <p:txBody>
          <a:bodyPr wrap="square" rtlCol="0">
            <a:spAutoFit/>
          </a:bodyPr>
          <a:lstStyle/>
          <a:p>
            <a:pPr algn="ctr"/>
            <a:r>
              <a:rPr lang="en-US" sz="600" dirty="0">
                <a:solidFill>
                  <a:schemeClr val="bg1"/>
                </a:solidFill>
              </a:rPr>
              <a:t>legislation</a:t>
            </a:r>
          </a:p>
        </p:txBody>
      </p:sp>
      <p:sp>
        <p:nvSpPr>
          <p:cNvPr id="113" name="TextBox 112">
            <a:extLst>
              <a:ext uri="{FF2B5EF4-FFF2-40B4-BE49-F238E27FC236}">
                <a16:creationId xmlns:a16="http://schemas.microsoft.com/office/drawing/2014/main" id="{36E938E6-BA78-49F6-B1E2-236E469DC4F0}"/>
              </a:ext>
            </a:extLst>
          </p:cNvPr>
          <p:cNvSpPr txBox="1"/>
          <p:nvPr/>
        </p:nvSpPr>
        <p:spPr>
          <a:xfrm>
            <a:off x="5412133" y="1808338"/>
            <a:ext cx="597188" cy="276999"/>
          </a:xfrm>
          <a:prstGeom prst="rect">
            <a:avLst/>
          </a:prstGeom>
          <a:noFill/>
        </p:spPr>
        <p:txBody>
          <a:bodyPr wrap="square" rtlCol="0">
            <a:spAutoFit/>
          </a:bodyPr>
          <a:lstStyle/>
          <a:p>
            <a:pPr algn="ctr"/>
            <a:r>
              <a:rPr lang="en-US" sz="600" dirty="0">
                <a:solidFill>
                  <a:schemeClr val="bg1"/>
                </a:solidFill>
              </a:rPr>
              <a:t>public policy</a:t>
            </a:r>
          </a:p>
        </p:txBody>
      </p:sp>
      <p:sp>
        <p:nvSpPr>
          <p:cNvPr id="114" name="TextBox 113">
            <a:extLst>
              <a:ext uri="{FF2B5EF4-FFF2-40B4-BE49-F238E27FC236}">
                <a16:creationId xmlns:a16="http://schemas.microsoft.com/office/drawing/2014/main" id="{B8D128EF-4B00-4965-AD39-C9018E71A96F}"/>
              </a:ext>
            </a:extLst>
          </p:cNvPr>
          <p:cNvSpPr txBox="1"/>
          <p:nvPr/>
        </p:nvSpPr>
        <p:spPr>
          <a:xfrm>
            <a:off x="5929444" y="1808338"/>
            <a:ext cx="740628" cy="184666"/>
          </a:xfrm>
          <a:prstGeom prst="rect">
            <a:avLst/>
          </a:prstGeom>
          <a:noFill/>
        </p:spPr>
        <p:txBody>
          <a:bodyPr wrap="square" rtlCol="0">
            <a:spAutoFit/>
          </a:bodyPr>
          <a:lstStyle/>
          <a:p>
            <a:pPr algn="ctr"/>
            <a:r>
              <a:rPr lang="en-US" sz="600" dirty="0">
                <a:solidFill>
                  <a:schemeClr val="bg1"/>
                </a:solidFill>
              </a:rPr>
              <a:t>regulations</a:t>
            </a:r>
          </a:p>
        </p:txBody>
      </p:sp>
      <p:sp>
        <p:nvSpPr>
          <p:cNvPr id="115" name="TextBox 114">
            <a:extLst>
              <a:ext uri="{FF2B5EF4-FFF2-40B4-BE49-F238E27FC236}">
                <a16:creationId xmlns:a16="http://schemas.microsoft.com/office/drawing/2014/main" id="{D1CA947C-4B9C-4F17-A626-658BC86EE983}"/>
              </a:ext>
            </a:extLst>
          </p:cNvPr>
          <p:cNvSpPr txBox="1"/>
          <p:nvPr/>
        </p:nvSpPr>
        <p:spPr>
          <a:xfrm>
            <a:off x="6574191" y="1808338"/>
            <a:ext cx="585970" cy="184666"/>
          </a:xfrm>
          <a:prstGeom prst="rect">
            <a:avLst/>
          </a:prstGeom>
          <a:noFill/>
        </p:spPr>
        <p:txBody>
          <a:bodyPr wrap="square" rtlCol="0">
            <a:spAutoFit/>
          </a:bodyPr>
          <a:lstStyle/>
          <a:p>
            <a:pPr algn="ctr"/>
            <a:r>
              <a:rPr lang="en-US" sz="600" dirty="0">
                <a:solidFill>
                  <a:schemeClr val="bg1"/>
                </a:solidFill>
              </a:rPr>
              <a:t>governance</a:t>
            </a:r>
          </a:p>
        </p:txBody>
      </p:sp>
      <p:sp>
        <p:nvSpPr>
          <p:cNvPr id="116" name="TextBox 115">
            <a:extLst>
              <a:ext uri="{FF2B5EF4-FFF2-40B4-BE49-F238E27FC236}">
                <a16:creationId xmlns:a16="http://schemas.microsoft.com/office/drawing/2014/main" id="{25B8238A-5C1E-4EFE-95CC-27D836FC40A2}"/>
              </a:ext>
            </a:extLst>
          </p:cNvPr>
          <p:cNvSpPr txBox="1"/>
          <p:nvPr/>
        </p:nvSpPr>
        <p:spPr>
          <a:xfrm>
            <a:off x="7120132" y="1808338"/>
            <a:ext cx="603178" cy="184666"/>
          </a:xfrm>
          <a:prstGeom prst="rect">
            <a:avLst/>
          </a:prstGeom>
          <a:noFill/>
        </p:spPr>
        <p:txBody>
          <a:bodyPr wrap="square" rtlCol="0">
            <a:spAutoFit/>
          </a:bodyPr>
          <a:lstStyle/>
          <a:p>
            <a:pPr algn="ctr"/>
            <a:r>
              <a:rPr lang="en-US" sz="600" dirty="0">
                <a:solidFill>
                  <a:schemeClr val="bg1"/>
                </a:solidFill>
              </a:rPr>
              <a:t>standards</a:t>
            </a:r>
          </a:p>
        </p:txBody>
      </p:sp>
      <p:sp>
        <p:nvSpPr>
          <p:cNvPr id="117" name="TextBox 116">
            <a:extLst>
              <a:ext uri="{FF2B5EF4-FFF2-40B4-BE49-F238E27FC236}">
                <a16:creationId xmlns:a16="http://schemas.microsoft.com/office/drawing/2014/main" id="{0DA4EAAA-4622-4563-8DFE-09E3812E7A92}"/>
              </a:ext>
            </a:extLst>
          </p:cNvPr>
          <p:cNvSpPr txBox="1"/>
          <p:nvPr/>
        </p:nvSpPr>
        <p:spPr>
          <a:xfrm>
            <a:off x="4876206" y="2807820"/>
            <a:ext cx="591958" cy="184666"/>
          </a:xfrm>
          <a:prstGeom prst="rect">
            <a:avLst/>
          </a:prstGeom>
          <a:noFill/>
        </p:spPr>
        <p:txBody>
          <a:bodyPr wrap="square" rtlCol="0">
            <a:spAutoFit/>
          </a:bodyPr>
          <a:lstStyle/>
          <a:p>
            <a:pPr algn="ctr"/>
            <a:r>
              <a:rPr lang="en-US" sz="600" dirty="0">
                <a:solidFill>
                  <a:schemeClr val="bg1"/>
                </a:solidFill>
              </a:rPr>
              <a:t>accounting</a:t>
            </a:r>
          </a:p>
        </p:txBody>
      </p:sp>
      <p:sp>
        <p:nvSpPr>
          <p:cNvPr id="118" name="TextBox 117">
            <a:extLst>
              <a:ext uri="{FF2B5EF4-FFF2-40B4-BE49-F238E27FC236}">
                <a16:creationId xmlns:a16="http://schemas.microsoft.com/office/drawing/2014/main" id="{BEBDC57E-FDAD-4AB6-A5B5-7905549171D7}"/>
              </a:ext>
            </a:extLst>
          </p:cNvPr>
          <p:cNvSpPr txBox="1"/>
          <p:nvPr/>
        </p:nvSpPr>
        <p:spPr>
          <a:xfrm>
            <a:off x="5412133" y="2807820"/>
            <a:ext cx="597188" cy="184666"/>
          </a:xfrm>
          <a:prstGeom prst="rect">
            <a:avLst/>
          </a:prstGeom>
          <a:noFill/>
        </p:spPr>
        <p:txBody>
          <a:bodyPr wrap="square" rtlCol="0">
            <a:spAutoFit/>
          </a:bodyPr>
          <a:lstStyle/>
          <a:p>
            <a:pPr algn="ctr"/>
            <a:r>
              <a:rPr lang="en-US" sz="600" dirty="0">
                <a:solidFill>
                  <a:schemeClr val="bg1"/>
                </a:solidFill>
              </a:rPr>
              <a:t>investment</a:t>
            </a:r>
          </a:p>
        </p:txBody>
      </p:sp>
      <p:sp>
        <p:nvSpPr>
          <p:cNvPr id="119" name="TextBox 118">
            <a:extLst>
              <a:ext uri="{FF2B5EF4-FFF2-40B4-BE49-F238E27FC236}">
                <a16:creationId xmlns:a16="http://schemas.microsoft.com/office/drawing/2014/main" id="{F8DBE3AD-B304-431A-B874-D13757F141E9}"/>
              </a:ext>
            </a:extLst>
          </p:cNvPr>
          <p:cNvSpPr txBox="1"/>
          <p:nvPr/>
        </p:nvSpPr>
        <p:spPr>
          <a:xfrm>
            <a:off x="5929444" y="2807820"/>
            <a:ext cx="740628" cy="276999"/>
          </a:xfrm>
          <a:prstGeom prst="rect">
            <a:avLst/>
          </a:prstGeom>
          <a:noFill/>
        </p:spPr>
        <p:txBody>
          <a:bodyPr wrap="square" rtlCol="0">
            <a:spAutoFit/>
          </a:bodyPr>
          <a:lstStyle/>
          <a:p>
            <a:pPr algn="ctr"/>
            <a:r>
              <a:rPr lang="en-US" sz="600" dirty="0">
                <a:solidFill>
                  <a:schemeClr val="bg1"/>
                </a:solidFill>
              </a:rPr>
              <a:t>financial performance</a:t>
            </a:r>
          </a:p>
        </p:txBody>
      </p:sp>
      <p:sp>
        <p:nvSpPr>
          <p:cNvPr id="120" name="TextBox 119">
            <a:extLst>
              <a:ext uri="{FF2B5EF4-FFF2-40B4-BE49-F238E27FC236}">
                <a16:creationId xmlns:a16="http://schemas.microsoft.com/office/drawing/2014/main" id="{84258D97-62A2-403B-B715-76CBFF8B049D}"/>
              </a:ext>
            </a:extLst>
          </p:cNvPr>
          <p:cNvSpPr txBox="1"/>
          <p:nvPr/>
        </p:nvSpPr>
        <p:spPr>
          <a:xfrm>
            <a:off x="6545315" y="2807820"/>
            <a:ext cx="585970" cy="184666"/>
          </a:xfrm>
          <a:prstGeom prst="rect">
            <a:avLst/>
          </a:prstGeom>
          <a:noFill/>
        </p:spPr>
        <p:txBody>
          <a:bodyPr wrap="square" rtlCol="0">
            <a:spAutoFit/>
          </a:bodyPr>
          <a:lstStyle/>
          <a:p>
            <a:pPr algn="ctr"/>
            <a:r>
              <a:rPr lang="en-US" sz="600" dirty="0">
                <a:solidFill>
                  <a:schemeClr val="bg1"/>
                </a:solidFill>
              </a:rPr>
              <a:t>forecasting</a:t>
            </a:r>
          </a:p>
        </p:txBody>
      </p:sp>
      <p:sp>
        <p:nvSpPr>
          <p:cNvPr id="121" name="TextBox 120">
            <a:extLst>
              <a:ext uri="{FF2B5EF4-FFF2-40B4-BE49-F238E27FC236}">
                <a16:creationId xmlns:a16="http://schemas.microsoft.com/office/drawing/2014/main" id="{C265684D-0ACF-4FE7-8C8E-A77F551CB1F4}"/>
              </a:ext>
            </a:extLst>
          </p:cNvPr>
          <p:cNvSpPr txBox="1"/>
          <p:nvPr/>
        </p:nvSpPr>
        <p:spPr>
          <a:xfrm>
            <a:off x="7120132" y="2807820"/>
            <a:ext cx="603178" cy="276999"/>
          </a:xfrm>
          <a:prstGeom prst="rect">
            <a:avLst/>
          </a:prstGeom>
          <a:noFill/>
        </p:spPr>
        <p:txBody>
          <a:bodyPr wrap="square" rtlCol="0">
            <a:spAutoFit/>
          </a:bodyPr>
          <a:lstStyle/>
          <a:p>
            <a:pPr algn="ctr"/>
            <a:r>
              <a:rPr lang="en-US" sz="600" dirty="0">
                <a:solidFill>
                  <a:schemeClr val="bg1"/>
                </a:solidFill>
              </a:rPr>
              <a:t>audit and assurance</a:t>
            </a:r>
          </a:p>
        </p:txBody>
      </p:sp>
      <p:sp>
        <p:nvSpPr>
          <p:cNvPr id="122" name="TextBox 121">
            <a:extLst>
              <a:ext uri="{FF2B5EF4-FFF2-40B4-BE49-F238E27FC236}">
                <a16:creationId xmlns:a16="http://schemas.microsoft.com/office/drawing/2014/main" id="{4BF3160A-7EB3-4D1F-B3A6-CBC3D4C082E9}"/>
              </a:ext>
            </a:extLst>
          </p:cNvPr>
          <p:cNvSpPr txBox="1"/>
          <p:nvPr/>
        </p:nvSpPr>
        <p:spPr>
          <a:xfrm>
            <a:off x="7723309" y="2807820"/>
            <a:ext cx="485127" cy="184666"/>
          </a:xfrm>
          <a:prstGeom prst="rect">
            <a:avLst/>
          </a:prstGeom>
          <a:noFill/>
        </p:spPr>
        <p:txBody>
          <a:bodyPr wrap="square" rtlCol="0">
            <a:spAutoFit/>
          </a:bodyPr>
          <a:lstStyle/>
          <a:p>
            <a:pPr algn="ctr"/>
            <a:r>
              <a:rPr lang="en-US" sz="600" dirty="0">
                <a:solidFill>
                  <a:schemeClr val="bg1"/>
                </a:solidFill>
              </a:rPr>
              <a:t>asset</a:t>
            </a:r>
          </a:p>
        </p:txBody>
      </p:sp>
      <p:sp>
        <p:nvSpPr>
          <p:cNvPr id="123" name="TextBox 122">
            <a:extLst>
              <a:ext uri="{FF2B5EF4-FFF2-40B4-BE49-F238E27FC236}">
                <a16:creationId xmlns:a16="http://schemas.microsoft.com/office/drawing/2014/main" id="{4454A62B-EC65-4BC4-836C-A60345E8E32C}"/>
              </a:ext>
            </a:extLst>
          </p:cNvPr>
          <p:cNvSpPr txBox="1"/>
          <p:nvPr/>
        </p:nvSpPr>
        <p:spPr>
          <a:xfrm>
            <a:off x="8256015" y="2807820"/>
            <a:ext cx="586558" cy="184666"/>
          </a:xfrm>
          <a:prstGeom prst="rect">
            <a:avLst/>
          </a:prstGeom>
          <a:noFill/>
        </p:spPr>
        <p:txBody>
          <a:bodyPr wrap="square" rtlCol="0">
            <a:spAutoFit/>
          </a:bodyPr>
          <a:lstStyle/>
          <a:p>
            <a:pPr algn="ctr"/>
            <a:r>
              <a:rPr lang="en-US" sz="600" dirty="0">
                <a:solidFill>
                  <a:schemeClr val="bg1"/>
                </a:solidFill>
              </a:rPr>
              <a:t>capital</a:t>
            </a:r>
          </a:p>
        </p:txBody>
      </p:sp>
      <p:sp>
        <p:nvSpPr>
          <p:cNvPr id="124" name="TextBox 123">
            <a:extLst>
              <a:ext uri="{FF2B5EF4-FFF2-40B4-BE49-F238E27FC236}">
                <a16:creationId xmlns:a16="http://schemas.microsoft.com/office/drawing/2014/main" id="{7D61F9AD-98A7-42D8-8DE7-B272C69C0E19}"/>
              </a:ext>
            </a:extLst>
          </p:cNvPr>
          <p:cNvSpPr txBox="1"/>
          <p:nvPr/>
        </p:nvSpPr>
        <p:spPr>
          <a:xfrm>
            <a:off x="4876206" y="3801693"/>
            <a:ext cx="591958" cy="184666"/>
          </a:xfrm>
          <a:prstGeom prst="rect">
            <a:avLst/>
          </a:prstGeom>
          <a:noFill/>
        </p:spPr>
        <p:txBody>
          <a:bodyPr wrap="square" rtlCol="0">
            <a:spAutoFit/>
          </a:bodyPr>
          <a:lstStyle/>
          <a:p>
            <a:pPr algn="ctr"/>
            <a:r>
              <a:rPr lang="en-US" sz="600" dirty="0">
                <a:solidFill>
                  <a:schemeClr val="bg1"/>
                </a:solidFill>
              </a:rPr>
              <a:t>vision</a:t>
            </a:r>
          </a:p>
        </p:txBody>
      </p:sp>
      <p:sp>
        <p:nvSpPr>
          <p:cNvPr id="125" name="TextBox 124">
            <a:extLst>
              <a:ext uri="{FF2B5EF4-FFF2-40B4-BE49-F238E27FC236}">
                <a16:creationId xmlns:a16="http://schemas.microsoft.com/office/drawing/2014/main" id="{90D816C8-8230-4774-AA00-85E1A365727E}"/>
              </a:ext>
            </a:extLst>
          </p:cNvPr>
          <p:cNvSpPr txBox="1"/>
          <p:nvPr/>
        </p:nvSpPr>
        <p:spPr>
          <a:xfrm>
            <a:off x="5412133" y="3801693"/>
            <a:ext cx="597188" cy="184666"/>
          </a:xfrm>
          <a:prstGeom prst="rect">
            <a:avLst/>
          </a:prstGeom>
          <a:noFill/>
        </p:spPr>
        <p:txBody>
          <a:bodyPr wrap="square" rtlCol="0">
            <a:spAutoFit/>
          </a:bodyPr>
          <a:lstStyle/>
          <a:p>
            <a:pPr algn="ctr"/>
            <a:r>
              <a:rPr lang="en-US" sz="600" dirty="0">
                <a:solidFill>
                  <a:schemeClr val="bg1"/>
                </a:solidFill>
              </a:rPr>
              <a:t>mission</a:t>
            </a:r>
          </a:p>
        </p:txBody>
      </p:sp>
      <p:sp>
        <p:nvSpPr>
          <p:cNvPr id="126" name="TextBox 125">
            <a:extLst>
              <a:ext uri="{FF2B5EF4-FFF2-40B4-BE49-F238E27FC236}">
                <a16:creationId xmlns:a16="http://schemas.microsoft.com/office/drawing/2014/main" id="{E28172B9-3591-4647-AABB-08F00C03E155}"/>
              </a:ext>
            </a:extLst>
          </p:cNvPr>
          <p:cNvSpPr txBox="1"/>
          <p:nvPr/>
        </p:nvSpPr>
        <p:spPr>
          <a:xfrm>
            <a:off x="5929444" y="3801693"/>
            <a:ext cx="740628" cy="184666"/>
          </a:xfrm>
          <a:prstGeom prst="rect">
            <a:avLst/>
          </a:prstGeom>
          <a:noFill/>
        </p:spPr>
        <p:txBody>
          <a:bodyPr wrap="square" rtlCol="0">
            <a:spAutoFit/>
          </a:bodyPr>
          <a:lstStyle/>
          <a:p>
            <a:pPr algn="ctr"/>
            <a:r>
              <a:rPr lang="en-US" sz="600" dirty="0">
                <a:solidFill>
                  <a:schemeClr val="bg1"/>
                </a:solidFill>
              </a:rPr>
              <a:t>completed</a:t>
            </a:r>
          </a:p>
        </p:txBody>
      </p:sp>
      <p:sp>
        <p:nvSpPr>
          <p:cNvPr id="127" name="TextBox 126">
            <a:extLst>
              <a:ext uri="{FF2B5EF4-FFF2-40B4-BE49-F238E27FC236}">
                <a16:creationId xmlns:a16="http://schemas.microsoft.com/office/drawing/2014/main" id="{4F9F11D5-FDC3-4E0A-98D7-0521B1A2FCAF}"/>
              </a:ext>
            </a:extLst>
          </p:cNvPr>
          <p:cNvSpPr txBox="1"/>
          <p:nvPr/>
        </p:nvSpPr>
        <p:spPr>
          <a:xfrm>
            <a:off x="6583725" y="3801693"/>
            <a:ext cx="585970" cy="184666"/>
          </a:xfrm>
          <a:prstGeom prst="rect">
            <a:avLst/>
          </a:prstGeom>
          <a:noFill/>
        </p:spPr>
        <p:txBody>
          <a:bodyPr wrap="square" rtlCol="0">
            <a:spAutoFit/>
          </a:bodyPr>
          <a:lstStyle/>
          <a:p>
            <a:pPr algn="ctr"/>
            <a:r>
              <a:rPr lang="en-US" sz="600" dirty="0">
                <a:solidFill>
                  <a:schemeClr val="bg1"/>
                </a:solidFill>
              </a:rPr>
              <a:t>business</a:t>
            </a:r>
          </a:p>
        </p:txBody>
      </p:sp>
      <p:sp>
        <p:nvSpPr>
          <p:cNvPr id="128" name="TextBox 127">
            <a:extLst>
              <a:ext uri="{FF2B5EF4-FFF2-40B4-BE49-F238E27FC236}">
                <a16:creationId xmlns:a16="http://schemas.microsoft.com/office/drawing/2014/main" id="{54A5E3FF-3968-4AAC-A497-05DA97112189}"/>
              </a:ext>
            </a:extLst>
          </p:cNvPr>
          <p:cNvSpPr txBox="1"/>
          <p:nvPr/>
        </p:nvSpPr>
        <p:spPr>
          <a:xfrm>
            <a:off x="7120132" y="3801693"/>
            <a:ext cx="603178" cy="184666"/>
          </a:xfrm>
          <a:prstGeom prst="rect">
            <a:avLst/>
          </a:prstGeom>
          <a:noFill/>
        </p:spPr>
        <p:txBody>
          <a:bodyPr wrap="square" rtlCol="0">
            <a:spAutoFit/>
          </a:bodyPr>
          <a:lstStyle/>
          <a:p>
            <a:pPr algn="ctr"/>
            <a:r>
              <a:rPr lang="en-US" sz="600" dirty="0">
                <a:solidFill>
                  <a:schemeClr val="bg1"/>
                </a:solidFill>
              </a:rPr>
              <a:t>operations</a:t>
            </a:r>
          </a:p>
        </p:txBody>
      </p:sp>
      <p:sp>
        <p:nvSpPr>
          <p:cNvPr id="129" name="TextBox 128">
            <a:extLst>
              <a:ext uri="{FF2B5EF4-FFF2-40B4-BE49-F238E27FC236}">
                <a16:creationId xmlns:a16="http://schemas.microsoft.com/office/drawing/2014/main" id="{84B24FAE-6085-4779-BE40-25720F0681E8}"/>
              </a:ext>
            </a:extLst>
          </p:cNvPr>
          <p:cNvSpPr txBox="1"/>
          <p:nvPr/>
        </p:nvSpPr>
        <p:spPr>
          <a:xfrm>
            <a:off x="7552540" y="3801693"/>
            <a:ext cx="826666" cy="184666"/>
          </a:xfrm>
          <a:prstGeom prst="rect">
            <a:avLst/>
          </a:prstGeom>
          <a:noFill/>
        </p:spPr>
        <p:txBody>
          <a:bodyPr wrap="square" rtlCol="0">
            <a:spAutoFit/>
          </a:bodyPr>
          <a:lstStyle/>
          <a:p>
            <a:pPr algn="ctr"/>
            <a:r>
              <a:rPr lang="en-US" sz="600" dirty="0">
                <a:solidFill>
                  <a:schemeClr val="bg1"/>
                </a:solidFill>
              </a:rPr>
              <a:t>organization</a:t>
            </a:r>
          </a:p>
        </p:txBody>
      </p:sp>
      <p:sp>
        <p:nvSpPr>
          <p:cNvPr id="130" name="TextBox 129">
            <a:extLst>
              <a:ext uri="{FF2B5EF4-FFF2-40B4-BE49-F238E27FC236}">
                <a16:creationId xmlns:a16="http://schemas.microsoft.com/office/drawing/2014/main" id="{A4210867-D98F-4553-AF95-EA379735E3DD}"/>
              </a:ext>
            </a:extLst>
          </p:cNvPr>
          <p:cNvSpPr txBox="1"/>
          <p:nvPr/>
        </p:nvSpPr>
        <p:spPr>
          <a:xfrm>
            <a:off x="8256015" y="3801693"/>
            <a:ext cx="586558" cy="184666"/>
          </a:xfrm>
          <a:prstGeom prst="rect">
            <a:avLst/>
          </a:prstGeom>
          <a:noFill/>
        </p:spPr>
        <p:txBody>
          <a:bodyPr wrap="square" rtlCol="0">
            <a:spAutoFit/>
          </a:bodyPr>
          <a:lstStyle/>
          <a:p>
            <a:pPr algn="ctr"/>
            <a:r>
              <a:rPr lang="en-US" sz="600" dirty="0">
                <a:solidFill>
                  <a:schemeClr val="bg1"/>
                </a:solidFill>
              </a:rPr>
              <a:t>partnership</a:t>
            </a:r>
          </a:p>
        </p:txBody>
      </p:sp>
      <p:sp>
        <p:nvSpPr>
          <p:cNvPr id="131" name="TextBox 130">
            <a:extLst>
              <a:ext uri="{FF2B5EF4-FFF2-40B4-BE49-F238E27FC236}">
                <a16:creationId xmlns:a16="http://schemas.microsoft.com/office/drawing/2014/main" id="{EC38CD5C-D53D-4458-93BE-2740C9E00935}"/>
              </a:ext>
            </a:extLst>
          </p:cNvPr>
          <p:cNvSpPr txBox="1"/>
          <p:nvPr/>
        </p:nvSpPr>
        <p:spPr>
          <a:xfrm>
            <a:off x="4876206" y="4368284"/>
            <a:ext cx="591958" cy="184666"/>
          </a:xfrm>
          <a:prstGeom prst="rect">
            <a:avLst/>
          </a:prstGeom>
          <a:noFill/>
        </p:spPr>
        <p:txBody>
          <a:bodyPr wrap="square" rtlCol="0">
            <a:spAutoFit/>
          </a:bodyPr>
          <a:lstStyle/>
          <a:p>
            <a:pPr algn="ctr"/>
            <a:r>
              <a:rPr lang="en-US" sz="600" dirty="0">
                <a:solidFill>
                  <a:schemeClr val="bg1"/>
                </a:solidFill>
              </a:rPr>
              <a:t>ecommerce</a:t>
            </a:r>
          </a:p>
        </p:txBody>
      </p:sp>
    </p:spTree>
    <p:extLst>
      <p:ext uri="{BB962C8B-B14F-4D97-AF65-F5344CB8AC3E}">
        <p14:creationId xmlns:p14="http://schemas.microsoft.com/office/powerpoint/2010/main" val="1903784805"/>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cons 2">
    <p:spTree>
      <p:nvGrpSpPr>
        <p:cNvPr id="1" name=""/>
        <p:cNvGrpSpPr/>
        <p:nvPr/>
      </p:nvGrpSpPr>
      <p:grpSpPr>
        <a:xfrm>
          <a:off x="0" y="0"/>
          <a:ext cx="0" cy="0"/>
          <a:chOff x="0" y="0"/>
          <a:chExt cx="0" cy="0"/>
        </a:xfrm>
      </p:grpSpPr>
      <p:sp>
        <p:nvSpPr>
          <p:cNvPr id="2" name="Rectangle 1"/>
          <p:cNvSpPr/>
          <p:nvPr/>
        </p:nvSpPr>
        <p:spPr bwMode="auto">
          <a:xfrm>
            <a:off x="1" y="0"/>
            <a:ext cx="9143999" cy="5143499"/>
          </a:xfrm>
          <a:prstGeom prst="rect">
            <a:avLst/>
          </a:prstGeom>
          <a:gradFill flip="none" rotWithShape="1">
            <a:gsLst>
              <a:gs pos="100000">
                <a:srgbClr val="006FBA"/>
              </a:gs>
              <a:gs pos="0">
                <a:srgbClr val="007397"/>
              </a:gs>
            </a:gsLst>
            <a:lin ang="5400000" scaled="0"/>
            <a:tileRect/>
          </a:gradFill>
          <a:ln w="9525">
            <a:noFill/>
            <a:round/>
            <a:headEnd/>
            <a:tailEnd/>
          </a:ln>
        </p:spPr>
        <p:txBody>
          <a:bodyPr vert="horz" wrap="square" lIns="68580" tIns="34290" rIns="68580" bIns="34290" numCol="1" rtlCol="0" anchor="t" anchorCtr="0" compatLnSpc="1">
            <a:prstTxWarp prst="textNoShape">
              <a:avLst/>
            </a:prstTxWarp>
          </a:bodyPr>
          <a:lstStyle/>
          <a:p>
            <a:pPr algn="ctr"/>
            <a:endParaRPr lang="en-US" sz="1350" dirty="0"/>
          </a:p>
        </p:txBody>
      </p:sp>
      <p:sp>
        <p:nvSpPr>
          <p:cNvPr id="67" name="TextBox 66"/>
          <p:cNvSpPr txBox="1"/>
          <p:nvPr/>
        </p:nvSpPr>
        <p:spPr>
          <a:xfrm>
            <a:off x="-11931" y="1757829"/>
            <a:ext cx="2126573" cy="215444"/>
          </a:xfrm>
          <a:prstGeom prst="rect">
            <a:avLst/>
          </a:prstGeom>
          <a:noFill/>
        </p:spPr>
        <p:txBody>
          <a:bodyPr wrap="square" rtlCol="0">
            <a:spAutoFit/>
          </a:bodyPr>
          <a:lstStyle/>
          <a:p>
            <a:pPr algn="ctr"/>
            <a:r>
              <a:rPr lang="en-US" sz="800" dirty="0">
                <a:solidFill>
                  <a:schemeClr val="bg1"/>
                </a:solidFill>
              </a:rPr>
              <a:t>Canadian Ideal of Good Business</a:t>
            </a:r>
          </a:p>
        </p:txBody>
      </p:sp>
      <p:sp>
        <p:nvSpPr>
          <p:cNvPr id="68" name="TextBox 67"/>
          <p:cNvSpPr txBox="1"/>
          <p:nvPr/>
        </p:nvSpPr>
        <p:spPr>
          <a:xfrm>
            <a:off x="135446" y="195058"/>
            <a:ext cx="1285027" cy="215444"/>
          </a:xfrm>
          <a:prstGeom prst="rect">
            <a:avLst/>
          </a:prstGeom>
          <a:noFill/>
        </p:spPr>
        <p:txBody>
          <a:bodyPr wrap="square" rtlCol="0">
            <a:spAutoFit/>
          </a:bodyPr>
          <a:lstStyle/>
          <a:p>
            <a:pPr algn="ctr"/>
            <a:r>
              <a:rPr lang="en-US" sz="800" dirty="0">
                <a:solidFill>
                  <a:schemeClr val="bg1"/>
                </a:solidFill>
              </a:rPr>
              <a:t>People and Networking</a:t>
            </a:r>
          </a:p>
        </p:txBody>
      </p:sp>
      <p:sp>
        <p:nvSpPr>
          <p:cNvPr id="69" name="TextBox 68"/>
          <p:cNvSpPr txBox="1"/>
          <p:nvPr/>
        </p:nvSpPr>
        <p:spPr>
          <a:xfrm>
            <a:off x="125270" y="3305938"/>
            <a:ext cx="1990413" cy="215444"/>
          </a:xfrm>
          <a:prstGeom prst="rect">
            <a:avLst/>
          </a:prstGeom>
          <a:noFill/>
        </p:spPr>
        <p:txBody>
          <a:bodyPr wrap="square" rtlCol="0">
            <a:spAutoFit/>
          </a:bodyPr>
          <a:lstStyle/>
          <a:p>
            <a:pPr algn="ctr"/>
            <a:r>
              <a:rPr lang="en-US" sz="800" dirty="0">
                <a:solidFill>
                  <a:schemeClr val="bg1"/>
                </a:solidFill>
              </a:rPr>
              <a:t>CPA Canada Competency Framework</a:t>
            </a:r>
          </a:p>
        </p:txBody>
      </p:sp>
      <p:sp>
        <p:nvSpPr>
          <p:cNvPr id="70" name="TextBox 69"/>
          <p:cNvSpPr txBox="1"/>
          <p:nvPr/>
        </p:nvSpPr>
        <p:spPr>
          <a:xfrm>
            <a:off x="4783335" y="1185717"/>
            <a:ext cx="1793632" cy="215444"/>
          </a:xfrm>
          <a:prstGeom prst="rect">
            <a:avLst/>
          </a:prstGeom>
          <a:noFill/>
        </p:spPr>
        <p:txBody>
          <a:bodyPr wrap="square" rtlCol="0">
            <a:spAutoFit/>
          </a:bodyPr>
          <a:lstStyle/>
          <a:p>
            <a:pPr algn="ctr"/>
            <a:r>
              <a:rPr lang="en-US" sz="800" dirty="0">
                <a:solidFill>
                  <a:schemeClr val="bg1"/>
                </a:solidFill>
              </a:rPr>
              <a:t>Marketing</a:t>
            </a:r>
            <a:r>
              <a:rPr lang="en-US" sz="800" baseline="0" dirty="0">
                <a:solidFill>
                  <a:schemeClr val="bg1"/>
                </a:solidFill>
              </a:rPr>
              <a:t> and Communications</a:t>
            </a:r>
            <a:endParaRPr lang="en-US" sz="800" dirty="0">
              <a:solidFill>
                <a:schemeClr val="bg1"/>
              </a:solidFill>
            </a:endParaRPr>
          </a:p>
        </p:txBody>
      </p:sp>
      <p:sp>
        <p:nvSpPr>
          <p:cNvPr id="71" name="TextBox 70"/>
          <p:cNvSpPr txBox="1"/>
          <p:nvPr/>
        </p:nvSpPr>
        <p:spPr>
          <a:xfrm>
            <a:off x="4731976" y="195058"/>
            <a:ext cx="1442382" cy="215444"/>
          </a:xfrm>
          <a:prstGeom prst="rect">
            <a:avLst/>
          </a:prstGeom>
          <a:noFill/>
        </p:spPr>
        <p:txBody>
          <a:bodyPr wrap="square" rtlCol="0">
            <a:spAutoFit/>
          </a:bodyPr>
          <a:lstStyle/>
          <a:p>
            <a:pPr algn="ctr"/>
            <a:r>
              <a:rPr lang="en-US" sz="800" dirty="0">
                <a:solidFill>
                  <a:schemeClr val="bg1"/>
                </a:solidFill>
              </a:rPr>
              <a:t>Not-for-Profit Sector</a:t>
            </a:r>
          </a:p>
        </p:txBody>
      </p:sp>
      <p:sp>
        <p:nvSpPr>
          <p:cNvPr id="72" name="TextBox 71"/>
          <p:cNvSpPr txBox="1"/>
          <p:nvPr/>
        </p:nvSpPr>
        <p:spPr>
          <a:xfrm>
            <a:off x="116139" y="761528"/>
            <a:ext cx="591958" cy="184666"/>
          </a:xfrm>
          <a:prstGeom prst="rect">
            <a:avLst/>
          </a:prstGeom>
          <a:noFill/>
        </p:spPr>
        <p:txBody>
          <a:bodyPr wrap="square" rtlCol="0">
            <a:spAutoFit/>
          </a:bodyPr>
          <a:lstStyle/>
          <a:p>
            <a:pPr algn="ctr"/>
            <a:r>
              <a:rPr lang="en-US" sz="600" dirty="0">
                <a:solidFill>
                  <a:schemeClr val="bg1"/>
                </a:solidFill>
              </a:rPr>
              <a:t>networking</a:t>
            </a:r>
          </a:p>
        </p:txBody>
      </p:sp>
      <p:sp>
        <p:nvSpPr>
          <p:cNvPr id="73" name="TextBox 72"/>
          <p:cNvSpPr txBox="1"/>
          <p:nvPr/>
        </p:nvSpPr>
        <p:spPr>
          <a:xfrm>
            <a:off x="708096" y="761528"/>
            <a:ext cx="485127" cy="184666"/>
          </a:xfrm>
          <a:prstGeom prst="rect">
            <a:avLst/>
          </a:prstGeom>
          <a:noFill/>
        </p:spPr>
        <p:txBody>
          <a:bodyPr wrap="square" rtlCol="0">
            <a:spAutoFit/>
          </a:bodyPr>
          <a:lstStyle/>
          <a:p>
            <a:pPr algn="ctr"/>
            <a:r>
              <a:rPr lang="en-US" sz="600" dirty="0">
                <a:solidFill>
                  <a:schemeClr val="bg1"/>
                </a:solidFill>
              </a:rPr>
              <a:t>advice</a:t>
            </a:r>
          </a:p>
        </p:txBody>
      </p:sp>
      <p:sp>
        <p:nvSpPr>
          <p:cNvPr id="74" name="TextBox 73"/>
          <p:cNvSpPr txBox="1"/>
          <p:nvPr/>
        </p:nvSpPr>
        <p:spPr>
          <a:xfrm>
            <a:off x="1169376" y="761528"/>
            <a:ext cx="740630" cy="184666"/>
          </a:xfrm>
          <a:prstGeom prst="rect">
            <a:avLst/>
          </a:prstGeom>
          <a:noFill/>
        </p:spPr>
        <p:txBody>
          <a:bodyPr wrap="square" rtlCol="0">
            <a:spAutoFit/>
          </a:bodyPr>
          <a:lstStyle/>
          <a:p>
            <a:pPr algn="ctr"/>
            <a:r>
              <a:rPr lang="en-US" sz="600" dirty="0">
                <a:solidFill>
                  <a:schemeClr val="bg1"/>
                </a:solidFill>
              </a:rPr>
              <a:t>presentation</a:t>
            </a:r>
          </a:p>
        </p:txBody>
      </p:sp>
      <p:sp>
        <p:nvSpPr>
          <p:cNvPr id="75" name="TextBox 74"/>
          <p:cNvSpPr txBox="1"/>
          <p:nvPr/>
        </p:nvSpPr>
        <p:spPr>
          <a:xfrm>
            <a:off x="1788122" y="761528"/>
            <a:ext cx="580222" cy="184666"/>
          </a:xfrm>
          <a:prstGeom prst="rect">
            <a:avLst/>
          </a:prstGeom>
          <a:noFill/>
        </p:spPr>
        <p:txBody>
          <a:bodyPr wrap="square" rtlCol="0">
            <a:spAutoFit/>
          </a:bodyPr>
          <a:lstStyle/>
          <a:p>
            <a:pPr algn="ctr"/>
            <a:r>
              <a:rPr lang="en-US" sz="600" dirty="0">
                <a:solidFill>
                  <a:schemeClr val="bg1"/>
                </a:solidFill>
              </a:rPr>
              <a:t>leadership</a:t>
            </a:r>
          </a:p>
        </p:txBody>
      </p:sp>
      <p:sp>
        <p:nvSpPr>
          <p:cNvPr id="76" name="TextBox 75"/>
          <p:cNvSpPr txBox="1"/>
          <p:nvPr/>
        </p:nvSpPr>
        <p:spPr>
          <a:xfrm>
            <a:off x="2419090" y="761528"/>
            <a:ext cx="485127" cy="184666"/>
          </a:xfrm>
          <a:prstGeom prst="rect">
            <a:avLst/>
          </a:prstGeom>
          <a:noFill/>
        </p:spPr>
        <p:txBody>
          <a:bodyPr wrap="square" rtlCol="0">
            <a:spAutoFit/>
          </a:bodyPr>
          <a:lstStyle/>
          <a:p>
            <a:pPr algn="ctr"/>
            <a:r>
              <a:rPr lang="en-US" sz="600" dirty="0">
                <a:solidFill>
                  <a:schemeClr val="bg1"/>
                </a:solidFill>
              </a:rPr>
              <a:t>training</a:t>
            </a:r>
          </a:p>
        </p:txBody>
      </p:sp>
      <p:sp>
        <p:nvSpPr>
          <p:cNvPr id="77" name="TextBox 76"/>
          <p:cNvSpPr txBox="1"/>
          <p:nvPr/>
        </p:nvSpPr>
        <p:spPr>
          <a:xfrm>
            <a:off x="2877427" y="761528"/>
            <a:ext cx="656758" cy="184666"/>
          </a:xfrm>
          <a:prstGeom prst="rect">
            <a:avLst/>
          </a:prstGeom>
          <a:noFill/>
        </p:spPr>
        <p:txBody>
          <a:bodyPr wrap="square" rtlCol="0">
            <a:spAutoFit/>
          </a:bodyPr>
          <a:lstStyle/>
          <a:p>
            <a:pPr algn="ctr"/>
            <a:r>
              <a:rPr lang="en-US" sz="600" dirty="0">
                <a:solidFill>
                  <a:schemeClr val="bg1"/>
                </a:solidFill>
              </a:rPr>
              <a:t>learning</a:t>
            </a:r>
          </a:p>
        </p:txBody>
      </p:sp>
      <p:sp>
        <p:nvSpPr>
          <p:cNvPr id="78" name="TextBox 77"/>
          <p:cNvSpPr txBox="1"/>
          <p:nvPr/>
        </p:nvSpPr>
        <p:spPr>
          <a:xfrm>
            <a:off x="3466361" y="761528"/>
            <a:ext cx="645732" cy="276999"/>
          </a:xfrm>
          <a:prstGeom prst="rect">
            <a:avLst/>
          </a:prstGeom>
          <a:noFill/>
        </p:spPr>
        <p:txBody>
          <a:bodyPr wrap="square" rtlCol="0">
            <a:spAutoFit/>
          </a:bodyPr>
          <a:lstStyle/>
          <a:p>
            <a:pPr algn="ctr"/>
            <a:r>
              <a:rPr lang="en-US" sz="600" dirty="0">
                <a:solidFill>
                  <a:schemeClr val="bg1"/>
                </a:solidFill>
              </a:rPr>
              <a:t>human resources</a:t>
            </a:r>
          </a:p>
        </p:txBody>
      </p:sp>
      <p:sp>
        <p:nvSpPr>
          <p:cNvPr id="79" name="TextBox 78"/>
          <p:cNvSpPr txBox="1"/>
          <p:nvPr/>
        </p:nvSpPr>
        <p:spPr>
          <a:xfrm>
            <a:off x="117550" y="1373024"/>
            <a:ext cx="657010" cy="184666"/>
          </a:xfrm>
          <a:prstGeom prst="rect">
            <a:avLst/>
          </a:prstGeom>
          <a:noFill/>
        </p:spPr>
        <p:txBody>
          <a:bodyPr wrap="square" rtlCol="0">
            <a:spAutoFit/>
          </a:bodyPr>
          <a:lstStyle/>
          <a:p>
            <a:pPr algn="ctr"/>
            <a:r>
              <a:rPr lang="en-US" sz="600" dirty="0">
                <a:solidFill>
                  <a:schemeClr val="bg1"/>
                </a:solidFill>
              </a:rPr>
              <a:t>collaboration</a:t>
            </a:r>
          </a:p>
        </p:txBody>
      </p:sp>
      <p:sp>
        <p:nvSpPr>
          <p:cNvPr id="80" name="TextBox 79"/>
          <p:cNvSpPr txBox="1"/>
          <p:nvPr/>
        </p:nvSpPr>
        <p:spPr>
          <a:xfrm>
            <a:off x="691307" y="1373024"/>
            <a:ext cx="597188" cy="184666"/>
          </a:xfrm>
          <a:prstGeom prst="rect">
            <a:avLst/>
          </a:prstGeom>
          <a:noFill/>
        </p:spPr>
        <p:txBody>
          <a:bodyPr wrap="square" rtlCol="0">
            <a:spAutoFit/>
          </a:bodyPr>
          <a:lstStyle/>
          <a:p>
            <a:pPr algn="ctr"/>
            <a:r>
              <a:rPr lang="en-US" sz="600" dirty="0">
                <a:solidFill>
                  <a:schemeClr val="bg1"/>
                </a:solidFill>
              </a:rPr>
              <a:t>success</a:t>
            </a:r>
          </a:p>
        </p:txBody>
      </p:sp>
      <p:sp>
        <p:nvSpPr>
          <p:cNvPr id="81" name="TextBox 80"/>
          <p:cNvSpPr txBox="1"/>
          <p:nvPr/>
        </p:nvSpPr>
        <p:spPr>
          <a:xfrm>
            <a:off x="1169377" y="1373024"/>
            <a:ext cx="740628" cy="184666"/>
          </a:xfrm>
          <a:prstGeom prst="rect">
            <a:avLst/>
          </a:prstGeom>
          <a:noFill/>
        </p:spPr>
        <p:txBody>
          <a:bodyPr wrap="square" rtlCol="0">
            <a:spAutoFit/>
          </a:bodyPr>
          <a:lstStyle/>
          <a:p>
            <a:pPr algn="ctr"/>
            <a:r>
              <a:rPr lang="en-US" sz="600" dirty="0">
                <a:solidFill>
                  <a:schemeClr val="bg1"/>
                </a:solidFill>
              </a:rPr>
              <a:t>feedback</a:t>
            </a:r>
          </a:p>
        </p:txBody>
      </p:sp>
      <p:sp>
        <p:nvSpPr>
          <p:cNvPr id="82" name="TextBox 81"/>
          <p:cNvSpPr txBox="1"/>
          <p:nvPr/>
        </p:nvSpPr>
        <p:spPr>
          <a:xfrm>
            <a:off x="1803933" y="1373024"/>
            <a:ext cx="585970" cy="184666"/>
          </a:xfrm>
          <a:prstGeom prst="rect">
            <a:avLst/>
          </a:prstGeom>
          <a:noFill/>
        </p:spPr>
        <p:txBody>
          <a:bodyPr wrap="square" rtlCol="0">
            <a:spAutoFit/>
          </a:bodyPr>
          <a:lstStyle/>
          <a:p>
            <a:pPr algn="ctr"/>
            <a:r>
              <a:rPr lang="en-US" sz="600" dirty="0">
                <a:solidFill>
                  <a:schemeClr val="bg1"/>
                </a:solidFill>
              </a:rPr>
              <a:t>skills</a:t>
            </a:r>
          </a:p>
        </p:txBody>
      </p:sp>
      <p:sp>
        <p:nvSpPr>
          <p:cNvPr id="83" name="TextBox 82"/>
          <p:cNvSpPr txBox="1"/>
          <p:nvPr/>
        </p:nvSpPr>
        <p:spPr>
          <a:xfrm>
            <a:off x="169554" y="2346738"/>
            <a:ext cx="485127" cy="184666"/>
          </a:xfrm>
          <a:prstGeom prst="rect">
            <a:avLst/>
          </a:prstGeom>
          <a:noFill/>
        </p:spPr>
        <p:txBody>
          <a:bodyPr wrap="square" rtlCol="0">
            <a:spAutoFit/>
          </a:bodyPr>
          <a:lstStyle/>
          <a:p>
            <a:pPr algn="ctr"/>
            <a:r>
              <a:rPr lang="en-US" sz="600" dirty="0">
                <a:solidFill>
                  <a:schemeClr val="bg1"/>
                </a:solidFill>
              </a:rPr>
              <a:t>enable</a:t>
            </a:r>
          </a:p>
        </p:txBody>
      </p:sp>
      <p:sp>
        <p:nvSpPr>
          <p:cNvPr id="84" name="TextBox 83"/>
          <p:cNvSpPr txBox="1"/>
          <p:nvPr/>
        </p:nvSpPr>
        <p:spPr>
          <a:xfrm>
            <a:off x="604192" y="2346738"/>
            <a:ext cx="692936" cy="184666"/>
          </a:xfrm>
          <a:prstGeom prst="rect">
            <a:avLst/>
          </a:prstGeom>
          <a:noFill/>
        </p:spPr>
        <p:txBody>
          <a:bodyPr wrap="square" rtlCol="0">
            <a:spAutoFit/>
          </a:bodyPr>
          <a:lstStyle/>
          <a:p>
            <a:pPr algn="ctr"/>
            <a:r>
              <a:rPr lang="en-US" sz="600" dirty="0">
                <a:solidFill>
                  <a:schemeClr val="bg1"/>
                </a:solidFill>
              </a:rPr>
              <a:t>champion</a:t>
            </a:r>
          </a:p>
        </p:txBody>
      </p:sp>
      <p:sp>
        <p:nvSpPr>
          <p:cNvPr id="85" name="TextBox 84"/>
          <p:cNvSpPr txBox="1"/>
          <p:nvPr/>
        </p:nvSpPr>
        <p:spPr>
          <a:xfrm>
            <a:off x="1264942" y="2346738"/>
            <a:ext cx="549498" cy="184666"/>
          </a:xfrm>
          <a:prstGeom prst="rect">
            <a:avLst/>
          </a:prstGeom>
          <a:noFill/>
        </p:spPr>
        <p:txBody>
          <a:bodyPr wrap="square" rtlCol="0">
            <a:spAutoFit/>
          </a:bodyPr>
          <a:lstStyle/>
          <a:p>
            <a:pPr algn="ctr"/>
            <a:r>
              <a:rPr lang="en-US" sz="600" dirty="0">
                <a:solidFill>
                  <a:schemeClr val="bg1"/>
                </a:solidFill>
              </a:rPr>
              <a:t>safeguard</a:t>
            </a:r>
          </a:p>
        </p:txBody>
      </p:sp>
      <p:sp>
        <p:nvSpPr>
          <p:cNvPr id="86" name="TextBox 85"/>
          <p:cNvSpPr txBox="1"/>
          <p:nvPr/>
        </p:nvSpPr>
        <p:spPr>
          <a:xfrm>
            <a:off x="1801101" y="2346738"/>
            <a:ext cx="623342" cy="184666"/>
          </a:xfrm>
          <a:prstGeom prst="rect">
            <a:avLst/>
          </a:prstGeom>
          <a:noFill/>
        </p:spPr>
        <p:txBody>
          <a:bodyPr wrap="square" rtlCol="0">
            <a:spAutoFit/>
          </a:bodyPr>
          <a:lstStyle/>
          <a:p>
            <a:pPr algn="ctr"/>
            <a:r>
              <a:rPr lang="en-US" sz="600" dirty="0">
                <a:solidFill>
                  <a:schemeClr val="bg1"/>
                </a:solidFill>
              </a:rPr>
              <a:t>economy</a:t>
            </a:r>
          </a:p>
        </p:txBody>
      </p:sp>
      <p:sp>
        <p:nvSpPr>
          <p:cNvPr id="87" name="TextBox 86"/>
          <p:cNvSpPr txBox="1"/>
          <p:nvPr/>
        </p:nvSpPr>
        <p:spPr>
          <a:xfrm>
            <a:off x="2322624" y="2346738"/>
            <a:ext cx="678060" cy="184666"/>
          </a:xfrm>
          <a:prstGeom prst="rect">
            <a:avLst/>
          </a:prstGeom>
          <a:noFill/>
        </p:spPr>
        <p:txBody>
          <a:bodyPr wrap="square" rtlCol="0">
            <a:spAutoFit/>
          </a:bodyPr>
          <a:lstStyle/>
          <a:p>
            <a:pPr algn="ctr"/>
            <a:r>
              <a:rPr lang="en-US" sz="600" dirty="0">
                <a:solidFill>
                  <a:schemeClr val="bg1"/>
                </a:solidFill>
              </a:rPr>
              <a:t>society</a:t>
            </a:r>
          </a:p>
        </p:txBody>
      </p:sp>
      <p:sp>
        <p:nvSpPr>
          <p:cNvPr id="88" name="TextBox 87"/>
          <p:cNvSpPr txBox="1"/>
          <p:nvPr/>
        </p:nvSpPr>
        <p:spPr>
          <a:xfrm>
            <a:off x="2963242" y="2346738"/>
            <a:ext cx="485127" cy="184666"/>
          </a:xfrm>
          <a:prstGeom prst="rect">
            <a:avLst/>
          </a:prstGeom>
          <a:noFill/>
        </p:spPr>
        <p:txBody>
          <a:bodyPr wrap="square" rtlCol="0">
            <a:spAutoFit/>
          </a:bodyPr>
          <a:lstStyle/>
          <a:p>
            <a:pPr algn="ctr"/>
            <a:r>
              <a:rPr lang="en-US" sz="600" dirty="0">
                <a:solidFill>
                  <a:schemeClr val="bg1"/>
                </a:solidFill>
              </a:rPr>
              <a:t>values</a:t>
            </a:r>
          </a:p>
        </p:txBody>
      </p:sp>
      <p:sp>
        <p:nvSpPr>
          <p:cNvPr id="89" name="TextBox 88"/>
          <p:cNvSpPr txBox="1"/>
          <p:nvPr/>
        </p:nvSpPr>
        <p:spPr>
          <a:xfrm>
            <a:off x="3443570" y="2346738"/>
            <a:ext cx="691314" cy="276999"/>
          </a:xfrm>
          <a:prstGeom prst="rect">
            <a:avLst/>
          </a:prstGeom>
          <a:noFill/>
        </p:spPr>
        <p:txBody>
          <a:bodyPr wrap="square" rtlCol="0">
            <a:spAutoFit/>
          </a:bodyPr>
          <a:lstStyle/>
          <a:p>
            <a:pPr algn="ctr"/>
            <a:r>
              <a:rPr lang="en-US" sz="600" dirty="0">
                <a:solidFill>
                  <a:schemeClr val="bg1"/>
                </a:solidFill>
              </a:rPr>
              <a:t>technical competencies</a:t>
            </a:r>
          </a:p>
        </p:txBody>
      </p:sp>
      <p:sp>
        <p:nvSpPr>
          <p:cNvPr id="90" name="TextBox 89"/>
          <p:cNvSpPr txBox="1"/>
          <p:nvPr/>
        </p:nvSpPr>
        <p:spPr>
          <a:xfrm>
            <a:off x="93131" y="3911677"/>
            <a:ext cx="637974" cy="276999"/>
          </a:xfrm>
          <a:prstGeom prst="rect">
            <a:avLst/>
          </a:prstGeom>
          <a:noFill/>
        </p:spPr>
        <p:txBody>
          <a:bodyPr wrap="square" rtlCol="0">
            <a:spAutoFit/>
          </a:bodyPr>
          <a:lstStyle/>
          <a:p>
            <a:pPr algn="ctr"/>
            <a:r>
              <a:rPr lang="en-US" sz="600" dirty="0">
                <a:solidFill>
                  <a:schemeClr val="bg1"/>
                </a:solidFill>
              </a:rPr>
              <a:t>audit and assurance</a:t>
            </a:r>
          </a:p>
        </p:txBody>
      </p:sp>
      <p:sp>
        <p:nvSpPr>
          <p:cNvPr id="91" name="TextBox 90"/>
          <p:cNvSpPr txBox="1"/>
          <p:nvPr/>
        </p:nvSpPr>
        <p:spPr>
          <a:xfrm>
            <a:off x="603701" y="3911677"/>
            <a:ext cx="693918" cy="184666"/>
          </a:xfrm>
          <a:prstGeom prst="rect">
            <a:avLst/>
          </a:prstGeom>
          <a:noFill/>
        </p:spPr>
        <p:txBody>
          <a:bodyPr wrap="square" rtlCol="0">
            <a:spAutoFit/>
          </a:bodyPr>
          <a:lstStyle/>
          <a:p>
            <a:pPr algn="ctr"/>
            <a:r>
              <a:rPr lang="en-US" sz="600" dirty="0">
                <a:solidFill>
                  <a:schemeClr val="bg1"/>
                </a:solidFill>
              </a:rPr>
              <a:t>finance</a:t>
            </a:r>
          </a:p>
        </p:txBody>
      </p:sp>
      <p:sp>
        <p:nvSpPr>
          <p:cNvPr id="92" name="TextBox 91"/>
          <p:cNvSpPr txBox="1"/>
          <p:nvPr/>
        </p:nvSpPr>
        <p:spPr>
          <a:xfrm>
            <a:off x="1297127" y="3911677"/>
            <a:ext cx="485127" cy="184666"/>
          </a:xfrm>
          <a:prstGeom prst="rect">
            <a:avLst/>
          </a:prstGeom>
          <a:noFill/>
        </p:spPr>
        <p:txBody>
          <a:bodyPr wrap="square" rtlCol="0">
            <a:spAutoFit/>
          </a:bodyPr>
          <a:lstStyle/>
          <a:p>
            <a:pPr algn="ctr"/>
            <a:r>
              <a:rPr lang="en-US" sz="600" dirty="0">
                <a:solidFill>
                  <a:schemeClr val="bg1"/>
                </a:solidFill>
              </a:rPr>
              <a:t>taxation</a:t>
            </a:r>
          </a:p>
        </p:txBody>
      </p:sp>
      <p:sp>
        <p:nvSpPr>
          <p:cNvPr id="93" name="TextBox 92"/>
          <p:cNvSpPr txBox="1"/>
          <p:nvPr/>
        </p:nvSpPr>
        <p:spPr>
          <a:xfrm>
            <a:off x="1644277" y="3911677"/>
            <a:ext cx="867912" cy="184666"/>
          </a:xfrm>
          <a:prstGeom prst="rect">
            <a:avLst/>
          </a:prstGeom>
          <a:noFill/>
        </p:spPr>
        <p:txBody>
          <a:bodyPr wrap="square" rtlCol="0">
            <a:spAutoFit/>
          </a:bodyPr>
          <a:lstStyle/>
          <a:p>
            <a:pPr algn="ctr"/>
            <a:r>
              <a:rPr lang="en-US" sz="600" dirty="0">
                <a:solidFill>
                  <a:schemeClr val="bg1"/>
                </a:solidFill>
              </a:rPr>
              <a:t>professionalism</a:t>
            </a:r>
          </a:p>
        </p:txBody>
      </p:sp>
      <p:sp>
        <p:nvSpPr>
          <p:cNvPr id="94" name="TextBox 93"/>
          <p:cNvSpPr txBox="1"/>
          <p:nvPr/>
        </p:nvSpPr>
        <p:spPr>
          <a:xfrm>
            <a:off x="2294059" y="3911677"/>
            <a:ext cx="735190" cy="276999"/>
          </a:xfrm>
          <a:prstGeom prst="rect">
            <a:avLst/>
          </a:prstGeom>
          <a:noFill/>
        </p:spPr>
        <p:txBody>
          <a:bodyPr wrap="square" rtlCol="0">
            <a:spAutoFit/>
          </a:bodyPr>
          <a:lstStyle/>
          <a:p>
            <a:pPr algn="ctr"/>
            <a:r>
              <a:rPr lang="en-US" sz="600" dirty="0">
                <a:solidFill>
                  <a:schemeClr val="bg1"/>
                </a:solidFill>
              </a:rPr>
              <a:t>ethical behaviour</a:t>
            </a:r>
          </a:p>
        </p:txBody>
      </p:sp>
      <p:sp>
        <p:nvSpPr>
          <p:cNvPr id="95" name="TextBox 94"/>
          <p:cNvSpPr txBox="1"/>
          <p:nvPr/>
        </p:nvSpPr>
        <p:spPr>
          <a:xfrm>
            <a:off x="2803508" y="3911677"/>
            <a:ext cx="804596" cy="276999"/>
          </a:xfrm>
          <a:prstGeom prst="rect">
            <a:avLst/>
          </a:prstGeom>
          <a:noFill/>
        </p:spPr>
        <p:txBody>
          <a:bodyPr wrap="square" rtlCol="0">
            <a:spAutoFit/>
          </a:bodyPr>
          <a:lstStyle/>
          <a:p>
            <a:pPr algn="ctr"/>
            <a:r>
              <a:rPr lang="en-US" sz="600" dirty="0">
                <a:solidFill>
                  <a:schemeClr val="bg1"/>
                </a:solidFill>
              </a:rPr>
              <a:t>written and oral communication</a:t>
            </a:r>
          </a:p>
        </p:txBody>
      </p:sp>
      <p:sp>
        <p:nvSpPr>
          <p:cNvPr id="96" name="TextBox 95"/>
          <p:cNvSpPr txBox="1"/>
          <p:nvPr/>
        </p:nvSpPr>
        <p:spPr>
          <a:xfrm>
            <a:off x="3487987" y="3911677"/>
            <a:ext cx="602480" cy="184666"/>
          </a:xfrm>
          <a:prstGeom prst="rect">
            <a:avLst/>
          </a:prstGeom>
          <a:noFill/>
        </p:spPr>
        <p:txBody>
          <a:bodyPr wrap="square" rtlCol="0">
            <a:spAutoFit/>
          </a:bodyPr>
          <a:lstStyle/>
          <a:p>
            <a:pPr algn="ctr"/>
            <a:r>
              <a:rPr lang="en-US" sz="600" dirty="0">
                <a:solidFill>
                  <a:schemeClr val="bg1"/>
                </a:solidFill>
              </a:rPr>
              <a:t>leadership</a:t>
            </a:r>
          </a:p>
        </p:txBody>
      </p:sp>
      <p:sp>
        <p:nvSpPr>
          <p:cNvPr id="97" name="TextBox 96"/>
          <p:cNvSpPr txBox="1"/>
          <p:nvPr/>
        </p:nvSpPr>
        <p:spPr>
          <a:xfrm>
            <a:off x="169554" y="4703942"/>
            <a:ext cx="485127" cy="276999"/>
          </a:xfrm>
          <a:prstGeom prst="rect">
            <a:avLst/>
          </a:prstGeom>
          <a:noFill/>
        </p:spPr>
        <p:txBody>
          <a:bodyPr wrap="square" rtlCol="0">
            <a:spAutoFit/>
          </a:bodyPr>
          <a:lstStyle/>
          <a:p>
            <a:pPr algn="ctr"/>
            <a:r>
              <a:rPr lang="en-US" sz="600" dirty="0">
                <a:solidFill>
                  <a:schemeClr val="bg1"/>
                </a:solidFill>
              </a:rPr>
              <a:t>problem solving</a:t>
            </a:r>
          </a:p>
        </p:txBody>
      </p:sp>
      <p:sp>
        <p:nvSpPr>
          <p:cNvPr id="98" name="TextBox 97"/>
          <p:cNvSpPr txBox="1"/>
          <p:nvPr/>
        </p:nvSpPr>
        <p:spPr>
          <a:xfrm>
            <a:off x="747337" y="4703942"/>
            <a:ext cx="485127" cy="276999"/>
          </a:xfrm>
          <a:prstGeom prst="rect">
            <a:avLst/>
          </a:prstGeom>
          <a:noFill/>
        </p:spPr>
        <p:txBody>
          <a:bodyPr wrap="square" rtlCol="0">
            <a:spAutoFit/>
          </a:bodyPr>
          <a:lstStyle/>
          <a:p>
            <a:pPr algn="ctr"/>
            <a:r>
              <a:rPr lang="en-US" sz="600" dirty="0">
                <a:solidFill>
                  <a:schemeClr val="bg1"/>
                </a:solidFill>
              </a:rPr>
              <a:t>decision making</a:t>
            </a:r>
          </a:p>
        </p:txBody>
      </p:sp>
      <p:sp>
        <p:nvSpPr>
          <p:cNvPr id="99" name="TextBox 98"/>
          <p:cNvSpPr txBox="1"/>
          <p:nvPr/>
        </p:nvSpPr>
        <p:spPr>
          <a:xfrm>
            <a:off x="1206298" y="4703942"/>
            <a:ext cx="666786" cy="369332"/>
          </a:xfrm>
          <a:prstGeom prst="rect">
            <a:avLst/>
          </a:prstGeom>
          <a:noFill/>
        </p:spPr>
        <p:txBody>
          <a:bodyPr wrap="square" rtlCol="0">
            <a:spAutoFit/>
          </a:bodyPr>
          <a:lstStyle/>
          <a:p>
            <a:pPr algn="ctr"/>
            <a:r>
              <a:rPr lang="en-US" sz="600" dirty="0">
                <a:solidFill>
                  <a:schemeClr val="bg1"/>
                </a:solidFill>
              </a:rPr>
              <a:t>advanced financial reporting</a:t>
            </a:r>
          </a:p>
        </p:txBody>
      </p:sp>
      <p:sp>
        <p:nvSpPr>
          <p:cNvPr id="100" name="TextBox 99"/>
          <p:cNvSpPr txBox="1"/>
          <p:nvPr/>
        </p:nvSpPr>
        <p:spPr>
          <a:xfrm>
            <a:off x="1737375" y="4703942"/>
            <a:ext cx="681716" cy="276999"/>
          </a:xfrm>
          <a:prstGeom prst="rect">
            <a:avLst/>
          </a:prstGeom>
          <a:noFill/>
        </p:spPr>
        <p:txBody>
          <a:bodyPr wrap="square" rtlCol="0">
            <a:spAutoFit/>
          </a:bodyPr>
          <a:lstStyle/>
          <a:p>
            <a:pPr algn="ctr"/>
            <a:r>
              <a:rPr lang="en-US" sz="600" dirty="0">
                <a:solidFill>
                  <a:schemeClr val="bg1"/>
                </a:solidFill>
              </a:rPr>
              <a:t>management accounting</a:t>
            </a:r>
          </a:p>
        </p:txBody>
      </p:sp>
      <p:sp>
        <p:nvSpPr>
          <p:cNvPr id="101" name="TextBox 100"/>
          <p:cNvSpPr txBox="1"/>
          <p:nvPr/>
        </p:nvSpPr>
        <p:spPr>
          <a:xfrm>
            <a:off x="2322623" y="4703942"/>
            <a:ext cx="678062" cy="276999"/>
          </a:xfrm>
          <a:prstGeom prst="rect">
            <a:avLst/>
          </a:prstGeom>
          <a:noFill/>
        </p:spPr>
        <p:txBody>
          <a:bodyPr wrap="square" rtlCol="0">
            <a:spAutoFit/>
          </a:bodyPr>
          <a:lstStyle/>
          <a:p>
            <a:pPr algn="ctr"/>
            <a:r>
              <a:rPr lang="en-US" sz="600" dirty="0">
                <a:solidFill>
                  <a:schemeClr val="bg1"/>
                </a:solidFill>
              </a:rPr>
              <a:t>strategy and governance</a:t>
            </a:r>
          </a:p>
        </p:txBody>
      </p:sp>
      <p:sp>
        <p:nvSpPr>
          <p:cNvPr id="102" name="TextBox 101"/>
          <p:cNvSpPr txBox="1"/>
          <p:nvPr/>
        </p:nvSpPr>
        <p:spPr>
          <a:xfrm>
            <a:off x="4835629" y="800849"/>
            <a:ext cx="673112" cy="184666"/>
          </a:xfrm>
          <a:prstGeom prst="rect">
            <a:avLst/>
          </a:prstGeom>
          <a:noFill/>
        </p:spPr>
        <p:txBody>
          <a:bodyPr wrap="square" rtlCol="0">
            <a:spAutoFit/>
          </a:bodyPr>
          <a:lstStyle/>
          <a:p>
            <a:pPr algn="ctr"/>
            <a:r>
              <a:rPr lang="en-US" sz="600" dirty="0">
                <a:solidFill>
                  <a:schemeClr val="bg1"/>
                </a:solidFill>
              </a:rPr>
              <a:t>giving back</a:t>
            </a:r>
          </a:p>
        </p:txBody>
      </p:sp>
      <p:sp>
        <p:nvSpPr>
          <p:cNvPr id="103" name="TextBox 102"/>
          <p:cNvSpPr txBox="1"/>
          <p:nvPr/>
        </p:nvSpPr>
        <p:spPr>
          <a:xfrm>
            <a:off x="5412133" y="800849"/>
            <a:ext cx="597188" cy="184666"/>
          </a:xfrm>
          <a:prstGeom prst="rect">
            <a:avLst/>
          </a:prstGeom>
          <a:noFill/>
        </p:spPr>
        <p:txBody>
          <a:bodyPr wrap="square" rtlCol="0">
            <a:spAutoFit/>
          </a:bodyPr>
          <a:lstStyle/>
          <a:p>
            <a:pPr algn="ctr"/>
            <a:r>
              <a:rPr lang="en-US" sz="600" dirty="0">
                <a:solidFill>
                  <a:schemeClr val="bg1"/>
                </a:solidFill>
              </a:rPr>
              <a:t>community</a:t>
            </a:r>
          </a:p>
        </p:txBody>
      </p:sp>
      <p:sp>
        <p:nvSpPr>
          <p:cNvPr id="104" name="TextBox 103"/>
          <p:cNvSpPr txBox="1"/>
          <p:nvPr/>
        </p:nvSpPr>
        <p:spPr>
          <a:xfrm>
            <a:off x="5929444" y="800849"/>
            <a:ext cx="740628" cy="184666"/>
          </a:xfrm>
          <a:prstGeom prst="rect">
            <a:avLst/>
          </a:prstGeom>
          <a:noFill/>
        </p:spPr>
        <p:txBody>
          <a:bodyPr wrap="square" rtlCol="0">
            <a:spAutoFit/>
          </a:bodyPr>
          <a:lstStyle/>
          <a:p>
            <a:pPr algn="ctr"/>
            <a:r>
              <a:rPr lang="en-US" sz="600" dirty="0">
                <a:solidFill>
                  <a:schemeClr val="bg1"/>
                </a:solidFill>
              </a:rPr>
              <a:t>fundraising</a:t>
            </a:r>
          </a:p>
        </p:txBody>
      </p:sp>
      <p:sp>
        <p:nvSpPr>
          <p:cNvPr id="105" name="TextBox 104"/>
          <p:cNvSpPr txBox="1"/>
          <p:nvPr/>
        </p:nvSpPr>
        <p:spPr>
          <a:xfrm>
            <a:off x="4876206" y="1808338"/>
            <a:ext cx="591958" cy="184666"/>
          </a:xfrm>
          <a:prstGeom prst="rect">
            <a:avLst/>
          </a:prstGeom>
          <a:noFill/>
        </p:spPr>
        <p:txBody>
          <a:bodyPr wrap="square" rtlCol="0">
            <a:spAutoFit/>
          </a:bodyPr>
          <a:lstStyle/>
          <a:p>
            <a:pPr algn="ctr"/>
            <a:r>
              <a:rPr lang="en-US" sz="600" dirty="0">
                <a:solidFill>
                  <a:schemeClr val="bg1"/>
                </a:solidFill>
              </a:rPr>
              <a:t>expertise</a:t>
            </a:r>
          </a:p>
        </p:txBody>
      </p:sp>
      <p:sp>
        <p:nvSpPr>
          <p:cNvPr id="106" name="TextBox 105"/>
          <p:cNvSpPr txBox="1"/>
          <p:nvPr/>
        </p:nvSpPr>
        <p:spPr>
          <a:xfrm>
            <a:off x="5412133" y="1808338"/>
            <a:ext cx="597188" cy="184666"/>
          </a:xfrm>
          <a:prstGeom prst="rect">
            <a:avLst/>
          </a:prstGeom>
          <a:noFill/>
        </p:spPr>
        <p:txBody>
          <a:bodyPr wrap="square" rtlCol="0">
            <a:spAutoFit/>
          </a:bodyPr>
          <a:lstStyle/>
          <a:p>
            <a:pPr algn="ctr"/>
            <a:r>
              <a:rPr lang="en-US" sz="600" dirty="0">
                <a:solidFill>
                  <a:schemeClr val="bg1"/>
                </a:solidFill>
              </a:rPr>
              <a:t>mission</a:t>
            </a:r>
          </a:p>
        </p:txBody>
      </p:sp>
      <p:sp>
        <p:nvSpPr>
          <p:cNvPr id="107" name="TextBox 106"/>
          <p:cNvSpPr txBox="1"/>
          <p:nvPr/>
        </p:nvSpPr>
        <p:spPr>
          <a:xfrm>
            <a:off x="5929444" y="1808338"/>
            <a:ext cx="740628" cy="184666"/>
          </a:xfrm>
          <a:prstGeom prst="rect">
            <a:avLst/>
          </a:prstGeom>
          <a:noFill/>
        </p:spPr>
        <p:txBody>
          <a:bodyPr wrap="square" rtlCol="0">
            <a:spAutoFit/>
          </a:bodyPr>
          <a:lstStyle/>
          <a:p>
            <a:pPr algn="ctr"/>
            <a:r>
              <a:rPr lang="en-US" sz="600" dirty="0">
                <a:solidFill>
                  <a:schemeClr val="bg1"/>
                </a:solidFill>
              </a:rPr>
              <a:t>regulations</a:t>
            </a:r>
          </a:p>
        </p:txBody>
      </p:sp>
      <p:sp>
        <p:nvSpPr>
          <p:cNvPr id="108" name="TextBox 107"/>
          <p:cNvSpPr txBox="1"/>
          <p:nvPr/>
        </p:nvSpPr>
        <p:spPr>
          <a:xfrm>
            <a:off x="6545315" y="1808338"/>
            <a:ext cx="585970" cy="184666"/>
          </a:xfrm>
          <a:prstGeom prst="rect">
            <a:avLst/>
          </a:prstGeom>
          <a:noFill/>
        </p:spPr>
        <p:txBody>
          <a:bodyPr wrap="square" rtlCol="0">
            <a:spAutoFit/>
          </a:bodyPr>
          <a:lstStyle/>
          <a:p>
            <a:pPr algn="ctr"/>
            <a:r>
              <a:rPr lang="en-US" sz="600" dirty="0">
                <a:solidFill>
                  <a:schemeClr val="bg1"/>
                </a:solidFill>
              </a:rPr>
              <a:t>url</a:t>
            </a:r>
          </a:p>
        </p:txBody>
      </p:sp>
      <p:sp>
        <p:nvSpPr>
          <p:cNvPr id="109" name="TextBox 108"/>
          <p:cNvSpPr txBox="1"/>
          <p:nvPr/>
        </p:nvSpPr>
        <p:spPr>
          <a:xfrm>
            <a:off x="7052678" y="1808338"/>
            <a:ext cx="738086" cy="184666"/>
          </a:xfrm>
          <a:prstGeom prst="rect">
            <a:avLst/>
          </a:prstGeom>
          <a:noFill/>
        </p:spPr>
        <p:txBody>
          <a:bodyPr wrap="square" rtlCol="0">
            <a:spAutoFit/>
          </a:bodyPr>
          <a:lstStyle/>
          <a:p>
            <a:pPr algn="ctr"/>
            <a:r>
              <a:rPr lang="en-US" sz="600" dirty="0">
                <a:solidFill>
                  <a:schemeClr val="bg1"/>
                </a:solidFill>
              </a:rPr>
              <a:t>presentation</a:t>
            </a:r>
          </a:p>
        </p:txBody>
      </p:sp>
      <p:sp>
        <p:nvSpPr>
          <p:cNvPr id="110" name="TextBox 109"/>
          <p:cNvSpPr txBox="1"/>
          <p:nvPr/>
        </p:nvSpPr>
        <p:spPr>
          <a:xfrm>
            <a:off x="4826383" y="2471061"/>
            <a:ext cx="682358" cy="184666"/>
          </a:xfrm>
          <a:prstGeom prst="rect">
            <a:avLst/>
          </a:prstGeom>
          <a:noFill/>
        </p:spPr>
        <p:txBody>
          <a:bodyPr wrap="square" rtlCol="0">
            <a:spAutoFit/>
          </a:bodyPr>
          <a:lstStyle/>
          <a:p>
            <a:pPr algn="ctr"/>
            <a:r>
              <a:rPr lang="en-US" sz="600" dirty="0">
                <a:solidFill>
                  <a:schemeClr val="bg1"/>
                </a:solidFill>
              </a:rPr>
              <a:t>pay-per-click</a:t>
            </a:r>
          </a:p>
        </p:txBody>
      </p:sp>
      <p:sp>
        <p:nvSpPr>
          <p:cNvPr id="111" name="TextBox 110"/>
          <p:cNvSpPr txBox="1"/>
          <p:nvPr/>
        </p:nvSpPr>
        <p:spPr>
          <a:xfrm>
            <a:off x="5351280" y="2471061"/>
            <a:ext cx="740628" cy="184666"/>
          </a:xfrm>
          <a:prstGeom prst="rect">
            <a:avLst/>
          </a:prstGeom>
          <a:noFill/>
        </p:spPr>
        <p:txBody>
          <a:bodyPr wrap="square" rtlCol="0">
            <a:spAutoFit/>
          </a:bodyPr>
          <a:lstStyle/>
          <a:p>
            <a:pPr algn="ctr"/>
            <a:r>
              <a:rPr lang="en-US" sz="600" dirty="0">
                <a:solidFill>
                  <a:schemeClr val="bg1"/>
                </a:solidFill>
              </a:rPr>
              <a:t>seo</a:t>
            </a:r>
          </a:p>
        </p:txBody>
      </p:sp>
      <p:sp>
        <p:nvSpPr>
          <p:cNvPr id="112" name="TextBox 111"/>
          <p:cNvSpPr txBox="1"/>
          <p:nvPr/>
        </p:nvSpPr>
        <p:spPr>
          <a:xfrm>
            <a:off x="6002150" y="2471061"/>
            <a:ext cx="585970" cy="184666"/>
          </a:xfrm>
          <a:prstGeom prst="rect">
            <a:avLst/>
          </a:prstGeom>
          <a:noFill/>
        </p:spPr>
        <p:txBody>
          <a:bodyPr wrap="square" rtlCol="0">
            <a:spAutoFit/>
          </a:bodyPr>
          <a:lstStyle/>
          <a:p>
            <a:pPr algn="ctr"/>
            <a:r>
              <a:rPr lang="en-US" sz="600" dirty="0">
                <a:solidFill>
                  <a:schemeClr val="bg1"/>
                </a:solidFill>
              </a:rPr>
              <a:t>content</a:t>
            </a:r>
          </a:p>
        </p:txBody>
      </p:sp>
      <p:sp>
        <p:nvSpPr>
          <p:cNvPr id="113" name="TextBox 112"/>
          <p:cNvSpPr txBox="1"/>
          <p:nvPr/>
        </p:nvSpPr>
        <p:spPr>
          <a:xfrm>
            <a:off x="6576967" y="2471061"/>
            <a:ext cx="603178" cy="184666"/>
          </a:xfrm>
          <a:prstGeom prst="rect">
            <a:avLst/>
          </a:prstGeom>
          <a:noFill/>
        </p:spPr>
        <p:txBody>
          <a:bodyPr wrap="square" rtlCol="0">
            <a:spAutoFit/>
          </a:bodyPr>
          <a:lstStyle/>
          <a:p>
            <a:pPr algn="ctr"/>
            <a:r>
              <a:rPr lang="en-US" sz="600" dirty="0">
                <a:solidFill>
                  <a:schemeClr val="bg1"/>
                </a:solidFill>
              </a:rPr>
              <a:t>document</a:t>
            </a:r>
          </a:p>
        </p:txBody>
      </p:sp>
      <p:sp>
        <p:nvSpPr>
          <p:cNvPr id="114" name="TextBox 113"/>
          <p:cNvSpPr txBox="1"/>
          <p:nvPr/>
        </p:nvSpPr>
        <p:spPr>
          <a:xfrm>
            <a:off x="7023544" y="2471061"/>
            <a:ext cx="798328" cy="184666"/>
          </a:xfrm>
          <a:prstGeom prst="rect">
            <a:avLst/>
          </a:prstGeom>
          <a:noFill/>
        </p:spPr>
        <p:txBody>
          <a:bodyPr wrap="square" rtlCol="0">
            <a:spAutoFit/>
          </a:bodyPr>
          <a:lstStyle/>
          <a:p>
            <a:pPr algn="ctr"/>
            <a:r>
              <a:rPr lang="en-US" sz="600" dirty="0">
                <a:solidFill>
                  <a:schemeClr val="bg1"/>
                </a:solidFill>
              </a:rPr>
              <a:t>communication</a:t>
            </a:r>
          </a:p>
        </p:txBody>
      </p:sp>
      <p:sp>
        <p:nvSpPr>
          <p:cNvPr id="115" name="TextBox 114"/>
          <p:cNvSpPr txBox="1"/>
          <p:nvPr/>
        </p:nvSpPr>
        <p:spPr>
          <a:xfrm>
            <a:off x="6467987" y="800849"/>
            <a:ext cx="740628" cy="184666"/>
          </a:xfrm>
          <a:prstGeom prst="rect">
            <a:avLst/>
          </a:prstGeom>
          <a:noFill/>
        </p:spPr>
        <p:txBody>
          <a:bodyPr wrap="square" rtlCol="0">
            <a:spAutoFit/>
          </a:bodyPr>
          <a:lstStyle/>
          <a:p>
            <a:pPr algn="ctr"/>
            <a:r>
              <a:rPr lang="en-US" sz="600" dirty="0">
                <a:solidFill>
                  <a:schemeClr val="bg1"/>
                </a:solidFill>
              </a:rPr>
              <a:t>sentiment</a:t>
            </a:r>
          </a:p>
        </p:txBody>
      </p:sp>
      <p:sp>
        <p:nvSpPr>
          <p:cNvPr id="116" name="TextBox 115"/>
          <p:cNvSpPr txBox="1"/>
          <p:nvPr/>
        </p:nvSpPr>
        <p:spPr>
          <a:xfrm>
            <a:off x="49675" y="2991266"/>
            <a:ext cx="724886" cy="276999"/>
          </a:xfrm>
          <a:prstGeom prst="rect">
            <a:avLst/>
          </a:prstGeom>
          <a:noFill/>
        </p:spPr>
        <p:txBody>
          <a:bodyPr wrap="square" rtlCol="0">
            <a:spAutoFit/>
          </a:bodyPr>
          <a:lstStyle/>
          <a:p>
            <a:pPr algn="ctr"/>
            <a:r>
              <a:rPr lang="en-US" sz="600" dirty="0">
                <a:solidFill>
                  <a:schemeClr val="bg1"/>
                </a:solidFill>
              </a:rPr>
              <a:t>enabling competencies</a:t>
            </a:r>
          </a:p>
        </p:txBody>
      </p:sp>
      <p:sp>
        <p:nvSpPr>
          <p:cNvPr id="117" name="TextBox 116"/>
          <p:cNvSpPr txBox="1"/>
          <p:nvPr/>
        </p:nvSpPr>
        <p:spPr>
          <a:xfrm>
            <a:off x="636704" y="2991266"/>
            <a:ext cx="692936" cy="276999"/>
          </a:xfrm>
          <a:prstGeom prst="rect">
            <a:avLst/>
          </a:prstGeom>
          <a:noFill/>
        </p:spPr>
        <p:txBody>
          <a:bodyPr wrap="square" rtlCol="0">
            <a:spAutoFit/>
          </a:bodyPr>
          <a:lstStyle/>
          <a:p>
            <a:pPr algn="ctr"/>
            <a:r>
              <a:rPr lang="en-US" sz="600" dirty="0">
                <a:solidFill>
                  <a:schemeClr val="bg1"/>
                </a:solidFill>
              </a:rPr>
              <a:t>code of conduct</a:t>
            </a:r>
          </a:p>
        </p:txBody>
      </p:sp>
      <p:sp>
        <p:nvSpPr>
          <p:cNvPr id="118" name="TextBox 117"/>
          <p:cNvSpPr txBox="1"/>
          <p:nvPr/>
        </p:nvSpPr>
        <p:spPr>
          <a:xfrm>
            <a:off x="7639229" y="1808338"/>
            <a:ext cx="585970" cy="276999"/>
          </a:xfrm>
          <a:prstGeom prst="rect">
            <a:avLst/>
          </a:prstGeom>
          <a:noFill/>
        </p:spPr>
        <p:txBody>
          <a:bodyPr wrap="square" rtlCol="0">
            <a:spAutoFit/>
          </a:bodyPr>
          <a:lstStyle/>
          <a:p>
            <a:pPr algn="ctr"/>
            <a:r>
              <a:rPr lang="en-US" sz="600" dirty="0">
                <a:solidFill>
                  <a:schemeClr val="bg1"/>
                </a:solidFill>
              </a:rPr>
              <a:t>market research</a:t>
            </a:r>
          </a:p>
        </p:txBody>
      </p:sp>
      <p:sp>
        <p:nvSpPr>
          <p:cNvPr id="119" name="TextBox 118"/>
          <p:cNvSpPr txBox="1"/>
          <p:nvPr/>
        </p:nvSpPr>
        <p:spPr>
          <a:xfrm>
            <a:off x="8146592" y="1808338"/>
            <a:ext cx="738086" cy="184666"/>
          </a:xfrm>
          <a:prstGeom prst="rect">
            <a:avLst/>
          </a:prstGeom>
          <a:noFill/>
        </p:spPr>
        <p:txBody>
          <a:bodyPr wrap="square" rtlCol="0">
            <a:spAutoFit/>
          </a:bodyPr>
          <a:lstStyle/>
          <a:p>
            <a:pPr algn="ctr"/>
            <a:r>
              <a:rPr lang="en-US" sz="600" dirty="0">
                <a:solidFill>
                  <a:schemeClr val="bg1"/>
                </a:solidFill>
              </a:rPr>
              <a:t>solutions</a:t>
            </a:r>
          </a:p>
        </p:txBody>
      </p:sp>
      <p:sp>
        <p:nvSpPr>
          <p:cNvPr id="56" name="Rectangle 55">
            <a:extLst>
              <a:ext uri="{FF2B5EF4-FFF2-40B4-BE49-F238E27FC236}">
                <a16:creationId xmlns:a16="http://schemas.microsoft.com/office/drawing/2014/main" id="{5AF16182-9F2C-4891-9E03-1EF61AC405D1}"/>
              </a:ext>
            </a:extLst>
          </p:cNvPr>
          <p:cNvSpPr/>
          <p:nvPr/>
        </p:nvSpPr>
        <p:spPr bwMode="auto">
          <a:xfrm>
            <a:off x="1" y="0"/>
            <a:ext cx="9143999" cy="5143499"/>
          </a:xfrm>
          <a:prstGeom prst="rect">
            <a:avLst/>
          </a:prstGeom>
          <a:gradFill flip="none" rotWithShape="1">
            <a:gsLst>
              <a:gs pos="100000">
                <a:srgbClr val="006FBA"/>
              </a:gs>
              <a:gs pos="0">
                <a:srgbClr val="007397"/>
              </a:gs>
            </a:gsLst>
            <a:lin ang="5400000" scaled="0"/>
            <a:tileRect/>
          </a:gradFill>
          <a:ln w="9525">
            <a:noFill/>
            <a:round/>
            <a:headEnd/>
            <a:tailEnd/>
          </a:ln>
        </p:spPr>
        <p:txBody>
          <a:bodyPr vert="horz" wrap="square" lIns="68580" tIns="34290" rIns="68580" bIns="34290" numCol="1" rtlCol="0" anchor="t" anchorCtr="0" compatLnSpc="1">
            <a:prstTxWarp prst="textNoShape">
              <a:avLst/>
            </a:prstTxWarp>
          </a:bodyPr>
          <a:lstStyle/>
          <a:p>
            <a:pPr algn="ctr"/>
            <a:endParaRPr lang="en-US" sz="1350" dirty="0"/>
          </a:p>
        </p:txBody>
      </p:sp>
      <p:sp>
        <p:nvSpPr>
          <p:cNvPr id="57" name="TextBox 56">
            <a:extLst>
              <a:ext uri="{FF2B5EF4-FFF2-40B4-BE49-F238E27FC236}">
                <a16:creationId xmlns:a16="http://schemas.microsoft.com/office/drawing/2014/main" id="{97581F9A-A377-4812-99DD-ECB8115B233C}"/>
              </a:ext>
            </a:extLst>
          </p:cNvPr>
          <p:cNvSpPr txBox="1"/>
          <p:nvPr/>
        </p:nvSpPr>
        <p:spPr>
          <a:xfrm>
            <a:off x="-11931" y="1757829"/>
            <a:ext cx="2126573" cy="215444"/>
          </a:xfrm>
          <a:prstGeom prst="rect">
            <a:avLst/>
          </a:prstGeom>
          <a:noFill/>
        </p:spPr>
        <p:txBody>
          <a:bodyPr wrap="square" rtlCol="0">
            <a:spAutoFit/>
          </a:bodyPr>
          <a:lstStyle/>
          <a:p>
            <a:pPr algn="ctr"/>
            <a:r>
              <a:rPr lang="en-US" sz="800" dirty="0">
                <a:solidFill>
                  <a:schemeClr val="bg1"/>
                </a:solidFill>
              </a:rPr>
              <a:t>Canadian Ideal of Good Business</a:t>
            </a:r>
          </a:p>
        </p:txBody>
      </p:sp>
      <p:sp>
        <p:nvSpPr>
          <p:cNvPr id="58" name="TextBox 57">
            <a:extLst>
              <a:ext uri="{FF2B5EF4-FFF2-40B4-BE49-F238E27FC236}">
                <a16:creationId xmlns:a16="http://schemas.microsoft.com/office/drawing/2014/main" id="{F96ACD27-2E3E-4E29-AB1B-262AD9C83BB6}"/>
              </a:ext>
            </a:extLst>
          </p:cNvPr>
          <p:cNvSpPr txBox="1"/>
          <p:nvPr/>
        </p:nvSpPr>
        <p:spPr>
          <a:xfrm>
            <a:off x="135446" y="195058"/>
            <a:ext cx="1285027" cy="215444"/>
          </a:xfrm>
          <a:prstGeom prst="rect">
            <a:avLst/>
          </a:prstGeom>
          <a:noFill/>
        </p:spPr>
        <p:txBody>
          <a:bodyPr wrap="square" rtlCol="0">
            <a:spAutoFit/>
          </a:bodyPr>
          <a:lstStyle/>
          <a:p>
            <a:pPr algn="ctr"/>
            <a:r>
              <a:rPr lang="en-US" sz="800" dirty="0">
                <a:solidFill>
                  <a:schemeClr val="bg1"/>
                </a:solidFill>
              </a:rPr>
              <a:t>People and Networking</a:t>
            </a:r>
          </a:p>
        </p:txBody>
      </p:sp>
      <p:sp>
        <p:nvSpPr>
          <p:cNvPr id="59" name="TextBox 58">
            <a:extLst>
              <a:ext uri="{FF2B5EF4-FFF2-40B4-BE49-F238E27FC236}">
                <a16:creationId xmlns:a16="http://schemas.microsoft.com/office/drawing/2014/main" id="{A6DDBA6C-C2B2-447C-988F-1AAAE79BACDE}"/>
              </a:ext>
            </a:extLst>
          </p:cNvPr>
          <p:cNvSpPr txBox="1"/>
          <p:nvPr/>
        </p:nvSpPr>
        <p:spPr>
          <a:xfrm>
            <a:off x="125270" y="3305938"/>
            <a:ext cx="1990413" cy="215444"/>
          </a:xfrm>
          <a:prstGeom prst="rect">
            <a:avLst/>
          </a:prstGeom>
          <a:noFill/>
        </p:spPr>
        <p:txBody>
          <a:bodyPr wrap="square" rtlCol="0">
            <a:spAutoFit/>
          </a:bodyPr>
          <a:lstStyle/>
          <a:p>
            <a:pPr algn="ctr"/>
            <a:r>
              <a:rPr lang="en-US" sz="800" dirty="0">
                <a:solidFill>
                  <a:schemeClr val="bg1"/>
                </a:solidFill>
              </a:rPr>
              <a:t>CPA Canada Competency Framework</a:t>
            </a:r>
          </a:p>
        </p:txBody>
      </p:sp>
      <p:sp>
        <p:nvSpPr>
          <p:cNvPr id="60" name="TextBox 59">
            <a:extLst>
              <a:ext uri="{FF2B5EF4-FFF2-40B4-BE49-F238E27FC236}">
                <a16:creationId xmlns:a16="http://schemas.microsoft.com/office/drawing/2014/main" id="{7F2048AD-A8B7-4EC6-885D-C243E353AF76}"/>
              </a:ext>
            </a:extLst>
          </p:cNvPr>
          <p:cNvSpPr txBox="1"/>
          <p:nvPr/>
        </p:nvSpPr>
        <p:spPr>
          <a:xfrm>
            <a:off x="4783335" y="1185717"/>
            <a:ext cx="1793632" cy="215444"/>
          </a:xfrm>
          <a:prstGeom prst="rect">
            <a:avLst/>
          </a:prstGeom>
          <a:noFill/>
        </p:spPr>
        <p:txBody>
          <a:bodyPr wrap="square" rtlCol="0">
            <a:spAutoFit/>
          </a:bodyPr>
          <a:lstStyle/>
          <a:p>
            <a:pPr algn="ctr"/>
            <a:r>
              <a:rPr lang="en-US" sz="800" dirty="0">
                <a:solidFill>
                  <a:schemeClr val="bg1"/>
                </a:solidFill>
              </a:rPr>
              <a:t>Marketing</a:t>
            </a:r>
            <a:r>
              <a:rPr lang="en-US" sz="800" baseline="0" dirty="0">
                <a:solidFill>
                  <a:schemeClr val="bg1"/>
                </a:solidFill>
              </a:rPr>
              <a:t> and Communications</a:t>
            </a:r>
            <a:endParaRPr lang="en-US" sz="800" dirty="0">
              <a:solidFill>
                <a:schemeClr val="bg1"/>
              </a:solidFill>
            </a:endParaRPr>
          </a:p>
        </p:txBody>
      </p:sp>
      <p:sp>
        <p:nvSpPr>
          <p:cNvPr id="61" name="TextBox 60">
            <a:extLst>
              <a:ext uri="{FF2B5EF4-FFF2-40B4-BE49-F238E27FC236}">
                <a16:creationId xmlns:a16="http://schemas.microsoft.com/office/drawing/2014/main" id="{1DAAA2BF-AE70-43BA-B415-027990D274DC}"/>
              </a:ext>
            </a:extLst>
          </p:cNvPr>
          <p:cNvSpPr txBox="1"/>
          <p:nvPr/>
        </p:nvSpPr>
        <p:spPr>
          <a:xfrm>
            <a:off x="4731976" y="195058"/>
            <a:ext cx="1442382" cy="215444"/>
          </a:xfrm>
          <a:prstGeom prst="rect">
            <a:avLst/>
          </a:prstGeom>
          <a:noFill/>
        </p:spPr>
        <p:txBody>
          <a:bodyPr wrap="square" rtlCol="0">
            <a:spAutoFit/>
          </a:bodyPr>
          <a:lstStyle/>
          <a:p>
            <a:pPr algn="ctr"/>
            <a:r>
              <a:rPr lang="en-US" sz="800" dirty="0">
                <a:solidFill>
                  <a:schemeClr val="bg1"/>
                </a:solidFill>
              </a:rPr>
              <a:t>Not-for-Profit Sector</a:t>
            </a:r>
          </a:p>
        </p:txBody>
      </p:sp>
      <p:sp>
        <p:nvSpPr>
          <p:cNvPr id="62" name="TextBox 61">
            <a:extLst>
              <a:ext uri="{FF2B5EF4-FFF2-40B4-BE49-F238E27FC236}">
                <a16:creationId xmlns:a16="http://schemas.microsoft.com/office/drawing/2014/main" id="{772E7626-4E98-4EDB-BB97-BF97AABE587C}"/>
              </a:ext>
            </a:extLst>
          </p:cNvPr>
          <p:cNvSpPr txBox="1"/>
          <p:nvPr/>
        </p:nvSpPr>
        <p:spPr>
          <a:xfrm>
            <a:off x="116139" y="761528"/>
            <a:ext cx="591958" cy="184666"/>
          </a:xfrm>
          <a:prstGeom prst="rect">
            <a:avLst/>
          </a:prstGeom>
          <a:noFill/>
        </p:spPr>
        <p:txBody>
          <a:bodyPr wrap="square" rtlCol="0">
            <a:spAutoFit/>
          </a:bodyPr>
          <a:lstStyle/>
          <a:p>
            <a:pPr algn="ctr"/>
            <a:r>
              <a:rPr lang="en-US" sz="600" dirty="0">
                <a:solidFill>
                  <a:schemeClr val="bg1"/>
                </a:solidFill>
              </a:rPr>
              <a:t>networking</a:t>
            </a:r>
          </a:p>
        </p:txBody>
      </p:sp>
      <p:sp>
        <p:nvSpPr>
          <p:cNvPr id="63" name="TextBox 62">
            <a:extLst>
              <a:ext uri="{FF2B5EF4-FFF2-40B4-BE49-F238E27FC236}">
                <a16:creationId xmlns:a16="http://schemas.microsoft.com/office/drawing/2014/main" id="{A7A52A6C-57AD-423C-BD86-F34977D27B2A}"/>
              </a:ext>
            </a:extLst>
          </p:cNvPr>
          <p:cNvSpPr txBox="1"/>
          <p:nvPr/>
        </p:nvSpPr>
        <p:spPr>
          <a:xfrm>
            <a:off x="708096" y="761528"/>
            <a:ext cx="485127" cy="184666"/>
          </a:xfrm>
          <a:prstGeom prst="rect">
            <a:avLst/>
          </a:prstGeom>
          <a:noFill/>
        </p:spPr>
        <p:txBody>
          <a:bodyPr wrap="square" rtlCol="0">
            <a:spAutoFit/>
          </a:bodyPr>
          <a:lstStyle/>
          <a:p>
            <a:pPr algn="ctr"/>
            <a:r>
              <a:rPr lang="en-US" sz="600" dirty="0">
                <a:solidFill>
                  <a:schemeClr val="bg1"/>
                </a:solidFill>
              </a:rPr>
              <a:t>advice</a:t>
            </a:r>
          </a:p>
        </p:txBody>
      </p:sp>
      <p:sp>
        <p:nvSpPr>
          <p:cNvPr id="64" name="TextBox 63">
            <a:extLst>
              <a:ext uri="{FF2B5EF4-FFF2-40B4-BE49-F238E27FC236}">
                <a16:creationId xmlns:a16="http://schemas.microsoft.com/office/drawing/2014/main" id="{1DD3A435-00F2-4848-A141-61AD70C16B22}"/>
              </a:ext>
            </a:extLst>
          </p:cNvPr>
          <p:cNvSpPr txBox="1"/>
          <p:nvPr/>
        </p:nvSpPr>
        <p:spPr>
          <a:xfrm>
            <a:off x="1169376" y="761528"/>
            <a:ext cx="740630" cy="184666"/>
          </a:xfrm>
          <a:prstGeom prst="rect">
            <a:avLst/>
          </a:prstGeom>
          <a:noFill/>
        </p:spPr>
        <p:txBody>
          <a:bodyPr wrap="square" rtlCol="0">
            <a:spAutoFit/>
          </a:bodyPr>
          <a:lstStyle/>
          <a:p>
            <a:pPr algn="ctr"/>
            <a:r>
              <a:rPr lang="en-US" sz="600" dirty="0">
                <a:solidFill>
                  <a:schemeClr val="bg1"/>
                </a:solidFill>
              </a:rPr>
              <a:t>presentation</a:t>
            </a:r>
          </a:p>
        </p:txBody>
      </p:sp>
      <p:sp>
        <p:nvSpPr>
          <p:cNvPr id="65" name="TextBox 64">
            <a:extLst>
              <a:ext uri="{FF2B5EF4-FFF2-40B4-BE49-F238E27FC236}">
                <a16:creationId xmlns:a16="http://schemas.microsoft.com/office/drawing/2014/main" id="{4178FDA8-5EE5-4E7E-AA08-64C49EE18D11}"/>
              </a:ext>
            </a:extLst>
          </p:cNvPr>
          <p:cNvSpPr txBox="1"/>
          <p:nvPr/>
        </p:nvSpPr>
        <p:spPr>
          <a:xfrm>
            <a:off x="1788122" y="761528"/>
            <a:ext cx="580222" cy="184666"/>
          </a:xfrm>
          <a:prstGeom prst="rect">
            <a:avLst/>
          </a:prstGeom>
          <a:noFill/>
        </p:spPr>
        <p:txBody>
          <a:bodyPr wrap="square" rtlCol="0">
            <a:spAutoFit/>
          </a:bodyPr>
          <a:lstStyle/>
          <a:p>
            <a:pPr algn="ctr"/>
            <a:r>
              <a:rPr lang="en-US" sz="600" dirty="0">
                <a:solidFill>
                  <a:schemeClr val="bg1"/>
                </a:solidFill>
              </a:rPr>
              <a:t>leadership</a:t>
            </a:r>
          </a:p>
        </p:txBody>
      </p:sp>
      <p:sp>
        <p:nvSpPr>
          <p:cNvPr id="66" name="TextBox 65">
            <a:extLst>
              <a:ext uri="{FF2B5EF4-FFF2-40B4-BE49-F238E27FC236}">
                <a16:creationId xmlns:a16="http://schemas.microsoft.com/office/drawing/2014/main" id="{F49ADA8E-EAB5-4800-8434-365C972208D5}"/>
              </a:ext>
            </a:extLst>
          </p:cNvPr>
          <p:cNvSpPr txBox="1"/>
          <p:nvPr/>
        </p:nvSpPr>
        <p:spPr>
          <a:xfrm>
            <a:off x="2419090" y="761528"/>
            <a:ext cx="485127" cy="184666"/>
          </a:xfrm>
          <a:prstGeom prst="rect">
            <a:avLst/>
          </a:prstGeom>
          <a:noFill/>
        </p:spPr>
        <p:txBody>
          <a:bodyPr wrap="square" rtlCol="0">
            <a:spAutoFit/>
          </a:bodyPr>
          <a:lstStyle/>
          <a:p>
            <a:pPr algn="ctr"/>
            <a:r>
              <a:rPr lang="en-US" sz="600" dirty="0">
                <a:solidFill>
                  <a:schemeClr val="bg1"/>
                </a:solidFill>
              </a:rPr>
              <a:t>training</a:t>
            </a:r>
          </a:p>
        </p:txBody>
      </p:sp>
      <p:sp>
        <p:nvSpPr>
          <p:cNvPr id="120" name="TextBox 119">
            <a:extLst>
              <a:ext uri="{FF2B5EF4-FFF2-40B4-BE49-F238E27FC236}">
                <a16:creationId xmlns:a16="http://schemas.microsoft.com/office/drawing/2014/main" id="{6EF80619-3DF7-48A6-B0A8-0CCBABDC59A3}"/>
              </a:ext>
            </a:extLst>
          </p:cNvPr>
          <p:cNvSpPr txBox="1"/>
          <p:nvPr/>
        </p:nvSpPr>
        <p:spPr>
          <a:xfrm>
            <a:off x="2877427" y="761528"/>
            <a:ext cx="656758" cy="184666"/>
          </a:xfrm>
          <a:prstGeom prst="rect">
            <a:avLst/>
          </a:prstGeom>
          <a:noFill/>
        </p:spPr>
        <p:txBody>
          <a:bodyPr wrap="square" rtlCol="0">
            <a:spAutoFit/>
          </a:bodyPr>
          <a:lstStyle/>
          <a:p>
            <a:pPr algn="ctr"/>
            <a:r>
              <a:rPr lang="en-US" sz="600" dirty="0">
                <a:solidFill>
                  <a:schemeClr val="bg1"/>
                </a:solidFill>
              </a:rPr>
              <a:t>learning</a:t>
            </a:r>
          </a:p>
        </p:txBody>
      </p:sp>
      <p:sp>
        <p:nvSpPr>
          <p:cNvPr id="121" name="TextBox 120">
            <a:extLst>
              <a:ext uri="{FF2B5EF4-FFF2-40B4-BE49-F238E27FC236}">
                <a16:creationId xmlns:a16="http://schemas.microsoft.com/office/drawing/2014/main" id="{CDA36623-D999-4447-A1F0-B895F64A5843}"/>
              </a:ext>
            </a:extLst>
          </p:cNvPr>
          <p:cNvSpPr txBox="1"/>
          <p:nvPr/>
        </p:nvSpPr>
        <p:spPr>
          <a:xfrm>
            <a:off x="3466361" y="761528"/>
            <a:ext cx="645732" cy="276999"/>
          </a:xfrm>
          <a:prstGeom prst="rect">
            <a:avLst/>
          </a:prstGeom>
          <a:noFill/>
        </p:spPr>
        <p:txBody>
          <a:bodyPr wrap="square" rtlCol="0">
            <a:spAutoFit/>
          </a:bodyPr>
          <a:lstStyle/>
          <a:p>
            <a:pPr algn="ctr"/>
            <a:r>
              <a:rPr lang="en-US" sz="600" dirty="0">
                <a:solidFill>
                  <a:schemeClr val="bg1"/>
                </a:solidFill>
              </a:rPr>
              <a:t>human resources</a:t>
            </a:r>
          </a:p>
        </p:txBody>
      </p:sp>
      <p:sp>
        <p:nvSpPr>
          <p:cNvPr id="122" name="TextBox 121">
            <a:extLst>
              <a:ext uri="{FF2B5EF4-FFF2-40B4-BE49-F238E27FC236}">
                <a16:creationId xmlns:a16="http://schemas.microsoft.com/office/drawing/2014/main" id="{484FC6A8-DE78-4825-9653-ACCF7C6A5C89}"/>
              </a:ext>
            </a:extLst>
          </p:cNvPr>
          <p:cNvSpPr txBox="1"/>
          <p:nvPr/>
        </p:nvSpPr>
        <p:spPr>
          <a:xfrm>
            <a:off x="117550" y="1373024"/>
            <a:ext cx="657010" cy="184666"/>
          </a:xfrm>
          <a:prstGeom prst="rect">
            <a:avLst/>
          </a:prstGeom>
          <a:noFill/>
        </p:spPr>
        <p:txBody>
          <a:bodyPr wrap="square" rtlCol="0">
            <a:spAutoFit/>
          </a:bodyPr>
          <a:lstStyle/>
          <a:p>
            <a:pPr algn="ctr"/>
            <a:r>
              <a:rPr lang="en-US" sz="600" dirty="0">
                <a:solidFill>
                  <a:schemeClr val="bg1"/>
                </a:solidFill>
              </a:rPr>
              <a:t>collaboration</a:t>
            </a:r>
          </a:p>
        </p:txBody>
      </p:sp>
      <p:sp>
        <p:nvSpPr>
          <p:cNvPr id="123" name="TextBox 122">
            <a:extLst>
              <a:ext uri="{FF2B5EF4-FFF2-40B4-BE49-F238E27FC236}">
                <a16:creationId xmlns:a16="http://schemas.microsoft.com/office/drawing/2014/main" id="{3A3CB4C7-1582-40D2-A995-2E1236B045AD}"/>
              </a:ext>
            </a:extLst>
          </p:cNvPr>
          <p:cNvSpPr txBox="1"/>
          <p:nvPr/>
        </p:nvSpPr>
        <p:spPr>
          <a:xfrm>
            <a:off x="691307" y="1373024"/>
            <a:ext cx="597188" cy="184666"/>
          </a:xfrm>
          <a:prstGeom prst="rect">
            <a:avLst/>
          </a:prstGeom>
          <a:noFill/>
        </p:spPr>
        <p:txBody>
          <a:bodyPr wrap="square" rtlCol="0">
            <a:spAutoFit/>
          </a:bodyPr>
          <a:lstStyle/>
          <a:p>
            <a:pPr algn="ctr"/>
            <a:r>
              <a:rPr lang="en-US" sz="600" dirty="0">
                <a:solidFill>
                  <a:schemeClr val="bg1"/>
                </a:solidFill>
              </a:rPr>
              <a:t>success</a:t>
            </a:r>
          </a:p>
        </p:txBody>
      </p:sp>
      <p:sp>
        <p:nvSpPr>
          <p:cNvPr id="124" name="TextBox 123">
            <a:extLst>
              <a:ext uri="{FF2B5EF4-FFF2-40B4-BE49-F238E27FC236}">
                <a16:creationId xmlns:a16="http://schemas.microsoft.com/office/drawing/2014/main" id="{9FF9450E-7269-4D9F-86E1-D0185EDA43B9}"/>
              </a:ext>
            </a:extLst>
          </p:cNvPr>
          <p:cNvSpPr txBox="1"/>
          <p:nvPr/>
        </p:nvSpPr>
        <p:spPr>
          <a:xfrm>
            <a:off x="1169377" y="1373024"/>
            <a:ext cx="740628" cy="184666"/>
          </a:xfrm>
          <a:prstGeom prst="rect">
            <a:avLst/>
          </a:prstGeom>
          <a:noFill/>
        </p:spPr>
        <p:txBody>
          <a:bodyPr wrap="square" rtlCol="0">
            <a:spAutoFit/>
          </a:bodyPr>
          <a:lstStyle/>
          <a:p>
            <a:pPr algn="ctr"/>
            <a:r>
              <a:rPr lang="en-US" sz="600" dirty="0">
                <a:solidFill>
                  <a:schemeClr val="bg1"/>
                </a:solidFill>
              </a:rPr>
              <a:t>feedback</a:t>
            </a:r>
          </a:p>
        </p:txBody>
      </p:sp>
      <p:sp>
        <p:nvSpPr>
          <p:cNvPr id="125" name="TextBox 124">
            <a:extLst>
              <a:ext uri="{FF2B5EF4-FFF2-40B4-BE49-F238E27FC236}">
                <a16:creationId xmlns:a16="http://schemas.microsoft.com/office/drawing/2014/main" id="{CFE23D55-7422-40E6-9FA5-D5A6BEC75772}"/>
              </a:ext>
            </a:extLst>
          </p:cNvPr>
          <p:cNvSpPr txBox="1"/>
          <p:nvPr/>
        </p:nvSpPr>
        <p:spPr>
          <a:xfrm>
            <a:off x="1803933" y="1373024"/>
            <a:ext cx="585970" cy="184666"/>
          </a:xfrm>
          <a:prstGeom prst="rect">
            <a:avLst/>
          </a:prstGeom>
          <a:noFill/>
        </p:spPr>
        <p:txBody>
          <a:bodyPr wrap="square" rtlCol="0">
            <a:spAutoFit/>
          </a:bodyPr>
          <a:lstStyle/>
          <a:p>
            <a:pPr algn="ctr"/>
            <a:r>
              <a:rPr lang="en-US" sz="600" dirty="0">
                <a:solidFill>
                  <a:schemeClr val="bg1"/>
                </a:solidFill>
              </a:rPr>
              <a:t>skills</a:t>
            </a:r>
          </a:p>
        </p:txBody>
      </p:sp>
      <p:sp>
        <p:nvSpPr>
          <p:cNvPr id="126" name="TextBox 125">
            <a:extLst>
              <a:ext uri="{FF2B5EF4-FFF2-40B4-BE49-F238E27FC236}">
                <a16:creationId xmlns:a16="http://schemas.microsoft.com/office/drawing/2014/main" id="{8FD0EA58-287C-46BB-8A5B-9BDAEB8A53BC}"/>
              </a:ext>
            </a:extLst>
          </p:cNvPr>
          <p:cNvSpPr txBox="1"/>
          <p:nvPr/>
        </p:nvSpPr>
        <p:spPr>
          <a:xfrm>
            <a:off x="169554" y="2346738"/>
            <a:ext cx="485127" cy="184666"/>
          </a:xfrm>
          <a:prstGeom prst="rect">
            <a:avLst/>
          </a:prstGeom>
          <a:noFill/>
        </p:spPr>
        <p:txBody>
          <a:bodyPr wrap="square" rtlCol="0">
            <a:spAutoFit/>
          </a:bodyPr>
          <a:lstStyle/>
          <a:p>
            <a:pPr algn="ctr"/>
            <a:r>
              <a:rPr lang="en-US" sz="600" dirty="0">
                <a:solidFill>
                  <a:schemeClr val="bg1"/>
                </a:solidFill>
              </a:rPr>
              <a:t>enable</a:t>
            </a:r>
          </a:p>
        </p:txBody>
      </p:sp>
      <p:sp>
        <p:nvSpPr>
          <p:cNvPr id="127" name="TextBox 126">
            <a:extLst>
              <a:ext uri="{FF2B5EF4-FFF2-40B4-BE49-F238E27FC236}">
                <a16:creationId xmlns:a16="http://schemas.microsoft.com/office/drawing/2014/main" id="{0E3E6721-6FEA-4E36-8F7E-73AD23E57290}"/>
              </a:ext>
            </a:extLst>
          </p:cNvPr>
          <p:cNvSpPr txBox="1"/>
          <p:nvPr/>
        </p:nvSpPr>
        <p:spPr>
          <a:xfrm>
            <a:off x="604192" y="2346738"/>
            <a:ext cx="692936" cy="184666"/>
          </a:xfrm>
          <a:prstGeom prst="rect">
            <a:avLst/>
          </a:prstGeom>
          <a:noFill/>
        </p:spPr>
        <p:txBody>
          <a:bodyPr wrap="square" rtlCol="0">
            <a:spAutoFit/>
          </a:bodyPr>
          <a:lstStyle/>
          <a:p>
            <a:pPr algn="ctr"/>
            <a:r>
              <a:rPr lang="en-US" sz="600" dirty="0">
                <a:solidFill>
                  <a:schemeClr val="bg1"/>
                </a:solidFill>
              </a:rPr>
              <a:t>champion</a:t>
            </a:r>
          </a:p>
        </p:txBody>
      </p:sp>
      <p:sp>
        <p:nvSpPr>
          <p:cNvPr id="128" name="TextBox 127">
            <a:extLst>
              <a:ext uri="{FF2B5EF4-FFF2-40B4-BE49-F238E27FC236}">
                <a16:creationId xmlns:a16="http://schemas.microsoft.com/office/drawing/2014/main" id="{22E7904E-EDE3-4442-B213-B9028EB66EC0}"/>
              </a:ext>
            </a:extLst>
          </p:cNvPr>
          <p:cNvSpPr txBox="1"/>
          <p:nvPr/>
        </p:nvSpPr>
        <p:spPr>
          <a:xfrm>
            <a:off x="1264942" y="2346738"/>
            <a:ext cx="549498" cy="184666"/>
          </a:xfrm>
          <a:prstGeom prst="rect">
            <a:avLst/>
          </a:prstGeom>
          <a:noFill/>
        </p:spPr>
        <p:txBody>
          <a:bodyPr wrap="square" rtlCol="0">
            <a:spAutoFit/>
          </a:bodyPr>
          <a:lstStyle/>
          <a:p>
            <a:pPr algn="ctr"/>
            <a:r>
              <a:rPr lang="en-US" sz="600" dirty="0">
                <a:solidFill>
                  <a:schemeClr val="bg1"/>
                </a:solidFill>
              </a:rPr>
              <a:t>safeguard</a:t>
            </a:r>
          </a:p>
        </p:txBody>
      </p:sp>
      <p:sp>
        <p:nvSpPr>
          <p:cNvPr id="129" name="TextBox 128">
            <a:extLst>
              <a:ext uri="{FF2B5EF4-FFF2-40B4-BE49-F238E27FC236}">
                <a16:creationId xmlns:a16="http://schemas.microsoft.com/office/drawing/2014/main" id="{A9379EBF-BB56-4DB9-B829-DD16B610EB80}"/>
              </a:ext>
            </a:extLst>
          </p:cNvPr>
          <p:cNvSpPr txBox="1"/>
          <p:nvPr/>
        </p:nvSpPr>
        <p:spPr>
          <a:xfrm>
            <a:off x="1801101" y="2346738"/>
            <a:ext cx="623342" cy="184666"/>
          </a:xfrm>
          <a:prstGeom prst="rect">
            <a:avLst/>
          </a:prstGeom>
          <a:noFill/>
        </p:spPr>
        <p:txBody>
          <a:bodyPr wrap="square" rtlCol="0">
            <a:spAutoFit/>
          </a:bodyPr>
          <a:lstStyle/>
          <a:p>
            <a:pPr algn="ctr"/>
            <a:r>
              <a:rPr lang="en-US" sz="600" dirty="0">
                <a:solidFill>
                  <a:schemeClr val="bg1"/>
                </a:solidFill>
              </a:rPr>
              <a:t>economy</a:t>
            </a:r>
          </a:p>
        </p:txBody>
      </p:sp>
      <p:sp>
        <p:nvSpPr>
          <p:cNvPr id="130" name="TextBox 129">
            <a:extLst>
              <a:ext uri="{FF2B5EF4-FFF2-40B4-BE49-F238E27FC236}">
                <a16:creationId xmlns:a16="http://schemas.microsoft.com/office/drawing/2014/main" id="{93C6F5F5-B760-4C5D-A338-C4D13547085D}"/>
              </a:ext>
            </a:extLst>
          </p:cNvPr>
          <p:cNvSpPr txBox="1"/>
          <p:nvPr/>
        </p:nvSpPr>
        <p:spPr>
          <a:xfrm>
            <a:off x="2322624" y="2346738"/>
            <a:ext cx="678060" cy="184666"/>
          </a:xfrm>
          <a:prstGeom prst="rect">
            <a:avLst/>
          </a:prstGeom>
          <a:noFill/>
        </p:spPr>
        <p:txBody>
          <a:bodyPr wrap="square" rtlCol="0">
            <a:spAutoFit/>
          </a:bodyPr>
          <a:lstStyle/>
          <a:p>
            <a:pPr algn="ctr"/>
            <a:r>
              <a:rPr lang="en-US" sz="600" dirty="0">
                <a:solidFill>
                  <a:schemeClr val="bg1"/>
                </a:solidFill>
              </a:rPr>
              <a:t>society</a:t>
            </a:r>
          </a:p>
        </p:txBody>
      </p:sp>
      <p:sp>
        <p:nvSpPr>
          <p:cNvPr id="131" name="TextBox 130">
            <a:extLst>
              <a:ext uri="{FF2B5EF4-FFF2-40B4-BE49-F238E27FC236}">
                <a16:creationId xmlns:a16="http://schemas.microsoft.com/office/drawing/2014/main" id="{4EE7B7FD-94C0-4C41-8CB2-3D709863E0E3}"/>
              </a:ext>
            </a:extLst>
          </p:cNvPr>
          <p:cNvSpPr txBox="1"/>
          <p:nvPr/>
        </p:nvSpPr>
        <p:spPr>
          <a:xfrm>
            <a:off x="2963242" y="2346738"/>
            <a:ext cx="485127" cy="184666"/>
          </a:xfrm>
          <a:prstGeom prst="rect">
            <a:avLst/>
          </a:prstGeom>
          <a:noFill/>
        </p:spPr>
        <p:txBody>
          <a:bodyPr wrap="square" rtlCol="0">
            <a:spAutoFit/>
          </a:bodyPr>
          <a:lstStyle/>
          <a:p>
            <a:pPr algn="ctr"/>
            <a:r>
              <a:rPr lang="en-US" sz="600" dirty="0">
                <a:solidFill>
                  <a:schemeClr val="bg1"/>
                </a:solidFill>
              </a:rPr>
              <a:t>values</a:t>
            </a:r>
          </a:p>
        </p:txBody>
      </p:sp>
      <p:sp>
        <p:nvSpPr>
          <p:cNvPr id="132" name="TextBox 131">
            <a:extLst>
              <a:ext uri="{FF2B5EF4-FFF2-40B4-BE49-F238E27FC236}">
                <a16:creationId xmlns:a16="http://schemas.microsoft.com/office/drawing/2014/main" id="{F9E9EE63-2A45-48B4-B6DC-0EF0667479C0}"/>
              </a:ext>
            </a:extLst>
          </p:cNvPr>
          <p:cNvSpPr txBox="1"/>
          <p:nvPr/>
        </p:nvSpPr>
        <p:spPr>
          <a:xfrm>
            <a:off x="3443570" y="2346738"/>
            <a:ext cx="691314" cy="276999"/>
          </a:xfrm>
          <a:prstGeom prst="rect">
            <a:avLst/>
          </a:prstGeom>
          <a:noFill/>
        </p:spPr>
        <p:txBody>
          <a:bodyPr wrap="square" rtlCol="0">
            <a:spAutoFit/>
          </a:bodyPr>
          <a:lstStyle/>
          <a:p>
            <a:pPr algn="ctr"/>
            <a:r>
              <a:rPr lang="en-US" sz="600" dirty="0">
                <a:solidFill>
                  <a:schemeClr val="bg1"/>
                </a:solidFill>
              </a:rPr>
              <a:t>technical competencies</a:t>
            </a:r>
          </a:p>
        </p:txBody>
      </p:sp>
      <p:sp>
        <p:nvSpPr>
          <p:cNvPr id="133" name="TextBox 132">
            <a:extLst>
              <a:ext uri="{FF2B5EF4-FFF2-40B4-BE49-F238E27FC236}">
                <a16:creationId xmlns:a16="http://schemas.microsoft.com/office/drawing/2014/main" id="{E1FCC1E1-6124-449B-AC51-FE96736B85ED}"/>
              </a:ext>
            </a:extLst>
          </p:cNvPr>
          <p:cNvSpPr txBox="1"/>
          <p:nvPr/>
        </p:nvSpPr>
        <p:spPr>
          <a:xfrm>
            <a:off x="93131" y="3911677"/>
            <a:ext cx="637974" cy="276999"/>
          </a:xfrm>
          <a:prstGeom prst="rect">
            <a:avLst/>
          </a:prstGeom>
          <a:noFill/>
        </p:spPr>
        <p:txBody>
          <a:bodyPr wrap="square" rtlCol="0">
            <a:spAutoFit/>
          </a:bodyPr>
          <a:lstStyle/>
          <a:p>
            <a:pPr algn="ctr"/>
            <a:r>
              <a:rPr lang="en-US" sz="600" dirty="0">
                <a:solidFill>
                  <a:schemeClr val="bg1"/>
                </a:solidFill>
              </a:rPr>
              <a:t>audit and assurance</a:t>
            </a:r>
          </a:p>
        </p:txBody>
      </p:sp>
      <p:sp>
        <p:nvSpPr>
          <p:cNvPr id="134" name="TextBox 133">
            <a:extLst>
              <a:ext uri="{FF2B5EF4-FFF2-40B4-BE49-F238E27FC236}">
                <a16:creationId xmlns:a16="http://schemas.microsoft.com/office/drawing/2014/main" id="{7D0627DF-1A7B-4D37-A26A-83D24A4AAD5C}"/>
              </a:ext>
            </a:extLst>
          </p:cNvPr>
          <p:cNvSpPr txBox="1"/>
          <p:nvPr/>
        </p:nvSpPr>
        <p:spPr>
          <a:xfrm>
            <a:off x="603701" y="3911677"/>
            <a:ext cx="693918" cy="184666"/>
          </a:xfrm>
          <a:prstGeom prst="rect">
            <a:avLst/>
          </a:prstGeom>
          <a:noFill/>
        </p:spPr>
        <p:txBody>
          <a:bodyPr wrap="square" rtlCol="0">
            <a:spAutoFit/>
          </a:bodyPr>
          <a:lstStyle/>
          <a:p>
            <a:pPr algn="ctr"/>
            <a:r>
              <a:rPr lang="en-US" sz="600" dirty="0">
                <a:solidFill>
                  <a:schemeClr val="bg1"/>
                </a:solidFill>
              </a:rPr>
              <a:t>finance</a:t>
            </a:r>
          </a:p>
        </p:txBody>
      </p:sp>
      <p:sp>
        <p:nvSpPr>
          <p:cNvPr id="135" name="TextBox 134">
            <a:extLst>
              <a:ext uri="{FF2B5EF4-FFF2-40B4-BE49-F238E27FC236}">
                <a16:creationId xmlns:a16="http://schemas.microsoft.com/office/drawing/2014/main" id="{01BA59AF-F624-4861-A14B-C0C2DE76DA56}"/>
              </a:ext>
            </a:extLst>
          </p:cNvPr>
          <p:cNvSpPr txBox="1"/>
          <p:nvPr/>
        </p:nvSpPr>
        <p:spPr>
          <a:xfrm>
            <a:off x="1297127" y="3911677"/>
            <a:ext cx="485127" cy="184666"/>
          </a:xfrm>
          <a:prstGeom prst="rect">
            <a:avLst/>
          </a:prstGeom>
          <a:noFill/>
        </p:spPr>
        <p:txBody>
          <a:bodyPr wrap="square" rtlCol="0">
            <a:spAutoFit/>
          </a:bodyPr>
          <a:lstStyle/>
          <a:p>
            <a:pPr algn="ctr"/>
            <a:r>
              <a:rPr lang="en-US" sz="600" dirty="0">
                <a:solidFill>
                  <a:schemeClr val="bg1"/>
                </a:solidFill>
              </a:rPr>
              <a:t>taxation</a:t>
            </a:r>
          </a:p>
        </p:txBody>
      </p:sp>
      <p:sp>
        <p:nvSpPr>
          <p:cNvPr id="136" name="TextBox 135">
            <a:extLst>
              <a:ext uri="{FF2B5EF4-FFF2-40B4-BE49-F238E27FC236}">
                <a16:creationId xmlns:a16="http://schemas.microsoft.com/office/drawing/2014/main" id="{5EEBF92D-6E13-4F19-8B5E-FB1416291E61}"/>
              </a:ext>
            </a:extLst>
          </p:cNvPr>
          <p:cNvSpPr txBox="1"/>
          <p:nvPr/>
        </p:nvSpPr>
        <p:spPr>
          <a:xfrm>
            <a:off x="1644277" y="3911677"/>
            <a:ext cx="867912" cy="184666"/>
          </a:xfrm>
          <a:prstGeom prst="rect">
            <a:avLst/>
          </a:prstGeom>
          <a:noFill/>
        </p:spPr>
        <p:txBody>
          <a:bodyPr wrap="square" rtlCol="0">
            <a:spAutoFit/>
          </a:bodyPr>
          <a:lstStyle/>
          <a:p>
            <a:pPr algn="ctr"/>
            <a:r>
              <a:rPr lang="en-US" sz="600" dirty="0">
                <a:solidFill>
                  <a:schemeClr val="bg1"/>
                </a:solidFill>
              </a:rPr>
              <a:t>professionalism</a:t>
            </a:r>
          </a:p>
        </p:txBody>
      </p:sp>
      <p:sp>
        <p:nvSpPr>
          <p:cNvPr id="137" name="TextBox 136">
            <a:extLst>
              <a:ext uri="{FF2B5EF4-FFF2-40B4-BE49-F238E27FC236}">
                <a16:creationId xmlns:a16="http://schemas.microsoft.com/office/drawing/2014/main" id="{20CA231A-21B1-4B52-AEE8-F43DA64C9B25}"/>
              </a:ext>
            </a:extLst>
          </p:cNvPr>
          <p:cNvSpPr txBox="1"/>
          <p:nvPr/>
        </p:nvSpPr>
        <p:spPr>
          <a:xfrm>
            <a:off x="2294059" y="3911677"/>
            <a:ext cx="735190" cy="276999"/>
          </a:xfrm>
          <a:prstGeom prst="rect">
            <a:avLst/>
          </a:prstGeom>
          <a:noFill/>
        </p:spPr>
        <p:txBody>
          <a:bodyPr wrap="square" rtlCol="0">
            <a:spAutoFit/>
          </a:bodyPr>
          <a:lstStyle/>
          <a:p>
            <a:pPr algn="ctr"/>
            <a:r>
              <a:rPr lang="en-US" sz="600" dirty="0">
                <a:solidFill>
                  <a:schemeClr val="bg1"/>
                </a:solidFill>
              </a:rPr>
              <a:t>ethical behaviour</a:t>
            </a:r>
          </a:p>
        </p:txBody>
      </p:sp>
      <p:sp>
        <p:nvSpPr>
          <p:cNvPr id="138" name="TextBox 137">
            <a:extLst>
              <a:ext uri="{FF2B5EF4-FFF2-40B4-BE49-F238E27FC236}">
                <a16:creationId xmlns:a16="http://schemas.microsoft.com/office/drawing/2014/main" id="{9975A9C9-25E5-41CE-A227-9DACCFF872D8}"/>
              </a:ext>
            </a:extLst>
          </p:cNvPr>
          <p:cNvSpPr txBox="1"/>
          <p:nvPr/>
        </p:nvSpPr>
        <p:spPr>
          <a:xfrm>
            <a:off x="2803508" y="3911677"/>
            <a:ext cx="804596" cy="276999"/>
          </a:xfrm>
          <a:prstGeom prst="rect">
            <a:avLst/>
          </a:prstGeom>
          <a:noFill/>
        </p:spPr>
        <p:txBody>
          <a:bodyPr wrap="square" rtlCol="0">
            <a:spAutoFit/>
          </a:bodyPr>
          <a:lstStyle/>
          <a:p>
            <a:pPr algn="ctr"/>
            <a:r>
              <a:rPr lang="en-US" sz="600" dirty="0">
                <a:solidFill>
                  <a:schemeClr val="bg1"/>
                </a:solidFill>
              </a:rPr>
              <a:t>written and oral communication</a:t>
            </a:r>
          </a:p>
        </p:txBody>
      </p:sp>
      <p:sp>
        <p:nvSpPr>
          <p:cNvPr id="139" name="TextBox 138">
            <a:extLst>
              <a:ext uri="{FF2B5EF4-FFF2-40B4-BE49-F238E27FC236}">
                <a16:creationId xmlns:a16="http://schemas.microsoft.com/office/drawing/2014/main" id="{DE0BBA78-9412-4FBE-9163-CB37A2B7D747}"/>
              </a:ext>
            </a:extLst>
          </p:cNvPr>
          <p:cNvSpPr txBox="1"/>
          <p:nvPr/>
        </p:nvSpPr>
        <p:spPr>
          <a:xfrm>
            <a:off x="3487987" y="3911677"/>
            <a:ext cx="602480" cy="184666"/>
          </a:xfrm>
          <a:prstGeom prst="rect">
            <a:avLst/>
          </a:prstGeom>
          <a:noFill/>
        </p:spPr>
        <p:txBody>
          <a:bodyPr wrap="square" rtlCol="0">
            <a:spAutoFit/>
          </a:bodyPr>
          <a:lstStyle/>
          <a:p>
            <a:pPr algn="ctr"/>
            <a:r>
              <a:rPr lang="en-US" sz="600" dirty="0">
                <a:solidFill>
                  <a:schemeClr val="bg1"/>
                </a:solidFill>
              </a:rPr>
              <a:t>leadership</a:t>
            </a:r>
          </a:p>
        </p:txBody>
      </p:sp>
      <p:sp>
        <p:nvSpPr>
          <p:cNvPr id="140" name="TextBox 139">
            <a:extLst>
              <a:ext uri="{FF2B5EF4-FFF2-40B4-BE49-F238E27FC236}">
                <a16:creationId xmlns:a16="http://schemas.microsoft.com/office/drawing/2014/main" id="{09EE049B-9978-40A8-9076-B2B39D80EF6D}"/>
              </a:ext>
            </a:extLst>
          </p:cNvPr>
          <p:cNvSpPr txBox="1"/>
          <p:nvPr/>
        </p:nvSpPr>
        <p:spPr>
          <a:xfrm>
            <a:off x="169554" y="4703942"/>
            <a:ext cx="485127" cy="276999"/>
          </a:xfrm>
          <a:prstGeom prst="rect">
            <a:avLst/>
          </a:prstGeom>
          <a:noFill/>
        </p:spPr>
        <p:txBody>
          <a:bodyPr wrap="square" rtlCol="0">
            <a:spAutoFit/>
          </a:bodyPr>
          <a:lstStyle/>
          <a:p>
            <a:pPr algn="ctr"/>
            <a:r>
              <a:rPr lang="en-US" sz="600" dirty="0">
                <a:solidFill>
                  <a:schemeClr val="bg1"/>
                </a:solidFill>
              </a:rPr>
              <a:t>problem solving</a:t>
            </a:r>
          </a:p>
        </p:txBody>
      </p:sp>
      <p:sp>
        <p:nvSpPr>
          <p:cNvPr id="141" name="TextBox 140">
            <a:extLst>
              <a:ext uri="{FF2B5EF4-FFF2-40B4-BE49-F238E27FC236}">
                <a16:creationId xmlns:a16="http://schemas.microsoft.com/office/drawing/2014/main" id="{63CC5F0E-319E-421C-A4E2-061579CB8E4D}"/>
              </a:ext>
            </a:extLst>
          </p:cNvPr>
          <p:cNvSpPr txBox="1"/>
          <p:nvPr/>
        </p:nvSpPr>
        <p:spPr>
          <a:xfrm>
            <a:off x="747337" y="4703942"/>
            <a:ext cx="485127" cy="276999"/>
          </a:xfrm>
          <a:prstGeom prst="rect">
            <a:avLst/>
          </a:prstGeom>
          <a:noFill/>
        </p:spPr>
        <p:txBody>
          <a:bodyPr wrap="square" rtlCol="0">
            <a:spAutoFit/>
          </a:bodyPr>
          <a:lstStyle/>
          <a:p>
            <a:pPr algn="ctr"/>
            <a:r>
              <a:rPr lang="en-US" sz="600" dirty="0">
                <a:solidFill>
                  <a:schemeClr val="bg1"/>
                </a:solidFill>
              </a:rPr>
              <a:t>decision making</a:t>
            </a:r>
          </a:p>
        </p:txBody>
      </p:sp>
      <p:sp>
        <p:nvSpPr>
          <p:cNvPr id="142" name="TextBox 141">
            <a:extLst>
              <a:ext uri="{FF2B5EF4-FFF2-40B4-BE49-F238E27FC236}">
                <a16:creationId xmlns:a16="http://schemas.microsoft.com/office/drawing/2014/main" id="{D07564AA-FAAE-4784-8E94-4EE75D17453B}"/>
              </a:ext>
            </a:extLst>
          </p:cNvPr>
          <p:cNvSpPr txBox="1"/>
          <p:nvPr/>
        </p:nvSpPr>
        <p:spPr>
          <a:xfrm>
            <a:off x="1206298" y="4703942"/>
            <a:ext cx="666786" cy="369332"/>
          </a:xfrm>
          <a:prstGeom prst="rect">
            <a:avLst/>
          </a:prstGeom>
          <a:noFill/>
        </p:spPr>
        <p:txBody>
          <a:bodyPr wrap="square" rtlCol="0">
            <a:spAutoFit/>
          </a:bodyPr>
          <a:lstStyle/>
          <a:p>
            <a:pPr algn="ctr"/>
            <a:r>
              <a:rPr lang="en-US" sz="600" dirty="0">
                <a:solidFill>
                  <a:schemeClr val="bg1"/>
                </a:solidFill>
              </a:rPr>
              <a:t>advanced financial reporting</a:t>
            </a:r>
          </a:p>
        </p:txBody>
      </p:sp>
      <p:sp>
        <p:nvSpPr>
          <p:cNvPr id="143" name="TextBox 142">
            <a:extLst>
              <a:ext uri="{FF2B5EF4-FFF2-40B4-BE49-F238E27FC236}">
                <a16:creationId xmlns:a16="http://schemas.microsoft.com/office/drawing/2014/main" id="{460DADE8-186F-44C3-AF52-CE35579DBAD2}"/>
              </a:ext>
            </a:extLst>
          </p:cNvPr>
          <p:cNvSpPr txBox="1"/>
          <p:nvPr/>
        </p:nvSpPr>
        <p:spPr>
          <a:xfrm>
            <a:off x="1737375" y="4703942"/>
            <a:ext cx="681716" cy="276999"/>
          </a:xfrm>
          <a:prstGeom prst="rect">
            <a:avLst/>
          </a:prstGeom>
          <a:noFill/>
        </p:spPr>
        <p:txBody>
          <a:bodyPr wrap="square" rtlCol="0">
            <a:spAutoFit/>
          </a:bodyPr>
          <a:lstStyle/>
          <a:p>
            <a:pPr algn="ctr"/>
            <a:r>
              <a:rPr lang="en-US" sz="600" dirty="0">
                <a:solidFill>
                  <a:schemeClr val="bg1"/>
                </a:solidFill>
              </a:rPr>
              <a:t>management accounting</a:t>
            </a:r>
          </a:p>
        </p:txBody>
      </p:sp>
      <p:sp>
        <p:nvSpPr>
          <p:cNvPr id="144" name="TextBox 143">
            <a:extLst>
              <a:ext uri="{FF2B5EF4-FFF2-40B4-BE49-F238E27FC236}">
                <a16:creationId xmlns:a16="http://schemas.microsoft.com/office/drawing/2014/main" id="{7A8B2AC6-234C-487D-9C19-F3A12FF9A7FD}"/>
              </a:ext>
            </a:extLst>
          </p:cNvPr>
          <p:cNvSpPr txBox="1"/>
          <p:nvPr/>
        </p:nvSpPr>
        <p:spPr>
          <a:xfrm>
            <a:off x="2322623" y="4703942"/>
            <a:ext cx="678062" cy="276999"/>
          </a:xfrm>
          <a:prstGeom prst="rect">
            <a:avLst/>
          </a:prstGeom>
          <a:noFill/>
        </p:spPr>
        <p:txBody>
          <a:bodyPr wrap="square" rtlCol="0">
            <a:spAutoFit/>
          </a:bodyPr>
          <a:lstStyle/>
          <a:p>
            <a:pPr algn="ctr"/>
            <a:r>
              <a:rPr lang="en-US" sz="600" dirty="0">
                <a:solidFill>
                  <a:schemeClr val="bg1"/>
                </a:solidFill>
              </a:rPr>
              <a:t>strategy and governance</a:t>
            </a:r>
          </a:p>
        </p:txBody>
      </p:sp>
      <p:sp>
        <p:nvSpPr>
          <p:cNvPr id="145" name="TextBox 144">
            <a:extLst>
              <a:ext uri="{FF2B5EF4-FFF2-40B4-BE49-F238E27FC236}">
                <a16:creationId xmlns:a16="http://schemas.microsoft.com/office/drawing/2014/main" id="{B30FB214-A8AF-4240-A9B5-20E1486A9484}"/>
              </a:ext>
            </a:extLst>
          </p:cNvPr>
          <p:cNvSpPr txBox="1"/>
          <p:nvPr/>
        </p:nvSpPr>
        <p:spPr>
          <a:xfrm>
            <a:off x="4835629" y="800849"/>
            <a:ext cx="673112" cy="184666"/>
          </a:xfrm>
          <a:prstGeom prst="rect">
            <a:avLst/>
          </a:prstGeom>
          <a:noFill/>
        </p:spPr>
        <p:txBody>
          <a:bodyPr wrap="square" rtlCol="0">
            <a:spAutoFit/>
          </a:bodyPr>
          <a:lstStyle/>
          <a:p>
            <a:pPr algn="ctr"/>
            <a:r>
              <a:rPr lang="en-US" sz="600" dirty="0">
                <a:solidFill>
                  <a:schemeClr val="bg1"/>
                </a:solidFill>
              </a:rPr>
              <a:t>giving back</a:t>
            </a:r>
          </a:p>
        </p:txBody>
      </p:sp>
      <p:sp>
        <p:nvSpPr>
          <p:cNvPr id="146" name="TextBox 145">
            <a:extLst>
              <a:ext uri="{FF2B5EF4-FFF2-40B4-BE49-F238E27FC236}">
                <a16:creationId xmlns:a16="http://schemas.microsoft.com/office/drawing/2014/main" id="{183EB267-B166-463E-A734-6110B16A075E}"/>
              </a:ext>
            </a:extLst>
          </p:cNvPr>
          <p:cNvSpPr txBox="1"/>
          <p:nvPr/>
        </p:nvSpPr>
        <p:spPr>
          <a:xfrm>
            <a:off x="5412133" y="800849"/>
            <a:ext cx="597188" cy="184666"/>
          </a:xfrm>
          <a:prstGeom prst="rect">
            <a:avLst/>
          </a:prstGeom>
          <a:noFill/>
        </p:spPr>
        <p:txBody>
          <a:bodyPr wrap="square" rtlCol="0">
            <a:spAutoFit/>
          </a:bodyPr>
          <a:lstStyle/>
          <a:p>
            <a:pPr algn="ctr"/>
            <a:r>
              <a:rPr lang="en-US" sz="600" dirty="0">
                <a:solidFill>
                  <a:schemeClr val="bg1"/>
                </a:solidFill>
              </a:rPr>
              <a:t>community</a:t>
            </a:r>
          </a:p>
        </p:txBody>
      </p:sp>
      <p:sp>
        <p:nvSpPr>
          <p:cNvPr id="147" name="TextBox 146">
            <a:extLst>
              <a:ext uri="{FF2B5EF4-FFF2-40B4-BE49-F238E27FC236}">
                <a16:creationId xmlns:a16="http://schemas.microsoft.com/office/drawing/2014/main" id="{E6FC2D9E-A9E9-491E-B27C-E4F29397038F}"/>
              </a:ext>
            </a:extLst>
          </p:cNvPr>
          <p:cNvSpPr txBox="1"/>
          <p:nvPr/>
        </p:nvSpPr>
        <p:spPr>
          <a:xfrm>
            <a:off x="5929444" y="800849"/>
            <a:ext cx="740628" cy="184666"/>
          </a:xfrm>
          <a:prstGeom prst="rect">
            <a:avLst/>
          </a:prstGeom>
          <a:noFill/>
        </p:spPr>
        <p:txBody>
          <a:bodyPr wrap="square" rtlCol="0">
            <a:spAutoFit/>
          </a:bodyPr>
          <a:lstStyle/>
          <a:p>
            <a:pPr algn="ctr"/>
            <a:r>
              <a:rPr lang="en-US" sz="600" dirty="0">
                <a:solidFill>
                  <a:schemeClr val="bg1"/>
                </a:solidFill>
              </a:rPr>
              <a:t>fundraising</a:t>
            </a:r>
          </a:p>
        </p:txBody>
      </p:sp>
      <p:sp>
        <p:nvSpPr>
          <p:cNvPr id="148" name="TextBox 147">
            <a:extLst>
              <a:ext uri="{FF2B5EF4-FFF2-40B4-BE49-F238E27FC236}">
                <a16:creationId xmlns:a16="http://schemas.microsoft.com/office/drawing/2014/main" id="{ABCFDBE7-CE1A-42C8-BB98-29AEBA691480}"/>
              </a:ext>
            </a:extLst>
          </p:cNvPr>
          <p:cNvSpPr txBox="1"/>
          <p:nvPr/>
        </p:nvSpPr>
        <p:spPr>
          <a:xfrm>
            <a:off x="4876206" y="1808338"/>
            <a:ext cx="591958" cy="184666"/>
          </a:xfrm>
          <a:prstGeom prst="rect">
            <a:avLst/>
          </a:prstGeom>
          <a:noFill/>
        </p:spPr>
        <p:txBody>
          <a:bodyPr wrap="square" rtlCol="0">
            <a:spAutoFit/>
          </a:bodyPr>
          <a:lstStyle/>
          <a:p>
            <a:pPr algn="ctr"/>
            <a:r>
              <a:rPr lang="en-US" sz="600" dirty="0">
                <a:solidFill>
                  <a:schemeClr val="bg1"/>
                </a:solidFill>
              </a:rPr>
              <a:t>expertise</a:t>
            </a:r>
          </a:p>
        </p:txBody>
      </p:sp>
      <p:sp>
        <p:nvSpPr>
          <p:cNvPr id="149" name="TextBox 148">
            <a:extLst>
              <a:ext uri="{FF2B5EF4-FFF2-40B4-BE49-F238E27FC236}">
                <a16:creationId xmlns:a16="http://schemas.microsoft.com/office/drawing/2014/main" id="{3A92DEC5-561D-4CB0-B9A8-BD147D05C5EC}"/>
              </a:ext>
            </a:extLst>
          </p:cNvPr>
          <p:cNvSpPr txBox="1"/>
          <p:nvPr/>
        </p:nvSpPr>
        <p:spPr>
          <a:xfrm>
            <a:off x="5412133" y="1808338"/>
            <a:ext cx="597188" cy="184666"/>
          </a:xfrm>
          <a:prstGeom prst="rect">
            <a:avLst/>
          </a:prstGeom>
          <a:noFill/>
        </p:spPr>
        <p:txBody>
          <a:bodyPr wrap="square" rtlCol="0">
            <a:spAutoFit/>
          </a:bodyPr>
          <a:lstStyle/>
          <a:p>
            <a:pPr algn="ctr"/>
            <a:r>
              <a:rPr lang="en-US" sz="600" dirty="0">
                <a:solidFill>
                  <a:schemeClr val="bg1"/>
                </a:solidFill>
              </a:rPr>
              <a:t>mission</a:t>
            </a:r>
          </a:p>
        </p:txBody>
      </p:sp>
      <p:sp>
        <p:nvSpPr>
          <p:cNvPr id="150" name="TextBox 149">
            <a:extLst>
              <a:ext uri="{FF2B5EF4-FFF2-40B4-BE49-F238E27FC236}">
                <a16:creationId xmlns:a16="http://schemas.microsoft.com/office/drawing/2014/main" id="{5E9F7070-11E8-4AD2-988A-D1EFF729036E}"/>
              </a:ext>
            </a:extLst>
          </p:cNvPr>
          <p:cNvSpPr txBox="1"/>
          <p:nvPr/>
        </p:nvSpPr>
        <p:spPr>
          <a:xfrm>
            <a:off x="5929444" y="1808338"/>
            <a:ext cx="740628" cy="184666"/>
          </a:xfrm>
          <a:prstGeom prst="rect">
            <a:avLst/>
          </a:prstGeom>
          <a:noFill/>
        </p:spPr>
        <p:txBody>
          <a:bodyPr wrap="square" rtlCol="0">
            <a:spAutoFit/>
          </a:bodyPr>
          <a:lstStyle/>
          <a:p>
            <a:pPr algn="ctr"/>
            <a:r>
              <a:rPr lang="en-US" sz="600" dirty="0">
                <a:solidFill>
                  <a:schemeClr val="bg1"/>
                </a:solidFill>
              </a:rPr>
              <a:t>regulations</a:t>
            </a:r>
          </a:p>
        </p:txBody>
      </p:sp>
      <p:sp>
        <p:nvSpPr>
          <p:cNvPr id="151" name="TextBox 150">
            <a:extLst>
              <a:ext uri="{FF2B5EF4-FFF2-40B4-BE49-F238E27FC236}">
                <a16:creationId xmlns:a16="http://schemas.microsoft.com/office/drawing/2014/main" id="{CB848A7A-C807-4026-B37E-CF1A1F7C7C82}"/>
              </a:ext>
            </a:extLst>
          </p:cNvPr>
          <p:cNvSpPr txBox="1"/>
          <p:nvPr/>
        </p:nvSpPr>
        <p:spPr>
          <a:xfrm>
            <a:off x="6545315" y="1808338"/>
            <a:ext cx="585970" cy="184666"/>
          </a:xfrm>
          <a:prstGeom prst="rect">
            <a:avLst/>
          </a:prstGeom>
          <a:noFill/>
        </p:spPr>
        <p:txBody>
          <a:bodyPr wrap="square" rtlCol="0">
            <a:spAutoFit/>
          </a:bodyPr>
          <a:lstStyle/>
          <a:p>
            <a:pPr algn="ctr"/>
            <a:r>
              <a:rPr lang="en-US" sz="600" dirty="0">
                <a:solidFill>
                  <a:schemeClr val="bg1"/>
                </a:solidFill>
              </a:rPr>
              <a:t>url</a:t>
            </a:r>
          </a:p>
        </p:txBody>
      </p:sp>
      <p:sp>
        <p:nvSpPr>
          <p:cNvPr id="152" name="TextBox 151">
            <a:extLst>
              <a:ext uri="{FF2B5EF4-FFF2-40B4-BE49-F238E27FC236}">
                <a16:creationId xmlns:a16="http://schemas.microsoft.com/office/drawing/2014/main" id="{B3024E06-9E56-4020-AB6C-E502429D118C}"/>
              </a:ext>
            </a:extLst>
          </p:cNvPr>
          <p:cNvSpPr txBox="1"/>
          <p:nvPr/>
        </p:nvSpPr>
        <p:spPr>
          <a:xfrm>
            <a:off x="7052678" y="1808338"/>
            <a:ext cx="738086" cy="184666"/>
          </a:xfrm>
          <a:prstGeom prst="rect">
            <a:avLst/>
          </a:prstGeom>
          <a:noFill/>
        </p:spPr>
        <p:txBody>
          <a:bodyPr wrap="square" rtlCol="0">
            <a:spAutoFit/>
          </a:bodyPr>
          <a:lstStyle/>
          <a:p>
            <a:pPr algn="ctr"/>
            <a:r>
              <a:rPr lang="en-US" sz="600" dirty="0">
                <a:solidFill>
                  <a:schemeClr val="bg1"/>
                </a:solidFill>
              </a:rPr>
              <a:t>presentation</a:t>
            </a:r>
          </a:p>
        </p:txBody>
      </p:sp>
      <p:sp>
        <p:nvSpPr>
          <p:cNvPr id="153" name="TextBox 152">
            <a:extLst>
              <a:ext uri="{FF2B5EF4-FFF2-40B4-BE49-F238E27FC236}">
                <a16:creationId xmlns:a16="http://schemas.microsoft.com/office/drawing/2014/main" id="{4F9E5E1E-A616-40D9-9993-1FA3A62C7AC3}"/>
              </a:ext>
            </a:extLst>
          </p:cNvPr>
          <p:cNvSpPr txBox="1"/>
          <p:nvPr/>
        </p:nvSpPr>
        <p:spPr>
          <a:xfrm>
            <a:off x="4826383" y="2471061"/>
            <a:ext cx="682358" cy="184666"/>
          </a:xfrm>
          <a:prstGeom prst="rect">
            <a:avLst/>
          </a:prstGeom>
          <a:noFill/>
        </p:spPr>
        <p:txBody>
          <a:bodyPr wrap="square" rtlCol="0">
            <a:spAutoFit/>
          </a:bodyPr>
          <a:lstStyle/>
          <a:p>
            <a:pPr algn="ctr"/>
            <a:r>
              <a:rPr lang="en-US" sz="600" dirty="0">
                <a:solidFill>
                  <a:schemeClr val="bg1"/>
                </a:solidFill>
              </a:rPr>
              <a:t>pay-per-click</a:t>
            </a:r>
          </a:p>
        </p:txBody>
      </p:sp>
      <p:sp>
        <p:nvSpPr>
          <p:cNvPr id="154" name="TextBox 153">
            <a:extLst>
              <a:ext uri="{FF2B5EF4-FFF2-40B4-BE49-F238E27FC236}">
                <a16:creationId xmlns:a16="http://schemas.microsoft.com/office/drawing/2014/main" id="{120022F5-8351-4DBB-AAFE-F56770912E2A}"/>
              </a:ext>
            </a:extLst>
          </p:cNvPr>
          <p:cNvSpPr txBox="1"/>
          <p:nvPr/>
        </p:nvSpPr>
        <p:spPr>
          <a:xfrm>
            <a:off x="5351280" y="2471061"/>
            <a:ext cx="740628" cy="184666"/>
          </a:xfrm>
          <a:prstGeom prst="rect">
            <a:avLst/>
          </a:prstGeom>
          <a:noFill/>
        </p:spPr>
        <p:txBody>
          <a:bodyPr wrap="square" rtlCol="0">
            <a:spAutoFit/>
          </a:bodyPr>
          <a:lstStyle/>
          <a:p>
            <a:pPr algn="ctr"/>
            <a:r>
              <a:rPr lang="en-US" sz="600" dirty="0">
                <a:solidFill>
                  <a:schemeClr val="bg1"/>
                </a:solidFill>
              </a:rPr>
              <a:t>seo</a:t>
            </a:r>
          </a:p>
        </p:txBody>
      </p:sp>
      <p:sp>
        <p:nvSpPr>
          <p:cNvPr id="155" name="TextBox 154">
            <a:extLst>
              <a:ext uri="{FF2B5EF4-FFF2-40B4-BE49-F238E27FC236}">
                <a16:creationId xmlns:a16="http://schemas.microsoft.com/office/drawing/2014/main" id="{4C26F44B-3FCC-4029-BCF2-5360D26060BE}"/>
              </a:ext>
            </a:extLst>
          </p:cNvPr>
          <p:cNvSpPr txBox="1"/>
          <p:nvPr/>
        </p:nvSpPr>
        <p:spPr>
          <a:xfrm>
            <a:off x="6002150" y="2471061"/>
            <a:ext cx="585970" cy="184666"/>
          </a:xfrm>
          <a:prstGeom prst="rect">
            <a:avLst/>
          </a:prstGeom>
          <a:noFill/>
        </p:spPr>
        <p:txBody>
          <a:bodyPr wrap="square" rtlCol="0">
            <a:spAutoFit/>
          </a:bodyPr>
          <a:lstStyle/>
          <a:p>
            <a:pPr algn="ctr"/>
            <a:r>
              <a:rPr lang="en-US" sz="600" dirty="0">
                <a:solidFill>
                  <a:schemeClr val="bg1"/>
                </a:solidFill>
              </a:rPr>
              <a:t>content</a:t>
            </a:r>
          </a:p>
        </p:txBody>
      </p:sp>
      <p:sp>
        <p:nvSpPr>
          <p:cNvPr id="156" name="TextBox 155">
            <a:extLst>
              <a:ext uri="{FF2B5EF4-FFF2-40B4-BE49-F238E27FC236}">
                <a16:creationId xmlns:a16="http://schemas.microsoft.com/office/drawing/2014/main" id="{3D70472E-7F86-4CBD-9D59-C981DC8BA81D}"/>
              </a:ext>
            </a:extLst>
          </p:cNvPr>
          <p:cNvSpPr txBox="1"/>
          <p:nvPr/>
        </p:nvSpPr>
        <p:spPr>
          <a:xfrm>
            <a:off x="6576967" y="2471061"/>
            <a:ext cx="603178" cy="184666"/>
          </a:xfrm>
          <a:prstGeom prst="rect">
            <a:avLst/>
          </a:prstGeom>
          <a:noFill/>
        </p:spPr>
        <p:txBody>
          <a:bodyPr wrap="square" rtlCol="0">
            <a:spAutoFit/>
          </a:bodyPr>
          <a:lstStyle/>
          <a:p>
            <a:pPr algn="ctr"/>
            <a:r>
              <a:rPr lang="en-US" sz="600" dirty="0">
                <a:solidFill>
                  <a:schemeClr val="bg1"/>
                </a:solidFill>
              </a:rPr>
              <a:t>document</a:t>
            </a:r>
          </a:p>
        </p:txBody>
      </p:sp>
      <p:sp>
        <p:nvSpPr>
          <p:cNvPr id="157" name="TextBox 156">
            <a:extLst>
              <a:ext uri="{FF2B5EF4-FFF2-40B4-BE49-F238E27FC236}">
                <a16:creationId xmlns:a16="http://schemas.microsoft.com/office/drawing/2014/main" id="{11F74BD5-7DF8-458E-AE76-CF37C08F41A7}"/>
              </a:ext>
            </a:extLst>
          </p:cNvPr>
          <p:cNvSpPr txBox="1"/>
          <p:nvPr/>
        </p:nvSpPr>
        <p:spPr>
          <a:xfrm>
            <a:off x="7023544" y="2471061"/>
            <a:ext cx="798328" cy="184666"/>
          </a:xfrm>
          <a:prstGeom prst="rect">
            <a:avLst/>
          </a:prstGeom>
          <a:noFill/>
        </p:spPr>
        <p:txBody>
          <a:bodyPr wrap="square" rtlCol="0">
            <a:spAutoFit/>
          </a:bodyPr>
          <a:lstStyle/>
          <a:p>
            <a:pPr algn="ctr"/>
            <a:r>
              <a:rPr lang="en-US" sz="600" dirty="0">
                <a:solidFill>
                  <a:schemeClr val="bg1"/>
                </a:solidFill>
              </a:rPr>
              <a:t>communication</a:t>
            </a:r>
          </a:p>
        </p:txBody>
      </p:sp>
      <p:sp>
        <p:nvSpPr>
          <p:cNvPr id="158" name="TextBox 157">
            <a:extLst>
              <a:ext uri="{FF2B5EF4-FFF2-40B4-BE49-F238E27FC236}">
                <a16:creationId xmlns:a16="http://schemas.microsoft.com/office/drawing/2014/main" id="{898D74B0-3ABA-46D2-9522-1410A10E6C27}"/>
              </a:ext>
            </a:extLst>
          </p:cNvPr>
          <p:cNvSpPr txBox="1"/>
          <p:nvPr/>
        </p:nvSpPr>
        <p:spPr>
          <a:xfrm>
            <a:off x="6467987" y="800849"/>
            <a:ext cx="740628" cy="184666"/>
          </a:xfrm>
          <a:prstGeom prst="rect">
            <a:avLst/>
          </a:prstGeom>
          <a:noFill/>
        </p:spPr>
        <p:txBody>
          <a:bodyPr wrap="square" rtlCol="0">
            <a:spAutoFit/>
          </a:bodyPr>
          <a:lstStyle/>
          <a:p>
            <a:pPr algn="ctr"/>
            <a:r>
              <a:rPr lang="en-US" sz="600" dirty="0">
                <a:solidFill>
                  <a:schemeClr val="bg1"/>
                </a:solidFill>
              </a:rPr>
              <a:t>sentiment</a:t>
            </a:r>
          </a:p>
        </p:txBody>
      </p:sp>
      <p:sp>
        <p:nvSpPr>
          <p:cNvPr id="159" name="TextBox 158">
            <a:extLst>
              <a:ext uri="{FF2B5EF4-FFF2-40B4-BE49-F238E27FC236}">
                <a16:creationId xmlns:a16="http://schemas.microsoft.com/office/drawing/2014/main" id="{E573220F-3EE7-4E54-94B9-2C0FE4E9A5DC}"/>
              </a:ext>
            </a:extLst>
          </p:cNvPr>
          <p:cNvSpPr txBox="1"/>
          <p:nvPr/>
        </p:nvSpPr>
        <p:spPr>
          <a:xfrm>
            <a:off x="49675" y="2991266"/>
            <a:ext cx="724886" cy="276999"/>
          </a:xfrm>
          <a:prstGeom prst="rect">
            <a:avLst/>
          </a:prstGeom>
          <a:noFill/>
        </p:spPr>
        <p:txBody>
          <a:bodyPr wrap="square" rtlCol="0">
            <a:spAutoFit/>
          </a:bodyPr>
          <a:lstStyle/>
          <a:p>
            <a:pPr algn="ctr"/>
            <a:r>
              <a:rPr lang="en-US" sz="600" dirty="0">
                <a:solidFill>
                  <a:schemeClr val="bg1"/>
                </a:solidFill>
              </a:rPr>
              <a:t>enabling competencies</a:t>
            </a:r>
          </a:p>
        </p:txBody>
      </p:sp>
      <p:sp>
        <p:nvSpPr>
          <p:cNvPr id="160" name="TextBox 159">
            <a:extLst>
              <a:ext uri="{FF2B5EF4-FFF2-40B4-BE49-F238E27FC236}">
                <a16:creationId xmlns:a16="http://schemas.microsoft.com/office/drawing/2014/main" id="{2EED2916-A89C-40F4-A726-76A79D56B7F5}"/>
              </a:ext>
            </a:extLst>
          </p:cNvPr>
          <p:cNvSpPr txBox="1"/>
          <p:nvPr/>
        </p:nvSpPr>
        <p:spPr>
          <a:xfrm>
            <a:off x="636704" y="2991266"/>
            <a:ext cx="692936" cy="276999"/>
          </a:xfrm>
          <a:prstGeom prst="rect">
            <a:avLst/>
          </a:prstGeom>
          <a:noFill/>
        </p:spPr>
        <p:txBody>
          <a:bodyPr wrap="square" rtlCol="0">
            <a:spAutoFit/>
          </a:bodyPr>
          <a:lstStyle/>
          <a:p>
            <a:pPr algn="ctr"/>
            <a:r>
              <a:rPr lang="en-US" sz="600" dirty="0">
                <a:solidFill>
                  <a:schemeClr val="bg1"/>
                </a:solidFill>
              </a:rPr>
              <a:t>code of conduct</a:t>
            </a:r>
          </a:p>
        </p:txBody>
      </p:sp>
      <p:sp>
        <p:nvSpPr>
          <p:cNvPr id="161" name="TextBox 160">
            <a:extLst>
              <a:ext uri="{FF2B5EF4-FFF2-40B4-BE49-F238E27FC236}">
                <a16:creationId xmlns:a16="http://schemas.microsoft.com/office/drawing/2014/main" id="{20AE8E1F-6AB3-4FB9-8713-3291A920B837}"/>
              </a:ext>
            </a:extLst>
          </p:cNvPr>
          <p:cNvSpPr txBox="1"/>
          <p:nvPr/>
        </p:nvSpPr>
        <p:spPr>
          <a:xfrm>
            <a:off x="7639229" y="1808338"/>
            <a:ext cx="585970" cy="276999"/>
          </a:xfrm>
          <a:prstGeom prst="rect">
            <a:avLst/>
          </a:prstGeom>
          <a:noFill/>
        </p:spPr>
        <p:txBody>
          <a:bodyPr wrap="square" rtlCol="0">
            <a:spAutoFit/>
          </a:bodyPr>
          <a:lstStyle/>
          <a:p>
            <a:pPr algn="ctr"/>
            <a:r>
              <a:rPr lang="en-US" sz="600" dirty="0">
                <a:solidFill>
                  <a:schemeClr val="bg1"/>
                </a:solidFill>
              </a:rPr>
              <a:t>market research</a:t>
            </a:r>
          </a:p>
        </p:txBody>
      </p:sp>
      <p:sp>
        <p:nvSpPr>
          <p:cNvPr id="162" name="TextBox 161">
            <a:extLst>
              <a:ext uri="{FF2B5EF4-FFF2-40B4-BE49-F238E27FC236}">
                <a16:creationId xmlns:a16="http://schemas.microsoft.com/office/drawing/2014/main" id="{6EC13140-B650-4A49-9E7B-47D4045F9585}"/>
              </a:ext>
            </a:extLst>
          </p:cNvPr>
          <p:cNvSpPr txBox="1"/>
          <p:nvPr/>
        </p:nvSpPr>
        <p:spPr>
          <a:xfrm>
            <a:off x="8146592" y="1808338"/>
            <a:ext cx="738086" cy="184666"/>
          </a:xfrm>
          <a:prstGeom prst="rect">
            <a:avLst/>
          </a:prstGeom>
          <a:noFill/>
        </p:spPr>
        <p:txBody>
          <a:bodyPr wrap="square" rtlCol="0">
            <a:spAutoFit/>
          </a:bodyPr>
          <a:lstStyle/>
          <a:p>
            <a:pPr algn="ctr"/>
            <a:r>
              <a:rPr lang="en-US" sz="600" dirty="0">
                <a:solidFill>
                  <a:schemeClr val="bg1"/>
                </a:solidFill>
              </a:rPr>
              <a:t>solutions</a:t>
            </a:r>
          </a:p>
        </p:txBody>
      </p:sp>
    </p:spTree>
    <p:extLst>
      <p:ext uri="{BB962C8B-B14F-4D97-AF65-F5344CB8AC3E}">
        <p14:creationId xmlns:p14="http://schemas.microsoft.com/office/powerpoint/2010/main" val="3160441845"/>
      </p:ext>
    </p:extLst>
  </p:cSld>
  <p:clrMapOvr>
    <a:masterClrMapping/>
  </p:clrMapOvr>
  <p:hf hdr="0" ftr="0" dt="0"/>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8695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9.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41.xml"/><Relationship Id="rId7" Type="http://schemas.openxmlformats.org/officeDocument/2006/relationships/notesSlide" Target="../notesSlides/notesSlide1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Layout" Target="../slideLayouts/slideLayout7.xml"/><Relationship Id="rId5" Type="http://schemas.openxmlformats.org/officeDocument/2006/relationships/tags" Target="../tags/tag43.xml"/><Relationship Id="rId4" Type="http://schemas.openxmlformats.org/officeDocument/2006/relationships/tags" Target="../tags/tag42.xml"/><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46.xml"/><Relationship Id="rId7"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10" Type="http://schemas.openxmlformats.org/officeDocument/2006/relationships/image" Target="../media/image21.emf"/><Relationship Id="rId4" Type="http://schemas.openxmlformats.org/officeDocument/2006/relationships/tags" Target="../tags/tag47.xml"/><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52.xml"/><Relationship Id="rId7"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10" Type="http://schemas.openxmlformats.org/officeDocument/2006/relationships/image" Target="../media/image23.png"/><Relationship Id="rId4" Type="http://schemas.openxmlformats.org/officeDocument/2006/relationships/tags" Target="../tags/tag53.xml"/><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58.xml"/><Relationship Id="rId7"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image" Target="../media/image25.png"/><Relationship Id="rId4" Type="http://schemas.openxmlformats.org/officeDocument/2006/relationships/tags" Target="../tags/tag59.xml"/><Relationship Id="rId9" Type="http://schemas.openxmlformats.org/officeDocument/2006/relationships/image" Target="../media/image24.emf"/></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64.xml"/><Relationship Id="rId7" Type="http://schemas.openxmlformats.org/officeDocument/2006/relationships/notesSlide" Target="../notesSlides/notesSlide15.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Layout" Target="../slideLayouts/slideLayout2.xml"/><Relationship Id="rId5" Type="http://schemas.openxmlformats.org/officeDocument/2006/relationships/tags" Target="../tags/tag66.xml"/><Relationship Id="rId4" Type="http://schemas.openxmlformats.org/officeDocument/2006/relationships/tags" Target="../tags/tag65.xml"/><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tags" Target="../tags/tag69.xml"/><Relationship Id="rId7" Type="http://schemas.openxmlformats.org/officeDocument/2006/relationships/image" Target="../media/image28.jp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70.xml"/></Relationships>
</file>

<file path=ppt/slides/_rels/slide17.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notesSlide" Target="../notesSlides/notesSlide18.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image" Target="../media/image29.jp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80.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notesSlide" Target="../notesSlides/notesSlide20.xml"/><Relationship Id="rId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image" Target="../media/image30.jpe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ags" Target="../tags/tag87.xml"/></Relationships>
</file>

<file path=ppt/slides/_rels/slide22.xml.rels><?xml version="1.0" encoding="UTF-8" standalone="yes"?>
<Relationships xmlns="http://schemas.openxmlformats.org/package/2006/relationships"><Relationship Id="rId8" Type="http://schemas.openxmlformats.org/officeDocument/2006/relationships/hyperlink" Target="https://www.fastcompany.com/3004395/5-essential-principles-growing-your-small-business" TargetMode="External"/><Relationship Id="rId3" Type="http://schemas.openxmlformats.org/officeDocument/2006/relationships/tags" Target="../tags/tag90.xml"/><Relationship Id="rId7" Type="http://schemas.openxmlformats.org/officeDocument/2006/relationships/hyperlink" Target="entrepreneur.com/grow"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hyperlink" Target="https://www.canada.ca/fr/services/entreprises.html" TargetMode="External"/><Relationship Id="rId5" Type="http://schemas.openxmlformats.org/officeDocument/2006/relationships/notesSlide" Target="../notesSlides/notesSlide22.xml"/><Relationship Id="rId10" Type="http://schemas.openxmlformats.org/officeDocument/2006/relationships/hyperlink" Target="canada.ca/fr/agence-revenu/services/impot/entreprises/revenu-petites-entreprises-travailleurs-independants.html" TargetMode="External"/><Relationship Id="rId4" Type="http://schemas.openxmlformats.org/officeDocument/2006/relationships/slideLayout" Target="../slideLayouts/slideLayout2.xml"/><Relationship Id="rId9" Type="http://schemas.openxmlformats.org/officeDocument/2006/relationships/hyperlink" Target="https://innovation.ised-isde.canada.ca/s/?language=fr_CA"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cpacanada.ca/lfbdc" TargetMode="External"/><Relationship Id="rId3" Type="http://schemas.openxmlformats.org/officeDocument/2006/relationships/tags" Target="../tags/tag93.xml"/><Relationship Id="rId7" Type="http://schemas.openxmlformats.org/officeDocument/2006/relationships/hyperlink" Target="cvca.ca" TargetMode="Externa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hyperlink" Target="canada.ca/fr/agence-revenu/services/recherche-scientifique-developpement-experimental-programme-encouragements-fiscaux.html" TargetMode="External"/><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96.xml"/><Relationship Id="rId7"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s/_rels/slide25.xml.rels><?xml version="1.0" encoding="UTF-8" standalone="yes"?>
<Relationships xmlns="http://schemas.openxmlformats.org/package/2006/relationships"><Relationship Id="rId3" Type="http://schemas.openxmlformats.org/officeDocument/2006/relationships/tags" Target="../tags/tag102.xml"/><Relationship Id="rId7" Type="http://schemas.openxmlformats.org/officeDocument/2006/relationships/hyperlink" Target="mailto:litteratiefinanciere@cpacanada.ca" TargetMode="Externa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103.xml"/></Relationships>
</file>

<file path=ppt/slides/_rels/slide26.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image" Target="../media/image31.jpeg"/><Relationship Id="rId5" Type="http://schemas.openxmlformats.org/officeDocument/2006/relationships/notesSlide" Target="../notesSlides/notesSlide26.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10.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1.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12.emf"/><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13.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tags" Target="../tags/tag22.xml"/></Relationships>
</file>

<file path=ppt/slides/_rels/slide7.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14.jp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tags" Target="../tags/tag26.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29.xml"/><Relationship Id="rId7" Type="http://schemas.openxmlformats.org/officeDocument/2006/relationships/notesSlide" Target="../notesSlides/notesSlide8.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4.xml"/><Relationship Id="rId5" Type="http://schemas.openxmlformats.org/officeDocument/2006/relationships/tags" Target="../tags/tag31.xml"/><Relationship Id="rId4" Type="http://schemas.openxmlformats.org/officeDocument/2006/relationships/tags" Target="../tags/tag30.xml"/></Relationships>
</file>

<file path=ppt/slides/_rels/slide9.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34.xml"/><Relationship Id="rId7" Type="http://schemas.openxmlformats.org/officeDocument/2006/relationships/image" Target="../media/image16.jpe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descr="Six pièces de bois présentant des icônes variées forment une pyramide">
            <a:extLst>
              <a:ext uri="{FF2B5EF4-FFF2-40B4-BE49-F238E27FC236}">
                <a16:creationId xmlns:a16="http://schemas.microsoft.com/office/drawing/2014/main" id="{8B1D90EC-834C-4965-B003-08B41C4D491A}"/>
              </a:ext>
            </a:extLst>
          </p:cNvPr>
          <p:cNvPicPr>
            <a:picLocks noGrp="1" noChangeAspect="1"/>
          </p:cNvPicPr>
          <p:nvPr>
            <p:ph type="pic" sz="quarter" idx="11"/>
            <p:custDataLst>
              <p:tags r:id="rId1"/>
            </p:custDataLst>
          </p:nvPr>
        </p:nvPicPr>
        <p:blipFill rotWithShape="1">
          <a:blip r:embed="rId5">
            <a:extLst>
              <a:ext uri="{28A0092B-C50C-407E-A947-70E740481C1C}">
                <a14:useLocalDpi xmlns:a14="http://schemas.microsoft.com/office/drawing/2010/main" val="0"/>
              </a:ext>
            </a:extLst>
          </a:blip>
          <a:srcRect t="33322" r="3226" b="10868"/>
          <a:stretch/>
        </p:blipFill>
        <p:spPr>
          <a:xfrm>
            <a:off x="0" y="1190556"/>
            <a:ext cx="9144000" cy="3514794"/>
          </a:xfrm>
        </p:spPr>
      </p:pic>
      <p:sp>
        <p:nvSpPr>
          <p:cNvPr id="2" name="Title 1">
            <a:extLst>
              <a:ext uri="{FF2B5EF4-FFF2-40B4-BE49-F238E27FC236}">
                <a16:creationId xmlns:a16="http://schemas.microsoft.com/office/drawing/2014/main" id="{35496F90-B5AE-44A5-A110-E1D73E6FFC37}"/>
              </a:ext>
            </a:extLst>
          </p:cNvPr>
          <p:cNvSpPr>
            <a:spLocks noGrp="1"/>
          </p:cNvSpPr>
          <p:nvPr>
            <p:ph type="ctrTitle"/>
            <p:custDataLst>
              <p:tags r:id="rId2"/>
            </p:custDataLst>
          </p:nvPr>
        </p:nvSpPr>
        <p:spPr>
          <a:xfrm>
            <a:off x="685800" y="1657350"/>
            <a:ext cx="5638800" cy="2862322"/>
          </a:xfrm>
        </p:spPr>
        <p:txBody>
          <a:bodyPr/>
          <a:lstStyle/>
          <a:p>
            <a:pPr algn="l"/>
            <a:r>
              <a:rPr lang="fr-FR" sz="4000" b="1" dirty="0">
                <a:solidFill>
                  <a:schemeClr val="tx1">
                    <a:lumMod val="75000"/>
                    <a:lumOff val="25000"/>
                  </a:schemeClr>
                </a:solidFill>
              </a:rPr>
              <a:t>Survie financière pour les entrepreneurs</a:t>
            </a:r>
            <a:br>
              <a:rPr lang="en-US" sz="2400" dirty="0">
                <a:solidFill>
                  <a:schemeClr val="tx1">
                    <a:lumMod val="75000"/>
                    <a:lumOff val="25000"/>
                  </a:schemeClr>
                </a:solidFill>
              </a:rPr>
            </a:br>
            <a:br>
              <a:rPr lang="en-US" sz="2400" dirty="0">
                <a:solidFill>
                  <a:schemeClr val="tx1">
                    <a:lumMod val="75000"/>
                    <a:lumOff val="25000"/>
                  </a:schemeClr>
                </a:solidFill>
              </a:rPr>
            </a:br>
            <a:r>
              <a:rPr lang="fr-FR" sz="1600" dirty="0">
                <a:solidFill>
                  <a:schemeClr val="tx1">
                    <a:lumMod val="75000"/>
                    <a:lumOff val="25000"/>
                  </a:schemeClr>
                </a:solidFill>
              </a:rPr>
              <a:t>Présentation par [Nom du présentateur]</a:t>
            </a:r>
            <a:br>
              <a:rPr lang="fr-FR" sz="1600" dirty="0">
                <a:solidFill>
                  <a:schemeClr val="tx1">
                    <a:lumMod val="75000"/>
                    <a:lumOff val="25000"/>
                  </a:schemeClr>
                </a:solidFill>
              </a:rPr>
            </a:br>
            <a:br>
              <a:rPr lang="fr-FR" sz="1600" dirty="0">
                <a:solidFill>
                  <a:schemeClr val="tx1">
                    <a:lumMod val="75000"/>
                    <a:lumOff val="25000"/>
                  </a:schemeClr>
                </a:solidFill>
              </a:rPr>
            </a:br>
            <a:br>
              <a:rPr lang="en-US" sz="2000" dirty="0">
                <a:solidFill>
                  <a:schemeClr val="tx1">
                    <a:lumMod val="75000"/>
                    <a:lumOff val="25000"/>
                  </a:schemeClr>
                </a:solidFill>
              </a:rPr>
            </a:br>
            <a:r>
              <a:rPr lang="fr-FR" sz="1200" dirty="0">
                <a:solidFill>
                  <a:schemeClr val="tx1">
                    <a:lumMod val="75000"/>
                    <a:lumOff val="25000"/>
                  </a:schemeClr>
                </a:solidFill>
              </a:rPr>
              <a:t>Atelier parrainé par Comptables professionnels </a:t>
            </a:r>
            <a:br>
              <a:rPr lang="fr-FR" sz="1200" dirty="0">
                <a:solidFill>
                  <a:schemeClr val="tx1">
                    <a:lumMod val="75000"/>
                    <a:lumOff val="25000"/>
                  </a:schemeClr>
                </a:solidFill>
              </a:rPr>
            </a:br>
            <a:r>
              <a:rPr lang="fr-FR" sz="1200" dirty="0">
                <a:solidFill>
                  <a:schemeClr val="tx1">
                    <a:lumMod val="75000"/>
                    <a:lumOff val="25000"/>
                  </a:schemeClr>
                </a:solidFill>
              </a:rPr>
              <a:t>agréés du Canada (CPA Canada)</a:t>
            </a:r>
            <a:endParaRPr lang="en-US" sz="2400" dirty="0">
              <a:solidFill>
                <a:schemeClr val="tx1">
                  <a:lumMod val="75000"/>
                  <a:lumOff val="25000"/>
                </a:schemeClr>
              </a:solidFill>
            </a:endParaRPr>
          </a:p>
        </p:txBody>
      </p:sp>
    </p:spTree>
    <p:extLst>
      <p:ext uri="{BB962C8B-B14F-4D97-AF65-F5344CB8AC3E}">
        <p14:creationId xmlns:p14="http://schemas.microsoft.com/office/powerpoint/2010/main" val="29220419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fr-FR" dirty="0"/>
              <a:t>État de la situation financière</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762000" y="1123950"/>
            <a:ext cx="7924800" cy="3810000"/>
          </a:xfrm>
        </p:spPr>
        <p:txBody>
          <a:bodyPr/>
          <a:lstStyle/>
          <a:p>
            <a:pPr marL="0" indent="0">
              <a:buNone/>
            </a:pPr>
            <a:r>
              <a:rPr lang="fr-FR" sz="2200" b="1" dirty="0">
                <a:solidFill>
                  <a:schemeClr val="accent2"/>
                </a:solidFill>
              </a:rPr>
              <a:t>Balance chronologique des comptes clients</a:t>
            </a:r>
          </a:p>
          <a:p>
            <a:pPr marL="0" indent="0">
              <a:spcAft>
                <a:spcPts val="1200"/>
              </a:spcAft>
              <a:buNone/>
            </a:pPr>
            <a:r>
              <a:rPr lang="fr-FR" sz="2200" dirty="0"/>
              <a:t>Liste de chaque somme due par client (y compris les taxes, telles la TPS et la TVH) selon l’ancienneté des factures.</a:t>
            </a:r>
          </a:p>
          <a:p>
            <a:pPr marL="0" indent="0">
              <a:buNone/>
            </a:pPr>
            <a:r>
              <a:rPr lang="fr-FR" sz="2200" b="1" dirty="0">
                <a:solidFill>
                  <a:schemeClr val="accent2"/>
                </a:solidFill>
              </a:rPr>
              <a:t>Balance chronologique des comptes créditeurs</a:t>
            </a:r>
          </a:p>
          <a:p>
            <a:pPr marL="0" indent="0">
              <a:buNone/>
            </a:pPr>
            <a:r>
              <a:rPr lang="fr-FR" sz="2200" dirty="0"/>
              <a:t>Liste des sommes que vous devez à chaque fournisseur.</a:t>
            </a:r>
          </a:p>
          <a:p>
            <a:r>
              <a:rPr lang="fr-FR" sz="2200" dirty="0"/>
              <a:t>Évitez les frais de retard de paiement, et profitez des escomptes pour paiement anticipé.</a:t>
            </a:r>
          </a:p>
          <a:p>
            <a:r>
              <a:rPr lang="fr-FR" sz="2200" dirty="0"/>
              <a:t>Sachez que cet outil peut faire la différence entre </a:t>
            </a:r>
            <a:br>
              <a:rPr lang="fr-FR" sz="2200" dirty="0"/>
            </a:br>
            <a:r>
              <a:rPr lang="fr-FR" sz="2200" dirty="0"/>
              <a:t>un profit et une perte.</a:t>
            </a:r>
            <a:endParaRPr lang="en-US" sz="2200" dirty="0"/>
          </a:p>
        </p:txBody>
      </p:sp>
      <p:sp>
        <p:nvSpPr>
          <p:cNvPr id="4" name="TextBox 3">
            <a:extLst>
              <a:ext uri="{FF2B5EF4-FFF2-40B4-BE49-F238E27FC236}">
                <a16:creationId xmlns:a16="http://schemas.microsoft.com/office/drawing/2014/main" id="{A8E94D3E-6140-48E6-8824-CCA95EE140B9}"/>
              </a:ext>
              <a:ext uri="{C183D7F6-B498-43B3-948B-1728B52AA6E4}">
                <adec:decorative xmlns:adec="http://schemas.microsoft.com/office/drawing/2017/decorative" val="1"/>
              </a:ext>
            </a:extLst>
          </p:cNvPr>
          <p:cNvSpPr txBox="1"/>
          <p:nvPr>
            <p:custDataLst>
              <p:tags r:id="rId3"/>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678790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13295-884F-4458-BFB3-303EF6ECAD63}"/>
              </a:ext>
            </a:extLst>
          </p:cNvPr>
          <p:cNvSpPr>
            <a:spLocks noGrp="1"/>
          </p:cNvSpPr>
          <p:nvPr>
            <p:ph type="title"/>
            <p:custDataLst>
              <p:tags r:id="rId1"/>
            </p:custDataLst>
          </p:nvPr>
        </p:nvSpPr>
        <p:spPr/>
        <p:txBody>
          <a:bodyPr/>
          <a:lstStyle/>
          <a:p>
            <a:pPr>
              <a:spcBef>
                <a:spcPct val="0"/>
              </a:spcBef>
              <a:buFont typeface="Arial" panose="020B0604020202020204" pitchFamily="34" charset="0"/>
              <a:buNone/>
            </a:pPr>
            <a:r>
              <a:rPr lang="fr-CA" altLang="fr-FR" sz="2800" b="1" dirty="0">
                <a:latin typeface="Arial" panose="020B0604020202020204" pitchFamily="34" charset="0"/>
                <a:cs typeface="Arial" panose="020B0604020202020204" pitchFamily="34" charset="0"/>
              </a:rPr>
              <a:t>Faites le calcul : les ratios qui vous feront </a:t>
            </a:r>
            <a:br>
              <a:rPr lang="fr-CA" altLang="fr-FR" sz="2800" b="1" dirty="0">
                <a:latin typeface="Arial" panose="020B0604020202020204" pitchFamily="34" charset="0"/>
                <a:cs typeface="Arial" panose="020B0604020202020204" pitchFamily="34" charset="0"/>
              </a:rPr>
            </a:br>
            <a:r>
              <a:rPr lang="fr-CA" altLang="fr-FR" sz="2800" b="1" dirty="0">
                <a:latin typeface="Arial" panose="020B0604020202020204" pitchFamily="34" charset="0"/>
                <a:cs typeface="Arial" panose="020B0604020202020204" pitchFamily="34" charset="0"/>
              </a:rPr>
              <a:t>progresser ou couler</a:t>
            </a:r>
          </a:p>
        </p:txBody>
      </p:sp>
      <p:sp>
        <p:nvSpPr>
          <p:cNvPr id="3" name="Text Placeholder 2">
            <a:extLst>
              <a:ext uri="{FF2B5EF4-FFF2-40B4-BE49-F238E27FC236}">
                <a16:creationId xmlns:a16="http://schemas.microsoft.com/office/drawing/2014/main" id="{13BFB24B-FA2A-4A5B-86FA-21C4C2CA71C4}"/>
              </a:ext>
            </a:extLst>
          </p:cNvPr>
          <p:cNvSpPr>
            <a:spLocks noGrp="1"/>
          </p:cNvSpPr>
          <p:nvPr>
            <p:ph type="body" sz="quarter" idx="10"/>
            <p:custDataLst>
              <p:tags r:id="rId2"/>
            </p:custDataLst>
          </p:nvPr>
        </p:nvSpPr>
        <p:spPr>
          <a:xfrm>
            <a:off x="762001" y="1504950"/>
            <a:ext cx="3962400" cy="3581400"/>
          </a:xfrm>
        </p:spPr>
        <p:txBody>
          <a:bodyPr/>
          <a:lstStyle/>
          <a:p>
            <a:pPr marL="0" indent="0">
              <a:spcAft>
                <a:spcPts val="1200"/>
              </a:spcAft>
              <a:buNone/>
            </a:pPr>
            <a:r>
              <a:rPr lang="fr-FR" sz="2000" b="1" dirty="0">
                <a:solidFill>
                  <a:schemeClr val="accent2"/>
                </a:solidFill>
              </a:rPr>
              <a:t>Marge bénéficiaire brute :</a:t>
            </a:r>
            <a:r>
              <a:rPr lang="fr-FR" sz="2000" b="1" dirty="0">
                <a:solidFill>
                  <a:schemeClr val="accent6"/>
                </a:solidFill>
              </a:rPr>
              <a:t> </a:t>
            </a:r>
            <a:r>
              <a:rPr lang="fr-FR" sz="2000" dirty="0"/>
              <a:t>égale au bénéfice brut (ventes moins le coût des ventes) divisé par le montant du chiffre d’affaires ou des ventes.</a:t>
            </a:r>
          </a:p>
          <a:p>
            <a:pPr marL="0" indent="0">
              <a:buNone/>
            </a:pPr>
            <a:r>
              <a:rPr lang="fr-FR" sz="2000" b="1" dirty="0">
                <a:solidFill>
                  <a:schemeClr val="accent2"/>
                </a:solidFill>
              </a:rPr>
              <a:t>Marge d’exploitation :</a:t>
            </a:r>
            <a:r>
              <a:rPr lang="fr-FR" sz="2000" b="1" dirty="0">
                <a:solidFill>
                  <a:schemeClr val="accent6"/>
                </a:solidFill>
              </a:rPr>
              <a:t> </a:t>
            </a:r>
            <a:r>
              <a:rPr lang="fr-FR" sz="2000" dirty="0"/>
              <a:t>égale </a:t>
            </a:r>
            <a:br>
              <a:rPr lang="fr-FR" sz="2000" dirty="0"/>
            </a:br>
            <a:r>
              <a:rPr lang="fr-FR" sz="2000" dirty="0"/>
              <a:t>au bénéfice, sans l’intérêt et les impôts, divisé par le montant du chiffre d’affaires ou des ventes.</a:t>
            </a:r>
          </a:p>
        </p:txBody>
      </p:sp>
      <p:pic>
        <p:nvPicPr>
          <p:cNvPr id="10" name="Picture 11" descr="Exemple du calcul de la marge bénéficiaire brute.">
            <a:extLst>
              <a:ext uri="{FF2B5EF4-FFF2-40B4-BE49-F238E27FC236}">
                <a16:creationId xmlns:a16="http://schemas.microsoft.com/office/drawing/2014/main" id="{36D43873-5998-4593-873D-9572C0784F95}"/>
              </a:ext>
            </a:extLst>
          </p:cNvPr>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876800" y="1504950"/>
            <a:ext cx="3667937" cy="1597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3" descr="Exemple du calcul de la marge d’exploitation.">
            <a:extLst>
              <a:ext uri="{FF2B5EF4-FFF2-40B4-BE49-F238E27FC236}">
                <a16:creationId xmlns:a16="http://schemas.microsoft.com/office/drawing/2014/main" id="{CFB6CFBC-81CD-4DD8-8DDD-672213E4DB74}"/>
              </a:ext>
            </a:extLst>
          </p:cNvPr>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4906617" y="3295650"/>
            <a:ext cx="3638120"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71E26214-4DBA-48F5-93DC-6194A2D3A67A}"/>
              </a:ext>
              <a:ext uri="{C183D7F6-B498-43B3-948B-1728B52AA6E4}">
                <adec:decorative xmlns:adec="http://schemas.microsoft.com/office/drawing/2017/decorative" val="1"/>
              </a:ext>
            </a:extLst>
          </p:cNvPr>
          <p:cNvSpPr txBox="1"/>
          <p:nvPr>
            <p:custDataLst>
              <p:tags r:id="rId5"/>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718227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Ratio de liquidité générale</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762000" y="1123950"/>
            <a:ext cx="8229600" cy="609600"/>
          </a:xfrm>
        </p:spPr>
        <p:txBody>
          <a:bodyPr/>
          <a:lstStyle/>
          <a:p>
            <a:pPr marL="0" indent="0">
              <a:buNone/>
            </a:pPr>
            <a:r>
              <a:rPr lang="fr-FR" dirty="0"/>
              <a:t>Équivaut au total de l’actif à court terme divisé par le total du passif à court terme.</a:t>
            </a:r>
          </a:p>
        </p:txBody>
      </p:sp>
      <p:grpSp>
        <p:nvGrpSpPr>
          <p:cNvPr id="9" name="Group 8" descr="Exemple du ratio de liquidité générale.">
            <a:extLst>
              <a:ext uri="{FF2B5EF4-FFF2-40B4-BE49-F238E27FC236}">
                <a16:creationId xmlns:a16="http://schemas.microsoft.com/office/drawing/2014/main" id="{015A1CE8-302F-46CE-821B-1C94753D47B2}"/>
              </a:ext>
            </a:extLst>
          </p:cNvPr>
          <p:cNvGrpSpPr/>
          <p:nvPr>
            <p:custDataLst>
              <p:tags r:id="rId3"/>
            </p:custDataLst>
          </p:nvPr>
        </p:nvGrpSpPr>
        <p:grpSpPr>
          <a:xfrm>
            <a:off x="1219200" y="2419350"/>
            <a:ext cx="6921368" cy="1751410"/>
            <a:chOff x="1619250" y="2686050"/>
            <a:chExt cx="5867401" cy="1484710"/>
          </a:xfrm>
        </p:grpSpPr>
        <p:pic>
          <p:nvPicPr>
            <p:cNvPr id="10" name="Picture 12">
              <a:extLst>
                <a:ext uri="{FF2B5EF4-FFF2-40B4-BE49-F238E27FC236}">
                  <a16:creationId xmlns:a16="http://schemas.microsoft.com/office/drawing/2014/main" id="{9DE5E5C6-10DC-479A-8B17-467232E8B956}"/>
                </a:ext>
              </a:extLst>
            </p:cNvPr>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5147073" y="2957513"/>
              <a:ext cx="2339578"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1">
              <a:extLst>
                <a:ext uri="{FF2B5EF4-FFF2-40B4-BE49-F238E27FC236}">
                  <a16:creationId xmlns:a16="http://schemas.microsoft.com/office/drawing/2014/main" id="{2DE187D2-DB72-4415-8F92-C51E9ADC5B8E}"/>
                </a:ext>
              </a:extLst>
            </p:cNvPr>
            <p:cNvPicPr>
              <a:picLocks noChangeAspect="1" noChangeArrowheads="1"/>
            </p:cNvPicPr>
            <p:nvPr>
              <p:custDataLst>
                <p:tags r:id="rId6"/>
              </p:custDataLst>
            </p:nvPr>
          </p:nvPicPr>
          <p:blipFill>
            <a:blip r:embed="rId10">
              <a:extLst>
                <a:ext uri="{28A0092B-C50C-407E-A947-70E740481C1C}">
                  <a14:useLocalDpi xmlns:a14="http://schemas.microsoft.com/office/drawing/2010/main" val="0"/>
                </a:ext>
              </a:extLst>
            </a:blip>
            <a:srcRect/>
            <a:stretch>
              <a:fillRect/>
            </a:stretch>
          </p:blipFill>
          <p:spPr bwMode="auto">
            <a:xfrm>
              <a:off x="1619250" y="2686050"/>
              <a:ext cx="3238500" cy="1484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TextBox 6">
            <a:extLst>
              <a:ext uri="{FF2B5EF4-FFF2-40B4-BE49-F238E27FC236}">
                <a16:creationId xmlns:a16="http://schemas.microsoft.com/office/drawing/2014/main" id="{A8448A5A-1785-4221-933B-19CE69B07A4D}"/>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3995447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fr-FR" dirty="0"/>
              <a:t>Ratio de liquidité relative (de liquidité </a:t>
            </a:r>
            <a:br>
              <a:rPr lang="fr-FR" dirty="0"/>
            </a:br>
            <a:r>
              <a:rPr lang="fr-FR" dirty="0"/>
              <a:t>réduite ou de trésorerie relative)</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966192" y="1504950"/>
            <a:ext cx="7414022" cy="778606"/>
          </a:xfrm>
        </p:spPr>
        <p:txBody>
          <a:bodyPr/>
          <a:lstStyle/>
          <a:p>
            <a:pPr marL="0" indent="0">
              <a:buNone/>
            </a:pPr>
            <a:r>
              <a:rPr lang="fr-FR" sz="2000" dirty="0"/>
              <a:t>Équivaut à l’actif à court terme, moins les stocks et les charges payées d’avance, divisé par le total du passif à court terme.</a:t>
            </a:r>
          </a:p>
        </p:txBody>
      </p:sp>
      <p:pic>
        <p:nvPicPr>
          <p:cNvPr id="10" name="Picture 12" descr="Exemple du ratio de liquidité relative.">
            <a:extLst>
              <a:ext uri="{FF2B5EF4-FFF2-40B4-BE49-F238E27FC236}">
                <a16:creationId xmlns:a16="http://schemas.microsoft.com/office/drawing/2014/main" id="{C74A7547-5582-4B45-A138-D420FFCA31B3}"/>
              </a:ext>
            </a:extLst>
          </p:cNvPr>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1425178" y="2266950"/>
            <a:ext cx="6293643" cy="1180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10" descr="Exemple du ratio de liquidité relative.">
            <a:extLst>
              <a:ext uri="{FF2B5EF4-FFF2-40B4-BE49-F238E27FC236}">
                <a16:creationId xmlns:a16="http://schemas.microsoft.com/office/drawing/2014/main" id="{B4C1CCFB-2AC1-499A-9507-0CC41A2DE27B}"/>
              </a:ext>
            </a:extLst>
          </p:cNvPr>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3361135" y="3499183"/>
            <a:ext cx="2296715" cy="831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82937E53-EF3F-4508-B140-326DE60D407C}"/>
              </a:ext>
            </a:extLst>
          </p:cNvPr>
          <p:cNvSpPr/>
          <p:nvPr>
            <p:custDataLst>
              <p:tags r:id="rId5"/>
            </p:custDataLst>
          </p:nvPr>
        </p:nvSpPr>
        <p:spPr>
          <a:xfrm>
            <a:off x="1143000" y="4480323"/>
            <a:ext cx="7060406" cy="400050"/>
          </a:xfrm>
          <a:prstGeom prst="rect">
            <a:avLst/>
          </a:prstGeom>
          <a:no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A" sz="1400" b="1" dirty="0">
                <a:solidFill>
                  <a:schemeClr val="tx1"/>
                </a:solidFill>
                <a:latin typeface="Arial" panose="020B0604020202020204" pitchFamily="34" charset="0"/>
                <a:cs typeface="Arial" panose="020B0604020202020204" pitchFamily="34" charset="0"/>
              </a:rPr>
              <a:t>Une entreprise saine aura un ratio de liquidité relative d’au moins 1.</a:t>
            </a:r>
            <a:endParaRPr lang="en-US" sz="1400" b="1" dirty="0">
              <a:solidFill>
                <a:schemeClr val="tx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2CF8591E-4008-4CC1-BDB1-73B45BB13A45}"/>
              </a:ext>
              <a:ext uri="{C183D7F6-B498-43B3-948B-1728B52AA6E4}">
                <adec:decorative xmlns:adec="http://schemas.microsoft.com/office/drawing/2017/decorative" val="1"/>
              </a:ext>
            </a:extLst>
          </p:cNvPr>
          <p:cNvSpPr txBox="1"/>
          <p:nvPr>
            <p:custDataLst>
              <p:tags r:id="rId6"/>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981385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Rotation des créances clients</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990600" y="1123950"/>
            <a:ext cx="7457661" cy="609600"/>
          </a:xfrm>
        </p:spPr>
        <p:txBody>
          <a:bodyPr/>
          <a:lstStyle/>
          <a:p>
            <a:pPr marL="0" indent="0">
              <a:buNone/>
            </a:pPr>
            <a:r>
              <a:rPr lang="fr-FR" dirty="0"/>
              <a:t>Équivaut aux ventes à crédit nettes divisées par les créances clients moyennes (moyenne des soldes de vos créances clients des deux dernières années).</a:t>
            </a:r>
          </a:p>
        </p:txBody>
      </p:sp>
      <p:pic>
        <p:nvPicPr>
          <p:cNvPr id="6" name="Picture 9" descr="Exemple de la rotation des créances clients.">
            <a:extLst>
              <a:ext uri="{FF2B5EF4-FFF2-40B4-BE49-F238E27FC236}">
                <a16:creationId xmlns:a16="http://schemas.microsoft.com/office/drawing/2014/main" id="{8A00A2C1-FECA-4BBE-BB9C-E3971EDBB9EF}"/>
              </a:ext>
            </a:extLst>
          </p:cNvPr>
          <p:cNvPicPr>
            <a:picLocks noChangeAspect="1" noChangeArrowheads="1"/>
          </p:cNvPicPr>
          <p:nvPr>
            <p:custDataLst>
              <p:tags r:id="rId3"/>
            </p:custDataLst>
          </p:nvPr>
        </p:nvPicPr>
        <p:blipFill rotWithShape="1">
          <a:blip r:embed="rId9">
            <a:extLst>
              <a:ext uri="{28A0092B-C50C-407E-A947-70E740481C1C}">
                <a14:useLocalDpi xmlns:a14="http://schemas.microsoft.com/office/drawing/2010/main" val="0"/>
              </a:ext>
            </a:extLst>
          </a:blip>
          <a:srcRect l="1572" t="24417" r="1572" b="27375"/>
          <a:stretch/>
        </p:blipFill>
        <p:spPr bwMode="auto">
          <a:xfrm>
            <a:off x="1714500" y="2569529"/>
            <a:ext cx="5715000" cy="9951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12" descr="Exemple de la rotation des créances clients.">
            <a:extLst>
              <a:ext uri="{FF2B5EF4-FFF2-40B4-BE49-F238E27FC236}">
                <a16:creationId xmlns:a16="http://schemas.microsoft.com/office/drawing/2014/main" id="{414D88B8-97A4-40AD-BB49-DF214EDD2E64}"/>
              </a:ext>
            </a:extLst>
          </p:cNvPr>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1721126" y="3787378"/>
            <a:ext cx="2156222" cy="917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9">
            <a:extLst>
              <a:ext uri="{FF2B5EF4-FFF2-40B4-BE49-F238E27FC236}">
                <a16:creationId xmlns:a16="http://schemas.microsoft.com/office/drawing/2014/main" id="{01B7D642-058E-47EC-B123-4F5D98E206BA}"/>
              </a:ext>
            </a:extLst>
          </p:cNvPr>
          <p:cNvSpPr txBox="1">
            <a:spLocks noChangeArrowheads="1"/>
          </p:cNvSpPr>
          <p:nvPr>
            <p:custDataLst>
              <p:tags r:id="rId5"/>
            </p:custDataLst>
          </p:nvPr>
        </p:nvSpPr>
        <p:spPr bwMode="auto">
          <a:xfrm>
            <a:off x="4407175" y="4015977"/>
            <a:ext cx="2863284" cy="300082"/>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CA" altLang="en-US" sz="1350" b="1" dirty="0">
                <a:solidFill>
                  <a:srgbClr val="FF0000"/>
                </a:solidFill>
                <a:latin typeface="Arial" panose="020B0604020202020204" pitchFamily="34" charset="0"/>
                <a:cs typeface="Arial" panose="020B0604020202020204" pitchFamily="34" charset="0"/>
              </a:rPr>
              <a:t>365 / 10 = Moyenne de 36,5 jours</a:t>
            </a:r>
          </a:p>
        </p:txBody>
      </p:sp>
      <p:sp>
        <p:nvSpPr>
          <p:cNvPr id="7" name="TextBox 6">
            <a:extLst>
              <a:ext uri="{FF2B5EF4-FFF2-40B4-BE49-F238E27FC236}">
                <a16:creationId xmlns:a16="http://schemas.microsoft.com/office/drawing/2014/main" id="{F860F1A3-6C60-4ABC-88E5-06263CD69B8E}"/>
              </a:ext>
              <a:ext uri="{C183D7F6-B498-43B3-948B-1728B52AA6E4}">
                <adec:decorative xmlns:adec="http://schemas.microsoft.com/office/drawing/2017/decorative" val="1"/>
              </a:ext>
            </a:extLst>
          </p:cNvPr>
          <p:cNvSpPr txBox="1"/>
          <p:nvPr>
            <p:custDataLst>
              <p:tags r:id="rId6"/>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705491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Ratio emprunts/capitaux propres</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1219200" y="1123950"/>
            <a:ext cx="7543800" cy="609600"/>
          </a:xfrm>
        </p:spPr>
        <p:txBody>
          <a:bodyPr/>
          <a:lstStyle/>
          <a:p>
            <a:pPr marL="0" indent="0">
              <a:buNone/>
            </a:pPr>
            <a:r>
              <a:rPr lang="fr-FR" dirty="0"/>
              <a:t>Équivaut au total du passif divisé par l’actif</a:t>
            </a:r>
            <a:br>
              <a:rPr lang="fr-FR" dirty="0"/>
            </a:br>
            <a:r>
              <a:rPr lang="fr-FR" dirty="0"/>
              <a:t>(c’est-à-dire les capitaux propres si l’entreprise</a:t>
            </a:r>
            <a:br>
              <a:rPr lang="fr-FR" dirty="0"/>
            </a:br>
            <a:r>
              <a:rPr lang="fr-FR" dirty="0"/>
              <a:t>est constituée en société).</a:t>
            </a:r>
          </a:p>
        </p:txBody>
      </p:sp>
      <p:pic>
        <p:nvPicPr>
          <p:cNvPr id="8" name="Picture 9" descr="Exemple du ratio emprunts / capitaux propres.">
            <a:extLst>
              <a:ext uri="{FF2B5EF4-FFF2-40B4-BE49-F238E27FC236}">
                <a16:creationId xmlns:a16="http://schemas.microsoft.com/office/drawing/2014/main" id="{9682A870-CB2F-4202-BDCB-3CC04286BF8A}"/>
              </a:ext>
            </a:extLst>
          </p:cNvPr>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571500" y="2740975"/>
            <a:ext cx="4852728" cy="1123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10" descr="Exemple du ratio emprunts / capitaux propres.">
            <a:extLst>
              <a:ext uri="{FF2B5EF4-FFF2-40B4-BE49-F238E27FC236}">
                <a16:creationId xmlns:a16="http://schemas.microsoft.com/office/drawing/2014/main" id="{8C022C34-0BBB-4A84-AB3D-285E4950DCAB}"/>
              </a:ext>
            </a:extLst>
          </p:cNvPr>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5883912" y="2747294"/>
            <a:ext cx="2688588" cy="1110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3CABC9BC-5636-4BFA-9C7E-5B8CE83547E7}"/>
              </a:ext>
              <a:ext uri="{C183D7F6-B498-43B3-948B-1728B52AA6E4}">
                <adec:decorative xmlns:adec="http://schemas.microsoft.com/office/drawing/2017/decorative" val="1"/>
              </a:ext>
            </a:extLst>
          </p:cNvPr>
          <p:cNvSpPr txBox="1"/>
          <p:nvPr>
            <p:custDataLst>
              <p:tags r:id="rId5"/>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4227637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Étude de cas : « Scarves of the North »</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762000" y="1123950"/>
            <a:ext cx="8001000" cy="609600"/>
          </a:xfrm>
        </p:spPr>
        <p:txBody>
          <a:bodyPr/>
          <a:lstStyle/>
          <a:p>
            <a:r>
              <a:rPr lang="fr-FR" dirty="0"/>
              <a:t>Formez des groupes.</a:t>
            </a:r>
          </a:p>
          <a:p>
            <a:r>
              <a:rPr lang="fr-FR" dirty="0"/>
              <a:t>Lisez l’étude de cas et analysez les chiffres.</a:t>
            </a:r>
          </a:p>
          <a:p>
            <a:r>
              <a:rPr lang="fr-FR" dirty="0"/>
              <a:t>Répondez aux questions sur le document remis.</a:t>
            </a:r>
          </a:p>
          <a:p>
            <a:r>
              <a:rPr lang="fr-FR" dirty="0"/>
              <a:t>N’oubliez pas de voir « au-delà des chiffres » pour savoir pourquoi la société en est rendue là.</a:t>
            </a:r>
          </a:p>
          <a:p>
            <a:r>
              <a:rPr lang="fr-FR" dirty="0"/>
              <a:t>Nous passerons ensuite en revue l’étude de cas.</a:t>
            </a:r>
          </a:p>
        </p:txBody>
      </p:sp>
      <p:pic>
        <p:nvPicPr>
          <p:cNvPr id="4" name="Picture 3" descr="Yellow pencil">
            <a:extLst>
              <a:ext uri="{FF2B5EF4-FFF2-40B4-BE49-F238E27FC236}">
                <a16:creationId xmlns:a16="http://schemas.microsoft.com/office/drawing/2014/main" id="{0C5FB2DC-9C04-43BF-816D-53D2F744DAA7}"/>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2438400" y="3790950"/>
            <a:ext cx="4953000" cy="1202872"/>
          </a:xfrm>
          <a:prstGeom prst="rect">
            <a:avLst/>
          </a:prstGeom>
        </p:spPr>
      </p:pic>
      <p:sp>
        <p:nvSpPr>
          <p:cNvPr id="5" name="TextBox 4">
            <a:extLst>
              <a:ext uri="{FF2B5EF4-FFF2-40B4-BE49-F238E27FC236}">
                <a16:creationId xmlns:a16="http://schemas.microsoft.com/office/drawing/2014/main" id="{5A2072D0-B9E3-4DB6-98FE-AF812A526C75}"/>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212962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a:xfrm>
            <a:off x="228600" y="438150"/>
            <a:ext cx="8839200" cy="419132"/>
          </a:xfrm>
        </p:spPr>
        <p:txBody>
          <a:bodyPr/>
          <a:lstStyle/>
          <a:p>
            <a:r>
              <a:rPr lang="en-US" dirty="0"/>
              <a:t>Étude de cas : « Scarves of the North » (analyse)</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762000" y="1123950"/>
            <a:ext cx="8229600" cy="3810000"/>
          </a:xfrm>
        </p:spPr>
        <p:txBody>
          <a:bodyPr/>
          <a:lstStyle/>
          <a:p>
            <a:r>
              <a:rPr lang="fr-FR" sz="2000" b="1" dirty="0"/>
              <a:t>Le chiffre d’affaires a augmenté, mais selon des montants </a:t>
            </a:r>
            <a:br>
              <a:rPr lang="fr-FR" sz="2000" b="1" dirty="0"/>
            </a:br>
            <a:r>
              <a:rPr lang="fr-FR" sz="2000" b="1" dirty="0"/>
              <a:t>et des pourcentages plus faibles</a:t>
            </a:r>
          </a:p>
          <a:p>
            <a:pPr lvl="1"/>
            <a:r>
              <a:rPr lang="fr-FR" sz="2000" dirty="0"/>
              <a:t>Exercice 2 : 5 600 $ (160 %)</a:t>
            </a:r>
          </a:p>
          <a:p>
            <a:pPr lvl="1"/>
            <a:r>
              <a:rPr lang="fr-FR" sz="2000" dirty="0"/>
              <a:t>Exercice 3 : 5 350 $ (59 %)</a:t>
            </a:r>
          </a:p>
          <a:p>
            <a:pPr lvl="1"/>
            <a:r>
              <a:rPr lang="fr-FR" sz="2000" dirty="0"/>
              <a:t>Exercice 4 : 5 100 $ (35 %)</a:t>
            </a:r>
          </a:p>
          <a:p>
            <a:r>
              <a:rPr lang="fr-FR" sz="2000" b="1" dirty="0"/>
              <a:t>Les marges bénéficiaires brutes ont diminué chaque année</a:t>
            </a:r>
          </a:p>
          <a:p>
            <a:pPr lvl="1"/>
            <a:r>
              <a:rPr lang="fr-FR" sz="2000" dirty="0"/>
              <a:t>Exercice 1 : 83 %</a:t>
            </a:r>
          </a:p>
          <a:p>
            <a:pPr lvl="1"/>
            <a:r>
              <a:rPr lang="fr-FR" sz="2000" dirty="0"/>
              <a:t>Exercice 2 : 75 %</a:t>
            </a:r>
          </a:p>
          <a:p>
            <a:pPr lvl="1"/>
            <a:r>
              <a:rPr lang="fr-FR" sz="2000" dirty="0"/>
              <a:t>Exercice 3 : 69 %</a:t>
            </a:r>
          </a:p>
          <a:p>
            <a:pPr lvl="1"/>
            <a:r>
              <a:rPr lang="fr-FR" sz="2000" dirty="0"/>
              <a:t>Exercice 4 : 65 %</a:t>
            </a:r>
          </a:p>
        </p:txBody>
      </p:sp>
      <p:sp>
        <p:nvSpPr>
          <p:cNvPr id="4" name="TextBox 3">
            <a:extLst>
              <a:ext uri="{FF2B5EF4-FFF2-40B4-BE49-F238E27FC236}">
                <a16:creationId xmlns:a16="http://schemas.microsoft.com/office/drawing/2014/main" id="{EBEDB0D5-8ED5-4BBA-99EF-3923B0EF5799}"/>
              </a:ext>
              <a:ext uri="{C183D7F6-B498-43B3-948B-1728B52AA6E4}">
                <adec:decorative xmlns:adec="http://schemas.microsoft.com/office/drawing/2017/decorative" val="1"/>
              </a:ext>
            </a:extLst>
          </p:cNvPr>
          <p:cNvSpPr txBox="1"/>
          <p:nvPr>
            <p:custDataLst>
              <p:tags r:id="rId3"/>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3710973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Étude de cas : « Scarves of the North » (analyse)</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762000" y="1123950"/>
            <a:ext cx="7848600" cy="609600"/>
          </a:xfrm>
        </p:spPr>
        <p:txBody>
          <a:bodyPr/>
          <a:lstStyle/>
          <a:p>
            <a:r>
              <a:rPr lang="fr-FR" sz="2000" b="1" dirty="0"/>
              <a:t>Les charges ont augmenté de façon importante depuis 4 ans</a:t>
            </a:r>
          </a:p>
          <a:p>
            <a:pPr lvl="1"/>
            <a:r>
              <a:rPr lang="fr-FR" sz="2000" dirty="0"/>
              <a:t>Frais d’administration, de 300 $ à 6 000 $</a:t>
            </a:r>
          </a:p>
          <a:p>
            <a:pPr lvl="1"/>
            <a:r>
              <a:rPr lang="fr-FR" sz="2000" dirty="0"/>
              <a:t>Salaires, de 0 $ à 7 000 $</a:t>
            </a:r>
          </a:p>
          <a:p>
            <a:pPr lvl="1"/>
            <a:r>
              <a:rPr lang="fr-FR" sz="2000" dirty="0"/>
              <a:t>Combien de temps encore Fred peut-il se permettre de subir des pertes?</a:t>
            </a:r>
          </a:p>
          <a:p>
            <a:r>
              <a:rPr lang="fr-FR" sz="2000" b="1" dirty="0"/>
              <a:t>Analyse non financière</a:t>
            </a:r>
          </a:p>
          <a:p>
            <a:pPr lvl="1"/>
            <a:r>
              <a:rPr lang="fr-FR" sz="2000" dirty="0"/>
              <a:t>Concurrence accrue en raison des « imitations » d’outre‑mer</a:t>
            </a:r>
          </a:p>
          <a:p>
            <a:pPr lvl="1"/>
            <a:r>
              <a:rPr lang="fr-FR" sz="2000" dirty="0"/>
              <a:t>L’entreprise devrait-elle songer à étendre ses activités au‑delà de la production d’écharpes?</a:t>
            </a:r>
          </a:p>
          <a:p>
            <a:pPr lvl="1"/>
            <a:r>
              <a:rPr lang="fr-FR" sz="2000" dirty="0"/>
              <a:t>Cette entreprise est-elle viable?</a:t>
            </a:r>
            <a:endParaRPr lang="fr-FR" sz="2000" b="1" dirty="0"/>
          </a:p>
        </p:txBody>
      </p:sp>
      <p:sp>
        <p:nvSpPr>
          <p:cNvPr id="4" name="TextBox 3">
            <a:extLst>
              <a:ext uri="{FF2B5EF4-FFF2-40B4-BE49-F238E27FC236}">
                <a16:creationId xmlns:a16="http://schemas.microsoft.com/office/drawing/2014/main" id="{0C20AAB4-69D0-4679-9C7D-B1D265E60C0E}"/>
              </a:ext>
              <a:ext uri="{C183D7F6-B498-43B3-948B-1728B52AA6E4}">
                <adec:decorative xmlns:adec="http://schemas.microsoft.com/office/drawing/2017/decorative" val="1"/>
              </a:ext>
            </a:extLst>
          </p:cNvPr>
          <p:cNvSpPr txBox="1"/>
          <p:nvPr>
            <p:custDataLst>
              <p:tags r:id="rId3"/>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1479994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Stratégies fiscales efficaces</a:t>
            </a:r>
          </a:p>
        </p:txBody>
      </p:sp>
      <p:pic>
        <p:nvPicPr>
          <p:cNvPr id="4" name="Picture 3" descr="Close up of calculator keys">
            <a:extLst>
              <a:ext uri="{FF2B5EF4-FFF2-40B4-BE49-F238E27FC236}">
                <a16:creationId xmlns:a16="http://schemas.microsoft.com/office/drawing/2014/main" id="{56FBC490-D720-4B0F-B322-68BF8BF6E0AF}"/>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l="1160" t="1865" r="61224" b="39934"/>
          <a:stretch/>
        </p:blipFill>
        <p:spPr>
          <a:xfrm>
            <a:off x="12700" y="1200150"/>
            <a:ext cx="2882900" cy="2971800"/>
          </a:xfrm>
          <a:prstGeom prst="rect">
            <a:avLst/>
          </a:prstGeom>
        </p:spPr>
      </p:pic>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3"/>
            </p:custDataLst>
          </p:nvPr>
        </p:nvSpPr>
        <p:spPr>
          <a:xfrm>
            <a:off x="3200400" y="1123950"/>
            <a:ext cx="5562600" cy="2362200"/>
          </a:xfrm>
        </p:spPr>
        <p:txBody>
          <a:bodyPr/>
          <a:lstStyle/>
          <a:p>
            <a:r>
              <a:rPr lang="fr-FR" sz="2000" dirty="0"/>
              <a:t>Taux d’imposition des bénéfices des sociétés</a:t>
            </a:r>
          </a:p>
          <a:p>
            <a:r>
              <a:rPr lang="fr-FR" sz="2000" dirty="0"/>
              <a:t>La décision « salaire ou dividendes » ‒ intégration RPC/REER</a:t>
            </a:r>
          </a:p>
          <a:p>
            <a:r>
              <a:rPr lang="fr-FR" sz="2000" dirty="0"/>
              <a:t>Attention aux frais de gestion</a:t>
            </a:r>
          </a:p>
          <a:p>
            <a:r>
              <a:rPr lang="fr-FR" sz="2000" dirty="0"/>
              <a:t>Fractionnement du revenu – salaire</a:t>
            </a:r>
          </a:p>
          <a:p>
            <a:r>
              <a:rPr lang="fr-FR" sz="2000" dirty="0"/>
              <a:t>Fractionnement du revenu – dividendes</a:t>
            </a:r>
          </a:p>
          <a:p>
            <a:r>
              <a:rPr lang="fr-FR" sz="2000" dirty="0"/>
              <a:t>Report des impôts avec la prime</a:t>
            </a:r>
          </a:p>
        </p:txBody>
      </p:sp>
      <p:sp>
        <p:nvSpPr>
          <p:cNvPr id="5" name="TextBox 4">
            <a:extLst>
              <a:ext uri="{FF2B5EF4-FFF2-40B4-BE49-F238E27FC236}">
                <a16:creationId xmlns:a16="http://schemas.microsoft.com/office/drawing/2014/main" id="{446B67E8-BD56-4739-8EA4-FE34657628F0}"/>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224189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A320-68CD-4E8F-A734-450C323B9D90}"/>
              </a:ext>
            </a:extLst>
          </p:cNvPr>
          <p:cNvSpPr>
            <a:spLocks noGrp="1"/>
          </p:cNvSpPr>
          <p:nvPr>
            <p:ph type="title"/>
            <p:custDataLst>
              <p:tags r:id="rId1"/>
            </p:custDataLst>
          </p:nvPr>
        </p:nvSpPr>
        <p:spPr>
          <a:xfrm>
            <a:off x="2190750" y="361950"/>
            <a:ext cx="4762500" cy="419132"/>
          </a:xfrm>
        </p:spPr>
        <p:txBody>
          <a:bodyPr/>
          <a:lstStyle/>
          <a:p>
            <a:r>
              <a:rPr lang="en-US" dirty="0"/>
              <a:t>Ordre du jour</a:t>
            </a:r>
          </a:p>
        </p:txBody>
      </p:sp>
      <p:sp>
        <p:nvSpPr>
          <p:cNvPr id="3" name="Text Placeholder 2">
            <a:extLst>
              <a:ext uri="{FF2B5EF4-FFF2-40B4-BE49-F238E27FC236}">
                <a16:creationId xmlns:a16="http://schemas.microsoft.com/office/drawing/2014/main" id="{8E0A26AB-077A-4D9D-AF73-25F7C97C94B3}"/>
              </a:ext>
            </a:extLst>
          </p:cNvPr>
          <p:cNvSpPr>
            <a:spLocks noGrp="1"/>
          </p:cNvSpPr>
          <p:nvPr>
            <p:ph type="body" sz="quarter" idx="10"/>
            <p:custDataLst>
              <p:tags r:id="rId2"/>
            </p:custDataLst>
          </p:nvPr>
        </p:nvSpPr>
        <p:spPr>
          <a:xfrm>
            <a:off x="762000" y="819150"/>
            <a:ext cx="8077200" cy="3581400"/>
          </a:xfrm>
        </p:spPr>
        <p:txBody>
          <a:bodyPr/>
          <a:lstStyle/>
          <a:p>
            <a:r>
              <a:rPr lang="fr-CA" sz="2000" dirty="0"/>
              <a:t>Introduction</a:t>
            </a:r>
          </a:p>
          <a:p>
            <a:r>
              <a:rPr lang="fr-CA" sz="2000" dirty="0"/>
              <a:t>Gestion de la croissance et de l’expansion</a:t>
            </a:r>
          </a:p>
          <a:p>
            <a:r>
              <a:rPr lang="fr-CA" sz="2000" dirty="0"/>
              <a:t>Principaux chiffres à comprendre et à surveiller</a:t>
            </a:r>
          </a:p>
          <a:p>
            <a:r>
              <a:rPr lang="fr-CA" sz="2000" dirty="0"/>
              <a:t>État des flux de trésorerie</a:t>
            </a:r>
          </a:p>
          <a:p>
            <a:r>
              <a:rPr lang="fr-CA" sz="2000" dirty="0"/>
              <a:t>Faites le calcul : ratios qui vous feront progresser ou couler </a:t>
            </a:r>
          </a:p>
          <a:p>
            <a:r>
              <a:rPr lang="fr-CA" sz="2000" dirty="0"/>
              <a:t>Étude de cas « Scarves of the North »</a:t>
            </a:r>
          </a:p>
          <a:p>
            <a:r>
              <a:rPr lang="fr-CA" sz="2000" dirty="0"/>
              <a:t>Stratégies fiscales efficaces</a:t>
            </a:r>
          </a:p>
          <a:p>
            <a:r>
              <a:rPr lang="fr-CA" sz="2000" dirty="0"/>
              <a:t>Financement : les ligues majeures</a:t>
            </a:r>
          </a:p>
          <a:p>
            <a:r>
              <a:rPr lang="fr-CA" sz="2000" dirty="0"/>
              <a:t>Outils et ressources</a:t>
            </a:r>
          </a:p>
          <a:p>
            <a:r>
              <a:rPr lang="fr-CA" sz="2000" dirty="0"/>
              <a:t>Période de questions</a:t>
            </a:r>
          </a:p>
        </p:txBody>
      </p:sp>
      <p:sp>
        <p:nvSpPr>
          <p:cNvPr id="4" name="TextBox 3">
            <a:extLst>
              <a:ext uri="{FF2B5EF4-FFF2-40B4-BE49-F238E27FC236}">
                <a16:creationId xmlns:a16="http://schemas.microsoft.com/office/drawing/2014/main" id="{393FC38B-D651-441E-93D0-85B64B5985DB}"/>
              </a:ext>
              <a:ext uri="{C183D7F6-B498-43B3-948B-1728B52AA6E4}">
                <adec:decorative xmlns:adec="http://schemas.microsoft.com/office/drawing/2017/decorative" val="1"/>
              </a:ext>
            </a:extLst>
          </p:cNvPr>
          <p:cNvSpPr txBox="1"/>
          <p:nvPr>
            <p:custDataLst>
              <p:tags r:id="rId3"/>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1204732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A320-68CD-4E8F-A734-450C323B9D90}"/>
              </a:ext>
            </a:extLst>
          </p:cNvPr>
          <p:cNvSpPr>
            <a:spLocks noGrp="1"/>
          </p:cNvSpPr>
          <p:nvPr>
            <p:ph type="title"/>
            <p:custDataLst>
              <p:tags r:id="rId1"/>
            </p:custDataLst>
          </p:nvPr>
        </p:nvSpPr>
        <p:spPr/>
        <p:txBody>
          <a:bodyPr/>
          <a:lstStyle/>
          <a:p>
            <a:r>
              <a:rPr lang="fr-FR" dirty="0"/>
              <a:t>Gestion de la croissance et de l’expansion</a:t>
            </a:r>
          </a:p>
        </p:txBody>
      </p:sp>
      <p:sp>
        <p:nvSpPr>
          <p:cNvPr id="3" name="Text Placeholder 2">
            <a:extLst>
              <a:ext uri="{FF2B5EF4-FFF2-40B4-BE49-F238E27FC236}">
                <a16:creationId xmlns:a16="http://schemas.microsoft.com/office/drawing/2014/main" id="{8E0A26AB-077A-4D9D-AF73-25F7C97C94B3}"/>
              </a:ext>
            </a:extLst>
          </p:cNvPr>
          <p:cNvSpPr>
            <a:spLocks noGrp="1"/>
          </p:cNvSpPr>
          <p:nvPr>
            <p:ph type="body" sz="quarter" idx="10"/>
            <p:custDataLst>
              <p:tags r:id="rId2"/>
            </p:custDataLst>
          </p:nvPr>
        </p:nvSpPr>
        <p:spPr>
          <a:xfrm>
            <a:off x="762000" y="1123950"/>
            <a:ext cx="8153400" cy="3581400"/>
          </a:xfrm>
        </p:spPr>
        <p:txBody>
          <a:bodyPr/>
          <a:lstStyle/>
          <a:p>
            <a:pPr marL="0" indent="0">
              <a:spcAft>
                <a:spcPts val="600"/>
              </a:spcAft>
              <a:buNone/>
              <a:defRPr/>
            </a:pPr>
            <a:r>
              <a:rPr lang="fr-FR" sz="2400" b="1" dirty="0">
                <a:solidFill>
                  <a:schemeClr val="accent2"/>
                </a:solidFill>
                <a:latin typeface="Arial" panose="020B0604020202020204" pitchFamily="34" charset="0"/>
                <a:cs typeface="Arial" panose="020B0604020202020204" pitchFamily="34" charset="0"/>
              </a:rPr>
              <a:t>Êtes-vous prêt? Posez-vous les quatre grandes questions suivantes :</a:t>
            </a:r>
          </a:p>
          <a:p>
            <a:pPr marL="457200" indent="-457200">
              <a:buFont typeface="+mj-lt"/>
              <a:buAutoNum type="arabicPeriod"/>
              <a:defRPr/>
            </a:pPr>
            <a:r>
              <a:rPr lang="fr-FR" sz="2400" dirty="0">
                <a:latin typeface="Arial" panose="020B0604020202020204" pitchFamily="34" charset="0"/>
                <a:cs typeface="Arial" panose="020B0604020202020204" pitchFamily="34" charset="0"/>
              </a:rPr>
              <a:t>Y a-t-il une demande croissante pour mon produit </a:t>
            </a:r>
            <a:br>
              <a:rPr lang="fr-FR" sz="2400" dirty="0">
                <a:latin typeface="Arial" panose="020B0604020202020204" pitchFamily="34" charset="0"/>
                <a:cs typeface="Arial" panose="020B0604020202020204" pitchFamily="34" charset="0"/>
              </a:rPr>
            </a:br>
            <a:r>
              <a:rPr lang="fr-FR" sz="2400" dirty="0">
                <a:latin typeface="Arial" panose="020B0604020202020204" pitchFamily="34" charset="0"/>
                <a:cs typeface="Arial" panose="020B0604020202020204" pitchFamily="34" charset="0"/>
              </a:rPr>
              <a:t>ou mon service?</a:t>
            </a:r>
          </a:p>
          <a:p>
            <a:pPr marL="457200" indent="-457200">
              <a:buFont typeface="+mj-lt"/>
              <a:buAutoNum type="arabicPeriod"/>
              <a:defRPr/>
            </a:pPr>
            <a:r>
              <a:rPr lang="fr-FR" sz="2400" dirty="0">
                <a:latin typeface="Arial" panose="020B0604020202020204" pitchFamily="34" charset="0"/>
                <a:cs typeface="Arial" panose="020B0604020202020204" pitchFamily="34" charset="0"/>
              </a:rPr>
              <a:t>Mon entreprise dispose-t-elle de l’ensemble de compétences et des ressources nécessaires?</a:t>
            </a:r>
          </a:p>
          <a:p>
            <a:pPr marL="457200" indent="-457200">
              <a:buFont typeface="+mj-lt"/>
              <a:buAutoNum type="arabicPeriod"/>
              <a:defRPr/>
            </a:pPr>
            <a:r>
              <a:rPr lang="fr-FR" sz="2400" dirty="0">
                <a:latin typeface="Arial" panose="020B0604020202020204" pitchFamily="34" charset="0"/>
                <a:cs typeface="Arial" panose="020B0604020202020204" pitchFamily="34" charset="0"/>
              </a:rPr>
              <a:t>Quels coûts supplémentaires faudra-t-il engager?</a:t>
            </a:r>
          </a:p>
          <a:p>
            <a:pPr marL="457200" indent="-457200">
              <a:buFont typeface="+mj-lt"/>
              <a:buAutoNum type="arabicPeriod"/>
              <a:defRPr/>
            </a:pPr>
            <a:r>
              <a:rPr lang="fr-FR" sz="2400" dirty="0">
                <a:latin typeface="Arial" panose="020B0604020202020204" pitchFamily="34" charset="0"/>
                <a:cs typeface="Arial" panose="020B0604020202020204" pitchFamily="34" charset="0"/>
              </a:rPr>
              <a:t>L’expansion rehaussera-t-elle le résultat net?</a:t>
            </a:r>
          </a:p>
        </p:txBody>
      </p:sp>
      <p:sp>
        <p:nvSpPr>
          <p:cNvPr id="4" name="TextBox 3">
            <a:extLst>
              <a:ext uri="{FF2B5EF4-FFF2-40B4-BE49-F238E27FC236}">
                <a16:creationId xmlns:a16="http://schemas.microsoft.com/office/drawing/2014/main" id="{2A896267-504F-4E67-9289-52905A79C6EC}"/>
              </a:ext>
              <a:ext uri="{C183D7F6-B498-43B3-948B-1728B52AA6E4}">
                <adec:decorative xmlns:adec="http://schemas.microsoft.com/office/drawing/2017/decorative" val="1"/>
              </a:ext>
            </a:extLst>
          </p:cNvPr>
          <p:cNvSpPr txBox="1"/>
          <p:nvPr>
            <p:custDataLst>
              <p:tags r:id="rId3"/>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3040433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Financement : les ligues majeures</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647700" y="1123950"/>
            <a:ext cx="5219699" cy="3581400"/>
          </a:xfrm>
        </p:spPr>
        <p:txBody>
          <a:bodyPr/>
          <a:lstStyle/>
          <a:p>
            <a:pPr marL="0" indent="0">
              <a:buNone/>
            </a:pPr>
            <a:r>
              <a:rPr lang="fr-FR" sz="2200" b="1" dirty="0">
                <a:solidFill>
                  <a:schemeClr val="accent2"/>
                </a:solidFill>
              </a:rPr>
              <a:t>Ce que recherchent les grands prêteurs / investisseurs</a:t>
            </a:r>
          </a:p>
          <a:p>
            <a:r>
              <a:rPr lang="fr-FR" sz="2200" dirty="0"/>
              <a:t>Proposition</a:t>
            </a:r>
          </a:p>
          <a:p>
            <a:pPr>
              <a:spcAft>
                <a:spcPts val="1200"/>
              </a:spcAft>
            </a:pPr>
            <a:r>
              <a:rPr lang="fr-FR" sz="2200" dirty="0"/>
              <a:t>Chiffres qu’ils veulent voir</a:t>
            </a:r>
          </a:p>
          <a:p>
            <a:pPr marL="0" indent="0">
              <a:buNone/>
            </a:pPr>
            <a:r>
              <a:rPr lang="fr-FR" sz="2200" b="1" dirty="0">
                <a:solidFill>
                  <a:schemeClr val="accent2"/>
                </a:solidFill>
              </a:rPr>
              <a:t>Sources de financement</a:t>
            </a:r>
          </a:p>
          <a:p>
            <a:r>
              <a:rPr lang="fr-FR" sz="2200" dirty="0"/>
              <a:t>Banques</a:t>
            </a:r>
          </a:p>
          <a:p>
            <a:r>
              <a:rPr lang="fr-FR" sz="2200" dirty="0"/>
              <a:t>Prêteurs privés</a:t>
            </a:r>
          </a:p>
          <a:p>
            <a:r>
              <a:rPr lang="fr-FR" sz="2200" dirty="0"/>
              <a:t>Financement collectif </a:t>
            </a:r>
            <a:endParaRPr lang="en-US" sz="2200" dirty="0"/>
          </a:p>
        </p:txBody>
      </p:sp>
      <p:pic>
        <p:nvPicPr>
          <p:cNvPr id="9" name="Picture 8" descr="Gros plan sur une poignée de main entre deux femmes.">
            <a:extLst>
              <a:ext uri="{FF2B5EF4-FFF2-40B4-BE49-F238E27FC236}">
                <a16:creationId xmlns:a16="http://schemas.microsoft.com/office/drawing/2014/main" id="{8126EFFE-E80B-4655-982F-E694E4A0AED4}"/>
              </a:ext>
            </a:extLst>
          </p:cNvPr>
          <p:cNvPicPr>
            <a:picLocks noChangeAspect="1"/>
          </p:cNvPicPr>
          <p:nvPr>
            <p:custDataLst>
              <p:tags r:id="rId3"/>
            </p:custDataLst>
          </p:nvPr>
        </p:nvPicPr>
        <p:blipFill rotWithShape="1">
          <a:blip r:embed="rId7">
            <a:extLst>
              <a:ext uri="{28A0092B-C50C-407E-A947-70E740481C1C}">
                <a14:useLocalDpi xmlns:a14="http://schemas.microsoft.com/office/drawing/2010/main" val="0"/>
              </a:ext>
            </a:extLst>
          </a:blip>
          <a:srcRect l="7455" r="13850"/>
          <a:stretch/>
        </p:blipFill>
        <p:spPr>
          <a:xfrm>
            <a:off x="5524501" y="1257300"/>
            <a:ext cx="3619499" cy="3067050"/>
          </a:xfrm>
          <a:prstGeom prst="rect">
            <a:avLst/>
          </a:prstGeom>
        </p:spPr>
      </p:pic>
      <p:sp>
        <p:nvSpPr>
          <p:cNvPr id="5" name="TextBox 4">
            <a:extLst>
              <a:ext uri="{FF2B5EF4-FFF2-40B4-BE49-F238E27FC236}">
                <a16:creationId xmlns:a16="http://schemas.microsoft.com/office/drawing/2014/main" id="{A5D5A5A6-5A40-40FE-8339-C4CFDD316EF1}"/>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1644792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Outils et ressources</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762000" y="971550"/>
            <a:ext cx="8001000" cy="3810000"/>
          </a:xfrm>
        </p:spPr>
        <p:txBody>
          <a:bodyPr/>
          <a:lstStyle/>
          <a:p>
            <a:pPr>
              <a:spcBef>
                <a:spcPts val="300"/>
              </a:spcBef>
              <a:spcAft>
                <a:spcPts val="200"/>
              </a:spcAft>
            </a:pPr>
            <a:r>
              <a:rPr lang="fr-FR" sz="1600" dirty="0"/>
              <a:t>Innovation, Sciences et Développement économique Canada : Entreprises </a:t>
            </a:r>
            <a:br>
              <a:rPr lang="fr-FR" sz="1600" dirty="0"/>
            </a:br>
            <a:r>
              <a:rPr lang="fr-FR" sz="1600" dirty="0"/>
              <a:t>et industrie</a:t>
            </a:r>
            <a:br>
              <a:rPr lang="fr-FR" sz="1600" dirty="0"/>
            </a:br>
            <a:r>
              <a:rPr lang="fr-FR" sz="1600" dirty="0">
                <a:solidFill>
                  <a:schemeClr val="accent6"/>
                </a:solidFill>
                <a:hlinkClick r:id="rId6">
                  <a:extLst>
                    <a:ext uri="{A12FA001-AC4F-418D-AE19-62706E023703}">
                      <ahyp:hlinkClr xmlns:ahyp="http://schemas.microsoft.com/office/drawing/2018/hyperlinkcolor" val="tx"/>
                    </a:ext>
                  </a:extLst>
                </a:hlinkClick>
              </a:rPr>
              <a:t>https://www.canada.ca/fr/services/entreprises.html</a:t>
            </a:r>
            <a:endParaRPr lang="fr-FR" sz="1600" dirty="0">
              <a:solidFill>
                <a:schemeClr val="accent6"/>
              </a:solidFill>
            </a:endParaRPr>
          </a:p>
          <a:p>
            <a:pPr>
              <a:spcBef>
                <a:spcPts val="300"/>
              </a:spcBef>
              <a:spcAft>
                <a:spcPts val="200"/>
              </a:spcAft>
            </a:pPr>
            <a:r>
              <a:rPr lang="fr-FR" sz="1600" dirty="0"/>
              <a:t>Conseils pour la croissance de votre petite entreprise (en anglais)</a:t>
            </a:r>
            <a:br>
              <a:rPr lang="fr-FR" sz="1600" dirty="0"/>
            </a:br>
            <a:r>
              <a:rPr lang="fr-FR" sz="1600" dirty="0">
                <a:solidFill>
                  <a:schemeClr val="accent6"/>
                </a:solidFill>
                <a:hlinkClick r:id="rId7" tooltip="Conseils pour la croissance de votre petite entreprise ">
                  <a:extLst>
                    <a:ext uri="{A12FA001-AC4F-418D-AE19-62706E023703}">
                      <ahyp:hlinkClr xmlns:ahyp="http://schemas.microsoft.com/office/drawing/2018/hyperlinkcolor" val="tx"/>
                    </a:ext>
                  </a:extLst>
                </a:hlinkClick>
              </a:rPr>
              <a:t>entrepreneur.com/</a:t>
            </a:r>
            <a:r>
              <a:rPr lang="fr-FR" sz="1600" u="sng" dirty="0" err="1">
                <a:solidFill>
                  <a:schemeClr val="accent6"/>
                </a:solidFill>
                <a:hlinkClick r:id="rId7" tooltip="Conseils pour la croissance de votre petite entreprise ">
                  <a:extLst>
                    <a:ext uri="{A12FA001-AC4F-418D-AE19-62706E023703}">
                      <ahyp:hlinkClr xmlns:ahyp="http://schemas.microsoft.com/office/drawing/2018/hyperlinkcolor" val="tx"/>
                    </a:ext>
                  </a:extLst>
                </a:hlinkClick>
              </a:rPr>
              <a:t>grow</a:t>
            </a:r>
            <a:endParaRPr lang="fr-FR" sz="1600" u="sng" dirty="0">
              <a:solidFill>
                <a:schemeClr val="accent6"/>
              </a:solidFill>
            </a:endParaRPr>
          </a:p>
          <a:p>
            <a:pPr>
              <a:spcBef>
                <a:spcPts val="300"/>
              </a:spcBef>
              <a:spcAft>
                <a:spcPts val="200"/>
              </a:spcAft>
            </a:pPr>
            <a:r>
              <a:rPr lang="fr-FR" sz="1600" dirty="0"/>
              <a:t>Cinq principes essentiels pour la croissance de votre petite entreprise (en anglais)</a:t>
            </a:r>
            <a:br>
              <a:rPr lang="fr-FR" sz="1600" dirty="0"/>
            </a:br>
            <a:r>
              <a:rPr lang="fr-FR" sz="1600" dirty="0">
                <a:solidFill>
                  <a:schemeClr val="accent6"/>
                </a:solidFill>
                <a:hlinkClick r:id="rId8" tooltip="Cinq principes essentiels pour la croissance de votre petite entreprise ">
                  <a:extLst>
                    <a:ext uri="{A12FA001-AC4F-418D-AE19-62706E023703}">
                      <ahyp:hlinkClr xmlns:ahyp="http://schemas.microsoft.com/office/drawing/2018/hyperlinkcolor" val="tx"/>
                    </a:ext>
                  </a:extLst>
                </a:hlinkClick>
              </a:rPr>
              <a:t>https://www.fastcompany.com/3004395/5-essential-principles-growing-your-small-business</a:t>
            </a:r>
            <a:endParaRPr lang="fr-FR" sz="1600" dirty="0">
              <a:solidFill>
                <a:schemeClr val="accent6"/>
              </a:solidFill>
            </a:endParaRPr>
          </a:p>
          <a:p>
            <a:pPr>
              <a:spcBef>
                <a:spcPts val="300"/>
              </a:spcBef>
              <a:spcAft>
                <a:spcPts val="200"/>
              </a:spcAft>
            </a:pPr>
            <a:r>
              <a:rPr lang="fr-FR" sz="1600" dirty="0"/>
              <a:t>Renseignements sur les programmes de lancement d’une entreprise</a:t>
            </a:r>
            <a:br>
              <a:rPr lang="fr-FR" sz="1600" dirty="0"/>
            </a:br>
            <a:r>
              <a:rPr lang="fr-FR" sz="1600" dirty="0">
                <a:solidFill>
                  <a:schemeClr val="accent6"/>
                </a:solidFill>
                <a:hlinkClick r:id="rId9">
                  <a:extLst>
                    <a:ext uri="{A12FA001-AC4F-418D-AE19-62706E023703}">
                      <ahyp:hlinkClr xmlns:ahyp="http://schemas.microsoft.com/office/drawing/2018/hyperlinkcolor" val="tx"/>
                    </a:ext>
                  </a:extLst>
                </a:hlinkClick>
              </a:rPr>
              <a:t>https://innovation.ised-isde.canada.ca/s/?language=fr_CA</a:t>
            </a:r>
            <a:endParaRPr lang="fr-FR" sz="800" dirty="0">
              <a:solidFill>
                <a:schemeClr val="accent6"/>
              </a:solidFill>
            </a:endParaRPr>
          </a:p>
          <a:p>
            <a:pPr>
              <a:spcBef>
                <a:spcPts val="300"/>
              </a:spcBef>
              <a:spcAft>
                <a:spcPts val="200"/>
              </a:spcAft>
            </a:pPr>
            <a:r>
              <a:rPr lang="fr-FR" sz="1600" dirty="0"/>
              <a:t>Agence du revenu du Canada – Revenu des petites entreprises et des travailleurs indépendants</a:t>
            </a:r>
            <a:br>
              <a:rPr lang="fr-FR" sz="1600" dirty="0"/>
            </a:br>
            <a:r>
              <a:rPr lang="fr-FR" sz="1600" dirty="0">
                <a:solidFill>
                  <a:schemeClr val="accent6"/>
                </a:solidFill>
                <a:hlinkClick r:id="rId10" tooltip="Agence du revenu du Canada">
                  <a:extLst>
                    <a:ext uri="{A12FA001-AC4F-418D-AE19-62706E023703}">
                      <ahyp:hlinkClr xmlns:ahyp="http://schemas.microsoft.com/office/drawing/2018/hyperlinkcolor" val="tx"/>
                    </a:ext>
                  </a:extLst>
                </a:hlinkClick>
              </a:rPr>
              <a:t>canada.ca/fr/agence-revenu/services/impot/entreprises/revenu-petites-entreprises-travailleurs-independants.html</a:t>
            </a:r>
            <a:endParaRPr lang="fr-FR" sz="1600" dirty="0">
              <a:solidFill>
                <a:schemeClr val="accent6"/>
              </a:solidFill>
            </a:endParaRPr>
          </a:p>
        </p:txBody>
      </p:sp>
      <p:sp>
        <p:nvSpPr>
          <p:cNvPr id="4" name="TextBox 3">
            <a:extLst>
              <a:ext uri="{FF2B5EF4-FFF2-40B4-BE49-F238E27FC236}">
                <a16:creationId xmlns:a16="http://schemas.microsoft.com/office/drawing/2014/main" id="{D9438A89-781D-4DE3-BA2E-6231945E3FBF}"/>
              </a:ext>
              <a:ext uri="{C183D7F6-B498-43B3-948B-1728B52AA6E4}">
                <adec:decorative xmlns:adec="http://schemas.microsoft.com/office/drawing/2017/decorative" val="1"/>
              </a:ext>
            </a:extLst>
          </p:cNvPr>
          <p:cNvSpPr txBox="1"/>
          <p:nvPr>
            <p:custDataLst>
              <p:tags r:id="rId3"/>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3458034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BD80-4627-4A6E-8159-5DE8899B242C}"/>
              </a:ext>
            </a:extLst>
          </p:cNvPr>
          <p:cNvSpPr>
            <a:spLocks noGrp="1"/>
          </p:cNvSpPr>
          <p:nvPr>
            <p:ph type="title"/>
            <p:custDataLst>
              <p:tags r:id="rId1"/>
            </p:custDataLst>
          </p:nvPr>
        </p:nvSpPr>
        <p:spPr/>
        <p:txBody>
          <a:bodyPr/>
          <a:lstStyle/>
          <a:p>
            <a:r>
              <a:rPr lang="en-US" dirty="0"/>
              <a:t>Outils et ressources </a:t>
            </a:r>
            <a:r>
              <a:rPr lang="en-US" sz="2000" dirty="0"/>
              <a:t>(suite)</a:t>
            </a:r>
          </a:p>
        </p:txBody>
      </p:sp>
      <p:sp>
        <p:nvSpPr>
          <p:cNvPr id="3" name="Text Placeholder 2">
            <a:extLst>
              <a:ext uri="{FF2B5EF4-FFF2-40B4-BE49-F238E27FC236}">
                <a16:creationId xmlns:a16="http://schemas.microsoft.com/office/drawing/2014/main" id="{91D18693-337D-4BBE-8496-92EE3CE64ACC}"/>
              </a:ext>
            </a:extLst>
          </p:cNvPr>
          <p:cNvSpPr>
            <a:spLocks noGrp="1"/>
          </p:cNvSpPr>
          <p:nvPr>
            <p:ph type="body" sz="quarter" idx="10"/>
            <p:custDataLst>
              <p:tags r:id="rId2"/>
            </p:custDataLst>
          </p:nvPr>
        </p:nvSpPr>
        <p:spPr>
          <a:xfrm>
            <a:off x="762000" y="1123950"/>
            <a:ext cx="8001000" cy="1981200"/>
          </a:xfrm>
        </p:spPr>
        <p:txBody>
          <a:bodyPr/>
          <a:lstStyle/>
          <a:p>
            <a:r>
              <a:rPr lang="fr-FR" sz="1600" dirty="0"/>
              <a:t>Recherche scientifique et développement expérimental – Programme d’encouragements fiscaux</a:t>
            </a:r>
            <a:br>
              <a:rPr lang="fr-FR" sz="1600" dirty="0"/>
            </a:br>
            <a:r>
              <a:rPr lang="fr-FR" sz="1600" dirty="0">
                <a:solidFill>
                  <a:schemeClr val="accent6"/>
                </a:solidFill>
                <a:hlinkClick r:id="rId6" tooltip="Recherche scientifique et développement expérimental ">
                  <a:extLst>
                    <a:ext uri="{A12FA001-AC4F-418D-AE19-62706E023703}">
                      <ahyp:hlinkClr xmlns:ahyp="http://schemas.microsoft.com/office/drawing/2018/hyperlinkcolor" val="tx"/>
                    </a:ext>
                  </a:extLst>
                </a:hlinkClick>
              </a:rPr>
              <a:t>canada.ca/fr/agence-revenu/services/recherche-scientifique-developpement-experimental-programme-encouragements-fiscaux</a:t>
            </a:r>
            <a:r>
              <a:rPr lang="fr-FR" sz="1600" dirty="0">
                <a:solidFill>
                  <a:srgbClr val="FFFFFF"/>
                </a:solidFill>
                <a:hlinkClick r:id="rId6">
                  <a:extLst>
                    <a:ext uri="{A12FA001-AC4F-418D-AE19-62706E023703}">
                      <ahyp:hlinkClr xmlns:ahyp="http://schemas.microsoft.com/office/drawing/2018/hyperlinkcolor" val="tx"/>
                    </a:ext>
                  </a:extLst>
                </a:hlinkClick>
              </a:rPr>
              <a:t>.html</a:t>
            </a:r>
            <a:endParaRPr lang="fr-FR" sz="1600" dirty="0">
              <a:solidFill>
                <a:schemeClr val="accent6"/>
              </a:solidFill>
            </a:endParaRPr>
          </a:p>
          <a:p>
            <a:r>
              <a:rPr lang="fr-FR" sz="1600" dirty="0"/>
              <a:t>Association canadienne du capital de risque et d’investissement (en anglais) </a:t>
            </a:r>
            <a:r>
              <a:rPr lang="fr-FR" sz="1600" dirty="0">
                <a:solidFill>
                  <a:schemeClr val="accent6"/>
                </a:solidFill>
                <a:hlinkClick r:id="rId7" tooltip="Association canadienne du capital de risque et d’investissement ">
                  <a:extLst>
                    <a:ext uri="{A12FA001-AC4F-418D-AE19-62706E023703}">
                      <ahyp:hlinkClr xmlns:ahyp="http://schemas.microsoft.com/office/drawing/2018/hyperlinkcolor" val="tx"/>
                    </a:ext>
                  </a:extLst>
                </a:hlinkClick>
              </a:rPr>
              <a:t>cvca.ca</a:t>
            </a:r>
            <a:endParaRPr lang="fr-FR" sz="1600" dirty="0">
              <a:solidFill>
                <a:schemeClr val="accent6"/>
              </a:solidFill>
            </a:endParaRPr>
          </a:p>
          <a:p>
            <a:r>
              <a:rPr lang="fr-FR" sz="1600" dirty="0"/>
              <a:t>5 moyens de parvenir à une croissance soutenue </a:t>
            </a:r>
            <a:br>
              <a:rPr lang="fr-FR" sz="1600" dirty="0"/>
            </a:br>
            <a:r>
              <a:rPr lang="fr-FR" sz="1600" dirty="0"/>
              <a:t>(Banque de développement du Canada) </a:t>
            </a:r>
            <a:br>
              <a:rPr lang="fr-FR" sz="1600" dirty="0"/>
            </a:br>
            <a:r>
              <a:rPr lang="fr-FR" sz="1600" dirty="0">
                <a:solidFill>
                  <a:schemeClr val="accent6"/>
                </a:solidFill>
                <a:hlinkClick r:id="rId8" tooltip="Banque de développement du Canada">
                  <a:extLst>
                    <a:ext uri="{A12FA001-AC4F-418D-AE19-62706E023703}">
                      <ahyp:hlinkClr xmlns:ahyp="http://schemas.microsoft.com/office/drawing/2018/hyperlinkcolor" val="tx"/>
                    </a:ext>
                  </a:extLst>
                </a:hlinkClick>
              </a:rPr>
              <a:t>cpacanada.ca/lfbdc</a:t>
            </a:r>
            <a:endParaRPr lang="fr-FR" sz="1600" dirty="0">
              <a:solidFill>
                <a:schemeClr val="accent6"/>
              </a:solidFill>
            </a:endParaRPr>
          </a:p>
          <a:p>
            <a:r>
              <a:rPr lang="fr-FR" sz="1600" dirty="0"/>
              <a:t>9 moyens pour éviter d’être submergé par la croissance rapide de votre entreprise (Banque de développement du Canada)</a:t>
            </a:r>
            <a:br>
              <a:rPr lang="fr-FR" sz="1600" dirty="0"/>
            </a:br>
            <a:r>
              <a:rPr lang="fr-FR" sz="1600" dirty="0">
                <a:solidFill>
                  <a:schemeClr val="accent6"/>
                </a:solidFill>
                <a:hlinkClick r:id="rId8" tooltip="9 moyens pour éviter d’être submergé par la croissance rapide de votre entreprise (Banque de développement du Canada)">
                  <a:extLst>
                    <a:ext uri="{A12FA001-AC4F-418D-AE19-62706E023703}">
                      <ahyp:hlinkClr xmlns:ahyp="http://schemas.microsoft.com/office/drawing/2018/hyperlinkcolor" val="tx"/>
                    </a:ext>
                  </a:extLst>
                </a:hlinkClick>
              </a:rPr>
              <a:t>cpacanada.ca/</a:t>
            </a:r>
            <a:r>
              <a:rPr lang="fr-FR" sz="1600" dirty="0" err="1">
                <a:solidFill>
                  <a:schemeClr val="accent6"/>
                </a:solidFill>
                <a:hlinkClick r:id="rId8" tooltip="9 moyens pour éviter d’être submergé par la croissance rapide de votre entreprise (Banque de développement du Canada)">
                  <a:extLst>
                    <a:ext uri="{A12FA001-AC4F-418D-AE19-62706E023703}">
                      <ahyp:hlinkClr xmlns:ahyp="http://schemas.microsoft.com/office/drawing/2018/hyperlinkcolor" val="tx"/>
                    </a:ext>
                  </a:extLst>
                </a:hlinkClick>
              </a:rPr>
              <a:t>lfbdc</a:t>
            </a:r>
            <a:endParaRPr lang="fr-FR" sz="1600" dirty="0">
              <a:solidFill>
                <a:schemeClr val="accent6"/>
              </a:solidFill>
            </a:endParaRPr>
          </a:p>
        </p:txBody>
      </p:sp>
      <p:sp>
        <p:nvSpPr>
          <p:cNvPr id="4" name="TextBox 3">
            <a:extLst>
              <a:ext uri="{FF2B5EF4-FFF2-40B4-BE49-F238E27FC236}">
                <a16:creationId xmlns:a16="http://schemas.microsoft.com/office/drawing/2014/main" id="{0BFC1A6A-B9BC-4B82-897D-E135BD58A2A2}"/>
              </a:ext>
              <a:ext uri="{C183D7F6-B498-43B3-948B-1728B52AA6E4}">
                <adec:decorative xmlns:adec="http://schemas.microsoft.com/office/drawing/2017/decorative" val="1"/>
              </a:ext>
            </a:extLst>
          </p:cNvPr>
          <p:cNvSpPr txBox="1"/>
          <p:nvPr>
            <p:custDataLst>
              <p:tags r:id="rId3"/>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30163623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856F34C-F065-4AF9-819C-F275344D2A60}"/>
              </a:ext>
            </a:extLst>
          </p:cNvPr>
          <p:cNvSpPr>
            <a:spLocks noGrp="1"/>
          </p:cNvSpPr>
          <p:nvPr>
            <p:ph type="body" sz="quarter" idx="10"/>
            <p:custDataLst>
              <p:tags r:id="rId1"/>
            </p:custDataLst>
          </p:nvPr>
        </p:nvSpPr>
        <p:spPr/>
        <p:txBody>
          <a:bodyPr/>
          <a:lstStyle/>
          <a:p>
            <a:endParaRPr lang="en-US" dirty="0"/>
          </a:p>
        </p:txBody>
      </p:sp>
      <p:sp>
        <p:nvSpPr>
          <p:cNvPr id="2" name="Rectangle 1">
            <a:extLst>
              <a:ext uri="{FF2B5EF4-FFF2-40B4-BE49-F238E27FC236}">
                <a16:creationId xmlns:a16="http://schemas.microsoft.com/office/drawing/2014/main" id="{B84F2881-787A-4CF1-B622-9CF80AA176A6}"/>
              </a:ext>
              <a:ext uri="{C183D7F6-B498-43B3-948B-1728B52AA6E4}">
                <adec:decorative xmlns:adec="http://schemas.microsoft.com/office/drawing/2017/decorative" val="1"/>
              </a:ext>
            </a:extLst>
          </p:cNvPr>
          <p:cNvSpPr/>
          <p:nvPr>
            <p:custDataLst>
              <p:tags r:id="rId2"/>
            </p:custDataLst>
          </p:nvPr>
        </p:nvSpPr>
        <p:spPr bwMode="auto">
          <a:xfrm>
            <a:off x="0" y="0"/>
            <a:ext cx="9144000" cy="5143500"/>
          </a:xfrm>
          <a:prstGeom prst="rect">
            <a:avLst/>
          </a:prstGeom>
          <a:solidFill>
            <a:schemeClr val="accent1"/>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4" name="Shape 2554">
            <a:extLst>
              <a:ext uri="{FF2B5EF4-FFF2-40B4-BE49-F238E27FC236}">
                <a16:creationId xmlns:a16="http://schemas.microsoft.com/office/drawing/2014/main" id="{70F280A9-8F19-431A-8024-30733C0AA1F0}"/>
              </a:ext>
              <a:ext uri="{C183D7F6-B498-43B3-948B-1728B52AA6E4}">
                <adec:decorative xmlns:adec="http://schemas.microsoft.com/office/drawing/2017/decorative" val="1"/>
              </a:ext>
            </a:extLst>
          </p:cNvPr>
          <p:cNvSpPr/>
          <p:nvPr>
            <p:custDataLst>
              <p:tags r:id="rId3"/>
            </p:custDataLst>
          </p:nvPr>
        </p:nvSpPr>
        <p:spPr>
          <a:xfrm>
            <a:off x="3566429" y="987272"/>
            <a:ext cx="2011143" cy="182831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10713" tIns="10713" rIns="10713" bIns="10713" anchor="ctr"/>
          <a:lstStyle/>
          <a:p>
            <a:pPr defTabSz="12854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44" dirty="0">
              <a:solidFill>
                <a:srgbClr val="FFFFFF"/>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sp>
        <p:nvSpPr>
          <p:cNvPr id="6" name="Title 5">
            <a:extLst>
              <a:ext uri="{FF2B5EF4-FFF2-40B4-BE49-F238E27FC236}">
                <a16:creationId xmlns:a16="http://schemas.microsoft.com/office/drawing/2014/main" id="{80CAD75B-D1F5-480A-9504-EDD51F3BDB45}"/>
              </a:ext>
              <a:ext uri="{C183D7F6-B498-43B3-948B-1728B52AA6E4}">
                <adec:decorative xmlns:adec="http://schemas.microsoft.com/office/drawing/2017/decorative" val="0"/>
              </a:ext>
            </a:extLst>
          </p:cNvPr>
          <p:cNvSpPr>
            <a:spLocks noGrp="1"/>
          </p:cNvSpPr>
          <p:nvPr>
            <p:ph type="title"/>
            <p:custDataLst>
              <p:tags r:id="rId4"/>
            </p:custDataLst>
          </p:nvPr>
        </p:nvSpPr>
        <p:spPr>
          <a:xfrm>
            <a:off x="2190750" y="3181350"/>
            <a:ext cx="4762500" cy="419132"/>
          </a:xfrm>
        </p:spPr>
        <p:txBody>
          <a:bodyPr/>
          <a:lstStyle/>
          <a:p>
            <a:r>
              <a:rPr lang="en-US" sz="4800" b="1" dirty="0">
                <a:solidFill>
                  <a:schemeClr val="bg1"/>
                </a:solidFill>
                <a:latin typeface="+mj-lt"/>
              </a:rPr>
              <a:t>Des questions ?</a:t>
            </a:r>
            <a:endParaRPr lang="en-US" sz="4800" dirty="0">
              <a:latin typeface="+mj-lt"/>
            </a:endParaRPr>
          </a:p>
        </p:txBody>
      </p:sp>
      <p:sp>
        <p:nvSpPr>
          <p:cNvPr id="5" name="TextBox 4">
            <a:extLst>
              <a:ext uri="{FF2B5EF4-FFF2-40B4-BE49-F238E27FC236}">
                <a16:creationId xmlns:a16="http://schemas.microsoft.com/office/drawing/2014/main" id="{BA2FA719-2083-446C-AA0F-3A75081A27C3}"/>
              </a:ext>
            </a:extLst>
          </p:cNvPr>
          <p:cNvSpPr txBox="1"/>
          <p:nvPr>
            <p:custDataLst>
              <p:tags r:id="rId5"/>
            </p:custDataLst>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24</a:t>
            </a:fld>
            <a:endParaRPr lang="en-US" sz="800" dirty="0">
              <a:solidFill>
                <a:schemeClr val="tx1">
                  <a:lumMod val="75000"/>
                  <a:lumOff val="25000"/>
                </a:schemeClr>
              </a:solidFill>
            </a:endParaRPr>
          </a:p>
        </p:txBody>
      </p:sp>
      <p:sp>
        <p:nvSpPr>
          <p:cNvPr id="7" name="TextBox 6">
            <a:extLst>
              <a:ext uri="{FF2B5EF4-FFF2-40B4-BE49-F238E27FC236}">
                <a16:creationId xmlns:a16="http://schemas.microsoft.com/office/drawing/2014/main" id="{607B08D6-EADE-4207-8F96-99F260F41EB0}"/>
              </a:ext>
              <a:ext uri="{C183D7F6-B498-43B3-948B-1728B52AA6E4}">
                <adec:decorative xmlns:adec="http://schemas.microsoft.com/office/drawing/2017/decorative" val="1"/>
              </a:ext>
            </a:extLst>
          </p:cNvPr>
          <p:cNvSpPr txBox="1"/>
          <p:nvPr>
            <p:custDataLst>
              <p:tags r:id="rId6"/>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741796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638D2EC-6A7D-4BB4-8CFE-11543780E7D0}"/>
              </a:ext>
            </a:extLst>
          </p:cNvPr>
          <p:cNvSpPr txBox="1">
            <a:spLocks noGrp="1"/>
          </p:cNvSpPr>
          <p:nvPr>
            <p:ph type="title"/>
            <p:custDataLst>
              <p:tags r:id="rId1"/>
            </p:custDataLst>
          </p:nvPr>
        </p:nvSpPr>
        <p:spPr>
          <a:xfrm>
            <a:off x="2190750" y="482895"/>
            <a:ext cx="4762500" cy="419132"/>
          </a:xfrm>
          <a:prstGeom prst="rect">
            <a:avLst/>
          </a:prstGeom>
          <a:noFill/>
          <a:ln>
            <a:noFill/>
            <a:prstDash/>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lvl1pPr algn="ctr" defTabSz="914400" rtl="0" eaLnBrk="1" latinLnBrk="0" hangingPunct="1">
              <a:spcBef>
                <a:spcPct val="0"/>
              </a:spcBef>
              <a:buNone/>
              <a:defRPr sz="2800" b="1" i="0" kern="1200" baseline="0">
                <a:solidFill>
                  <a:srgbClr val="006FBA"/>
                </a:solidFill>
                <a:latin typeface="+mn-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fr-CA" altLang="en-US" sz="2800" b="1" i="0" u="none" strike="noStrike" kern="1200" cap="none" spc="0" normalizeH="0" baseline="0" noProof="0" dirty="0">
                <a:ln>
                  <a:noFill/>
                </a:ln>
                <a:solidFill>
                  <a:schemeClr val="tx1">
                    <a:lumMod val="75000"/>
                    <a:lumOff val="25000"/>
                  </a:schemeClr>
                </a:solidFill>
                <a:effectLst/>
                <a:uLnTx/>
                <a:uFillTx/>
                <a:latin typeface="+mj-lt"/>
                <a:ea typeface="+mj-ea"/>
                <a:cs typeface="+mj-cs"/>
              </a:rPr>
              <a:t>Avertissement</a:t>
            </a:r>
          </a:p>
        </p:txBody>
      </p:sp>
      <p:sp>
        <p:nvSpPr>
          <p:cNvPr id="13" name="Text Placeholder 1">
            <a:extLst>
              <a:ext uri="{FF2B5EF4-FFF2-40B4-BE49-F238E27FC236}">
                <a16:creationId xmlns:a16="http://schemas.microsoft.com/office/drawing/2014/main" id="{CB0EC1C7-FDFF-41F8-ABC1-5E9567D9F97D}"/>
              </a:ext>
            </a:extLst>
          </p:cNvPr>
          <p:cNvSpPr>
            <a:spLocks noGrp="1"/>
          </p:cNvSpPr>
          <p:nvPr>
            <p:ph type="body" sz="quarter" idx="10"/>
            <p:custDataLst>
              <p:tags r:id="rId2"/>
            </p:custDataLst>
          </p:nvPr>
        </p:nvSpPr>
        <p:spPr>
          <a:xfrm>
            <a:off x="685800" y="1079205"/>
            <a:ext cx="7543800" cy="3581400"/>
          </a:xfrm>
        </p:spPr>
        <p:txBody>
          <a:bodyPr/>
          <a:lstStyle/>
          <a:p>
            <a:pPr marL="0" indent="0">
              <a:spcBef>
                <a:spcPct val="0"/>
              </a:spcBef>
              <a:spcAft>
                <a:spcPts val="800"/>
              </a:spcAft>
              <a:buClr>
                <a:schemeClr val="tx2">
                  <a:lumMod val="75000"/>
                  <a:lumOff val="25000"/>
                </a:schemeClr>
              </a:buClr>
              <a:buNone/>
            </a:pPr>
            <a:r>
              <a:rPr lang="fr-CA" altLang="en-US" sz="1500" dirty="0">
                <a:latin typeface="Arial" panose="020B0604020202020204" pitchFamily="34" charset="0"/>
                <a:ea typeface="MS PGothic" panose="020B0600070205080204" pitchFamily="34" charset="-128"/>
              </a:rPr>
              <a:t>Les points de vue exprimés dans cette série ne font pas autorité et n’ont pas été officiellement avalisés par CPA Canada. La présente publication contient uniquement des informations de nature générale; elle ne saurait se substituer à la consultation d’un professionnel.</a:t>
            </a:r>
          </a:p>
          <a:p>
            <a:pPr marL="0" indent="0">
              <a:spcBef>
                <a:spcPct val="0"/>
              </a:spcBef>
              <a:spcAft>
                <a:spcPts val="800"/>
              </a:spcAft>
              <a:buClr>
                <a:schemeClr val="tx2">
                  <a:lumMod val="75000"/>
                  <a:lumOff val="25000"/>
                </a:schemeClr>
              </a:buClr>
              <a:buNone/>
            </a:pPr>
            <a:r>
              <a:rPr lang="fr-CA" altLang="en-US" sz="1500" dirty="0">
                <a:latin typeface="Arial" panose="020B0604020202020204" pitchFamily="34" charset="0"/>
                <a:ea typeface="MS PGothic" panose="020B0600070205080204" pitchFamily="34" charset="-128"/>
              </a:rPr>
              <a:t>CPA Canada, les présentateurs et les auteurs déclinent toute responsabilité ou obligation pouvant découler, directement ou indirectement, de l’utilisation de cette publication.</a:t>
            </a:r>
          </a:p>
          <a:p>
            <a:pPr marL="0" indent="0">
              <a:spcBef>
                <a:spcPct val="0"/>
              </a:spcBef>
              <a:spcAft>
                <a:spcPts val="800"/>
              </a:spcAft>
              <a:buClr>
                <a:schemeClr val="tx2">
                  <a:lumMod val="75000"/>
                  <a:lumOff val="25000"/>
                </a:schemeClr>
              </a:buClr>
              <a:buNone/>
            </a:pPr>
            <a:r>
              <a:rPr lang="fr-CA" altLang="en-US" sz="1500" dirty="0">
                <a:latin typeface="Arial" panose="020B0604020202020204" pitchFamily="34" charset="0"/>
                <a:ea typeface="MS PGothic" panose="020B0600070205080204" pitchFamily="34" charset="-128"/>
              </a:rPr>
              <a:t>© Comptables professionnels agréés du Canada, 2022.</a:t>
            </a:r>
          </a:p>
          <a:p>
            <a:pPr marL="0" indent="0">
              <a:spcBef>
                <a:spcPct val="0"/>
              </a:spcBef>
              <a:spcAft>
                <a:spcPts val="800"/>
              </a:spcAft>
              <a:buClr>
                <a:schemeClr val="tx2">
                  <a:lumMod val="75000"/>
                  <a:lumOff val="25000"/>
                </a:schemeClr>
              </a:buClr>
              <a:buNone/>
            </a:pPr>
            <a:r>
              <a:rPr lang="fr-CA" altLang="en-US" sz="1500" dirty="0">
                <a:latin typeface="Arial" panose="020B0604020202020204" pitchFamily="34" charset="0"/>
                <a:ea typeface="MS PGothic" panose="020B0600070205080204" pitchFamily="34" charset="-128"/>
              </a:rPr>
              <a:t>Tous droits réservés. Cette publication est protégée par des droits d’auteur et ne peut être reproduite, stockée dans un système de recherche documentaire ni transmise de quelque manière que ce soit (électroniquement, mécaniquement, par photocopie, enregistrement ou toute autre méthode) sans autorisation écrite préalable.</a:t>
            </a:r>
          </a:p>
          <a:p>
            <a:pPr marL="0" indent="0">
              <a:spcBef>
                <a:spcPct val="0"/>
              </a:spcBef>
              <a:spcAft>
                <a:spcPts val="600"/>
              </a:spcAft>
              <a:buClr>
                <a:schemeClr val="tx2">
                  <a:lumMod val="75000"/>
                  <a:lumOff val="25000"/>
                </a:schemeClr>
              </a:buClr>
              <a:buNone/>
            </a:pPr>
            <a:r>
              <a:rPr lang="fr-CA" altLang="en-US" sz="1500" dirty="0">
                <a:latin typeface="Arial" panose="020B0604020202020204" pitchFamily="34" charset="0"/>
                <a:ea typeface="MS PGothic" panose="020B0600070205080204" pitchFamily="34" charset="-128"/>
              </a:rPr>
              <a:t>Pour toute question relative à cette autorisation, veuillez écrire à </a:t>
            </a:r>
            <a:r>
              <a:rPr lang="fr-CA" altLang="en-US" sz="1500" dirty="0">
                <a:solidFill>
                  <a:schemeClr val="accent6"/>
                </a:solidFill>
                <a:latin typeface="Arial" panose="020B0604020202020204" pitchFamily="34" charset="0"/>
                <a:ea typeface="MS PGothic" panose="020B0600070205080204" pitchFamily="34" charset="-128"/>
                <a:hlinkClick r:id="rId7">
                  <a:extLst>
                    <a:ext uri="{A12FA001-AC4F-418D-AE19-62706E023703}">
                      <ahyp:hlinkClr xmlns:ahyp="http://schemas.microsoft.com/office/drawing/2018/hyperlinkcolor" val="tx"/>
                    </a:ext>
                  </a:extLst>
                </a:hlinkClick>
              </a:rPr>
              <a:t>litteratiefinanciere@cpacanada.ca</a:t>
            </a:r>
            <a:r>
              <a:rPr lang="fr-CA" altLang="en-US" sz="1500" dirty="0">
                <a:solidFill>
                  <a:schemeClr val="tx2">
                    <a:lumMod val="75000"/>
                    <a:lumOff val="25000"/>
                  </a:schemeClr>
                </a:solidFill>
                <a:latin typeface="Arial" panose="020B0604020202020204" pitchFamily="34" charset="0"/>
                <a:ea typeface="MS PGothic" panose="020B0600070205080204" pitchFamily="34" charset="-128"/>
              </a:rPr>
              <a:t>.</a:t>
            </a:r>
          </a:p>
          <a:p>
            <a:pPr marL="0" indent="0" eaLnBrk="1" hangingPunct="1">
              <a:spcBef>
                <a:spcPct val="0"/>
              </a:spcBef>
              <a:spcAft>
                <a:spcPts val="400"/>
              </a:spcAft>
              <a:buClr>
                <a:schemeClr val="tx1">
                  <a:lumMod val="75000"/>
                  <a:lumOff val="25000"/>
                </a:schemeClr>
              </a:buClr>
              <a:buNone/>
            </a:pPr>
            <a:endParaRPr lang="fr-CA" sz="1500" dirty="0"/>
          </a:p>
        </p:txBody>
      </p:sp>
      <p:sp>
        <p:nvSpPr>
          <p:cNvPr id="4" name="TextBox 3">
            <a:extLst>
              <a:ext uri="{FF2B5EF4-FFF2-40B4-BE49-F238E27FC236}">
                <a16:creationId xmlns:a16="http://schemas.microsoft.com/office/drawing/2014/main" id="{CFA78735-DFEA-49B7-8CCB-3552A26CBE36}"/>
              </a:ext>
            </a:extLst>
          </p:cNvPr>
          <p:cNvSpPr txBox="1"/>
          <p:nvPr>
            <p:custDataLst>
              <p:tags r:id="rId3"/>
            </p:custDataLst>
          </p:nvPr>
        </p:nvSpPr>
        <p:spPr>
          <a:xfrm>
            <a:off x="8610600" y="4705350"/>
            <a:ext cx="304800" cy="215444"/>
          </a:xfrm>
          <a:prstGeom prst="rect">
            <a:avLst/>
          </a:prstGeom>
          <a:noFill/>
        </p:spPr>
        <p:txBody>
          <a:bodyPr wrap="square" rtlCol="0">
            <a:spAutoFit/>
          </a:bodyPr>
          <a:lstStyle/>
          <a:p>
            <a:fld id="{E4BA5EE4-9A1C-4972-8AB4-B3553FFD8FA0}" type="slidenum">
              <a:rPr lang="fr-CA" sz="800" smtClean="0">
                <a:solidFill>
                  <a:schemeClr val="tx1">
                    <a:lumMod val="75000"/>
                    <a:lumOff val="25000"/>
                  </a:schemeClr>
                </a:solidFill>
              </a:rPr>
              <a:t>25</a:t>
            </a:fld>
            <a:endParaRPr lang="fr-CA" sz="800" dirty="0">
              <a:solidFill>
                <a:schemeClr val="tx1">
                  <a:lumMod val="75000"/>
                  <a:lumOff val="25000"/>
                </a:schemeClr>
              </a:solidFill>
            </a:endParaRPr>
          </a:p>
        </p:txBody>
      </p:sp>
      <p:sp>
        <p:nvSpPr>
          <p:cNvPr id="14" name="TextBox 13">
            <a:extLst>
              <a:ext uri="{FF2B5EF4-FFF2-40B4-BE49-F238E27FC236}">
                <a16:creationId xmlns:a16="http://schemas.microsoft.com/office/drawing/2014/main" id="{C48CB95A-1FD3-403A-8428-0FF21E133E9D}"/>
              </a:ext>
              <a:ext uri="{C183D7F6-B498-43B3-948B-1728B52AA6E4}">
                <adec:decorative xmlns:adec="http://schemas.microsoft.com/office/drawing/2017/decorative" val="1"/>
              </a:ext>
            </a:extLst>
          </p:cNvPr>
          <p:cNvSpPr txBox="1"/>
          <p:nvPr>
            <p:custDataLst>
              <p:tags r:id="rId4"/>
            </p:custDataLst>
          </p:nvPr>
        </p:nvSpPr>
        <p:spPr>
          <a:xfrm>
            <a:off x="6553200" y="4917073"/>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CA" sz="500" dirty="0">
                <a:solidFill>
                  <a:schemeClr val="tx1">
                    <a:lumMod val="75000"/>
                    <a:lumOff val="25000"/>
                  </a:schemeClr>
                </a:solidFill>
              </a:rPr>
              <a:t>Tous droits réservés 2021 © Comptables professionnels agréés du Canada</a:t>
            </a:r>
          </a:p>
        </p:txBody>
      </p:sp>
    </p:spTree>
    <p:extLst>
      <p:ext uri="{BB962C8B-B14F-4D97-AF65-F5344CB8AC3E}">
        <p14:creationId xmlns:p14="http://schemas.microsoft.com/office/powerpoint/2010/main" val="25497792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6FE7E16-DC45-4959-AFA5-8DC746084063}"/>
              </a:ext>
            </a:extLst>
          </p:cNvPr>
          <p:cNvSpPr txBox="1">
            <a:spLocks noGrp="1"/>
          </p:cNvSpPr>
          <p:nvPr>
            <p:ph type="title"/>
            <p:custDataLst>
              <p:tags r:id="rId1"/>
            </p:custDataLst>
          </p:nvPr>
        </p:nvSpPr>
        <p:spPr>
          <a:xfrm>
            <a:off x="2190750" y="1200150"/>
            <a:ext cx="4762500" cy="419132"/>
          </a:xfrm>
          <a:prstGeom prst="rect">
            <a:avLst/>
          </a:prstGeom>
          <a:noFill/>
          <a:ln>
            <a:noFill/>
            <a:prstDash/>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lvl1pPr algn="ctr" defTabSz="914400" rtl="0" eaLnBrk="1" latinLnBrk="0" hangingPunct="1">
              <a:spcBef>
                <a:spcPct val="0"/>
              </a:spcBef>
              <a:buNone/>
              <a:defRPr sz="2800" b="1" i="0" kern="1200" baseline="0">
                <a:solidFill>
                  <a:srgbClr val="006FBA"/>
                </a:solidFill>
                <a:latin typeface="+mn-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1400" dirty="0">
                <a:solidFill>
                  <a:schemeClr val="tx1">
                    <a:lumMod val="75000"/>
                    <a:lumOff val="25000"/>
                  </a:schemeClr>
                </a:solidFill>
              </a:rPr>
              <a:t>Commandité par</a:t>
            </a:r>
          </a:p>
        </p:txBody>
      </p:sp>
      <p:pic>
        <p:nvPicPr>
          <p:cNvPr id="2" name="Shape 297" descr="Compatables Intuit">
            <a:extLst>
              <a:ext uri="{FF2B5EF4-FFF2-40B4-BE49-F238E27FC236}">
                <a16:creationId xmlns:a16="http://schemas.microsoft.com/office/drawing/2014/main" id="{A0BDFD63-F0B2-4A1A-9121-8C37EA5D2063}"/>
              </a:ext>
            </a:extLst>
          </p:cNvPr>
          <p:cNvPicPr preferRelativeResize="0">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3545681" y="1885950"/>
            <a:ext cx="2052638" cy="97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FA78735-DFEA-49B7-8CCB-3552A26CBE36}"/>
              </a:ext>
            </a:extLst>
          </p:cNvPr>
          <p:cNvSpPr txBox="1"/>
          <p:nvPr>
            <p:custDataLst>
              <p:tags r:id="rId3"/>
            </p:custDataLst>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26</a:t>
            </a:fld>
            <a:endParaRPr lang="en-US" sz="800" dirty="0">
              <a:solidFill>
                <a:schemeClr val="tx1">
                  <a:lumMod val="75000"/>
                  <a:lumOff val="25000"/>
                </a:schemeClr>
              </a:solidFill>
            </a:endParaRPr>
          </a:p>
        </p:txBody>
      </p:sp>
    </p:spTree>
    <p:extLst>
      <p:ext uri="{BB962C8B-B14F-4D97-AF65-F5344CB8AC3E}">
        <p14:creationId xmlns:p14="http://schemas.microsoft.com/office/powerpoint/2010/main" val="245003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A320-68CD-4E8F-A734-450C323B9D90}"/>
              </a:ext>
            </a:extLst>
          </p:cNvPr>
          <p:cNvSpPr>
            <a:spLocks noGrp="1"/>
          </p:cNvSpPr>
          <p:nvPr>
            <p:ph type="title"/>
            <p:custDataLst>
              <p:tags r:id="rId1"/>
            </p:custDataLst>
          </p:nvPr>
        </p:nvSpPr>
        <p:spPr/>
        <p:txBody>
          <a:bodyPr/>
          <a:lstStyle/>
          <a:p>
            <a:r>
              <a:rPr lang="en-US" dirty="0"/>
              <a:t>Introduction</a:t>
            </a:r>
          </a:p>
        </p:txBody>
      </p:sp>
      <p:sp>
        <p:nvSpPr>
          <p:cNvPr id="3" name="Text Placeholder 2">
            <a:extLst>
              <a:ext uri="{FF2B5EF4-FFF2-40B4-BE49-F238E27FC236}">
                <a16:creationId xmlns:a16="http://schemas.microsoft.com/office/drawing/2014/main" id="{8E0A26AB-077A-4D9D-AF73-25F7C97C94B3}"/>
              </a:ext>
            </a:extLst>
          </p:cNvPr>
          <p:cNvSpPr>
            <a:spLocks noGrp="1"/>
          </p:cNvSpPr>
          <p:nvPr>
            <p:ph type="body" sz="quarter" idx="10"/>
            <p:custDataLst>
              <p:tags r:id="rId2"/>
            </p:custDataLst>
          </p:nvPr>
        </p:nvSpPr>
        <p:spPr>
          <a:xfrm>
            <a:off x="762000" y="1047750"/>
            <a:ext cx="7543800" cy="3581400"/>
          </a:xfrm>
        </p:spPr>
        <p:txBody>
          <a:bodyPr/>
          <a:lstStyle/>
          <a:p>
            <a:pPr marL="0" indent="0">
              <a:buNone/>
            </a:pPr>
            <a:r>
              <a:rPr lang="fr-FR" sz="2000" b="1" dirty="0">
                <a:solidFill>
                  <a:schemeClr val="accent2"/>
                </a:solidFill>
              </a:rPr>
              <a:t>Selon la définition d’Industrie Canada : </a:t>
            </a:r>
          </a:p>
          <a:p>
            <a:r>
              <a:rPr lang="fr-FR" sz="2000" dirty="0"/>
              <a:t>Les petites entreprises comptent de 1 à 99 employés.</a:t>
            </a:r>
          </a:p>
          <a:p>
            <a:r>
              <a:rPr lang="fr-FR" sz="2000" dirty="0"/>
              <a:t>Les moyennes entreprises comptent de 100 à 499 employés.</a:t>
            </a:r>
          </a:p>
          <a:p>
            <a:r>
              <a:rPr lang="fr-FR" sz="2000" dirty="0"/>
              <a:t>Les grandes entreprises comptent 500 employés ou plus.</a:t>
            </a:r>
          </a:p>
        </p:txBody>
      </p:sp>
      <p:pic>
        <p:nvPicPr>
          <p:cNvPr id="5" name="Picture 2" descr="Représentation en noir et blanc d’un grand groupe de professionnels rassemblés dans une activité de réseautage. ">
            <a:extLst>
              <a:ext uri="{FF2B5EF4-FFF2-40B4-BE49-F238E27FC236}">
                <a16:creationId xmlns:a16="http://schemas.microsoft.com/office/drawing/2014/main" id="{40F463D9-FD4E-41FE-A5EF-CAAAC8BBA6E0}"/>
              </a:ext>
            </a:extLst>
          </p:cNvPr>
          <p:cNvPicPr>
            <a:picLocks noChangeAspect="1"/>
          </p:cNvPicPr>
          <p:nvPr>
            <p:custDataLst>
              <p:tags r:id="rId3"/>
            </p:custDataLst>
          </p:nvPr>
        </p:nvPicPr>
        <p:blipFill rotWithShape="1">
          <a:blip r:embed="rId7">
            <a:extLst>
              <a:ext uri="{28A0092B-C50C-407E-A947-70E740481C1C}">
                <a14:useLocalDpi xmlns:a14="http://schemas.microsoft.com/office/drawing/2010/main" val="0"/>
              </a:ext>
            </a:extLst>
          </a:blip>
          <a:srcRect t="16833" b="23784"/>
          <a:stretch/>
        </p:blipFill>
        <p:spPr bwMode="auto">
          <a:xfrm>
            <a:off x="1037034" y="2724150"/>
            <a:ext cx="7069931"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0B9A34D-855A-4740-A9D9-81F07679F443}"/>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864269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5A968-A27B-473A-876E-CB262D5DA679}"/>
              </a:ext>
            </a:extLst>
          </p:cNvPr>
          <p:cNvSpPr>
            <a:spLocks noGrp="1"/>
          </p:cNvSpPr>
          <p:nvPr>
            <p:ph type="title"/>
            <p:custDataLst>
              <p:tags r:id="rId1"/>
            </p:custDataLst>
          </p:nvPr>
        </p:nvSpPr>
        <p:spPr/>
        <p:txBody>
          <a:bodyPr/>
          <a:lstStyle/>
          <a:p>
            <a:r>
              <a:rPr lang="fr-FR" dirty="0"/>
              <a:t>Principaux chiffres à </a:t>
            </a:r>
            <a:br>
              <a:rPr lang="fr-FR" dirty="0"/>
            </a:br>
            <a:r>
              <a:rPr lang="fr-FR" dirty="0"/>
              <a:t>comprendre et à surveiller</a:t>
            </a:r>
          </a:p>
        </p:txBody>
      </p:sp>
      <p:sp>
        <p:nvSpPr>
          <p:cNvPr id="3" name="Text Placeholder 2">
            <a:extLst>
              <a:ext uri="{FF2B5EF4-FFF2-40B4-BE49-F238E27FC236}">
                <a16:creationId xmlns:a16="http://schemas.microsoft.com/office/drawing/2014/main" id="{6A132842-246F-4108-B114-E6B50245E613}"/>
              </a:ext>
            </a:extLst>
          </p:cNvPr>
          <p:cNvSpPr>
            <a:spLocks noGrp="1"/>
          </p:cNvSpPr>
          <p:nvPr>
            <p:ph type="body" sz="quarter" idx="10"/>
            <p:custDataLst>
              <p:tags r:id="rId2"/>
            </p:custDataLst>
          </p:nvPr>
        </p:nvSpPr>
        <p:spPr>
          <a:xfrm>
            <a:off x="762000" y="1428750"/>
            <a:ext cx="5110163" cy="3581400"/>
          </a:xfrm>
        </p:spPr>
        <p:txBody>
          <a:bodyPr/>
          <a:lstStyle/>
          <a:p>
            <a:pPr marL="0" indent="0">
              <a:spcAft>
                <a:spcPts val="1200"/>
              </a:spcAft>
              <a:buNone/>
            </a:pPr>
            <a:r>
              <a:rPr lang="fr-FR" sz="2200" dirty="0"/>
              <a:t>L’ÉLÉMENT ESSENTIEL est une tenue des comptes mensuelle à la fois efficace et précise.</a:t>
            </a:r>
          </a:p>
          <a:p>
            <a:pPr marL="0" indent="0">
              <a:buNone/>
            </a:pPr>
            <a:r>
              <a:rPr lang="fr-FR" sz="2200" b="1" dirty="0">
                <a:solidFill>
                  <a:schemeClr val="accent2"/>
                </a:solidFill>
              </a:rPr>
              <a:t>N’oubliez pas que les principaux chiffres doivent être comparés :</a:t>
            </a:r>
          </a:p>
          <a:p>
            <a:pPr>
              <a:spcBef>
                <a:spcPts val="0"/>
              </a:spcBef>
            </a:pPr>
            <a:r>
              <a:rPr lang="fr-FR" sz="2200" dirty="0"/>
              <a:t>à ceux de la période antérieure </a:t>
            </a:r>
            <a:br>
              <a:rPr lang="fr-FR" sz="2200" dirty="0"/>
            </a:br>
            <a:r>
              <a:rPr lang="fr-FR" sz="2200" dirty="0"/>
              <a:t>(le cas échéant);</a:t>
            </a:r>
          </a:p>
          <a:p>
            <a:pPr>
              <a:spcBef>
                <a:spcPts val="0"/>
              </a:spcBef>
            </a:pPr>
            <a:r>
              <a:rPr lang="fr-FR" sz="2200" dirty="0"/>
              <a:t>au budget de l’exercice en cours;</a:t>
            </a:r>
          </a:p>
          <a:p>
            <a:pPr>
              <a:spcBef>
                <a:spcPts val="0"/>
              </a:spcBef>
            </a:pPr>
            <a:r>
              <a:rPr lang="fr-FR" sz="2200" dirty="0"/>
              <a:t>à ceux des concurrents.</a:t>
            </a:r>
          </a:p>
        </p:txBody>
      </p:sp>
      <p:pic>
        <p:nvPicPr>
          <p:cNvPr id="6" name="Picture 1" descr="Trois chemises, soit une bleue, une verte et une jaune, contenant des feuilles blanches.">
            <a:extLst>
              <a:ext uri="{FF2B5EF4-FFF2-40B4-BE49-F238E27FC236}">
                <a16:creationId xmlns:a16="http://schemas.microsoft.com/office/drawing/2014/main" id="{79F09D19-4366-460E-89F6-FDECE1ADDB7D}"/>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6459141" y="1809750"/>
            <a:ext cx="2684859" cy="225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01773C5-D3D8-468B-82C5-9E2696F47B8A}"/>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177347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A320-68CD-4E8F-A734-450C323B9D90}"/>
              </a:ext>
            </a:extLst>
          </p:cNvPr>
          <p:cNvSpPr>
            <a:spLocks noGrp="1"/>
          </p:cNvSpPr>
          <p:nvPr>
            <p:ph type="title"/>
            <p:custDataLst>
              <p:tags r:id="rId1"/>
            </p:custDataLst>
          </p:nvPr>
        </p:nvSpPr>
        <p:spPr/>
        <p:txBody>
          <a:bodyPr/>
          <a:lstStyle/>
          <a:p>
            <a:r>
              <a:rPr lang="en-US" dirty="0"/>
              <a:t>Marge brute sur les ventes </a:t>
            </a:r>
            <a:r>
              <a:rPr lang="en-US" sz="2400" dirty="0"/>
              <a:t>(sur le chiffre d’affaires)</a:t>
            </a:r>
          </a:p>
        </p:txBody>
      </p:sp>
      <p:sp>
        <p:nvSpPr>
          <p:cNvPr id="3" name="Text Placeholder 2">
            <a:extLst>
              <a:ext uri="{FF2B5EF4-FFF2-40B4-BE49-F238E27FC236}">
                <a16:creationId xmlns:a16="http://schemas.microsoft.com/office/drawing/2014/main" id="{8E0A26AB-077A-4D9D-AF73-25F7C97C94B3}"/>
              </a:ext>
            </a:extLst>
          </p:cNvPr>
          <p:cNvSpPr>
            <a:spLocks noGrp="1"/>
          </p:cNvSpPr>
          <p:nvPr>
            <p:ph type="body" sz="quarter" idx="10"/>
            <p:custDataLst>
              <p:tags r:id="rId2"/>
            </p:custDataLst>
          </p:nvPr>
        </p:nvSpPr>
        <p:spPr>
          <a:xfrm>
            <a:off x="762000" y="1123950"/>
            <a:ext cx="7848600" cy="1905000"/>
          </a:xfrm>
        </p:spPr>
        <p:txBody>
          <a:bodyPr/>
          <a:lstStyle/>
          <a:p>
            <a:pPr>
              <a:spcAft>
                <a:spcPts val="600"/>
              </a:spcAft>
              <a:defRPr/>
            </a:pPr>
            <a:r>
              <a:rPr lang="fr-FR" sz="2000" b="1" dirty="0">
                <a:latin typeface="Arial" panose="020B0604020202020204" pitchFamily="34" charset="0"/>
                <a:cs typeface="Arial" panose="020B0604020202020204" pitchFamily="34" charset="0"/>
              </a:rPr>
              <a:t>Les ventes </a:t>
            </a:r>
            <a:r>
              <a:rPr lang="fr-FR" sz="2000" dirty="0">
                <a:latin typeface="Arial" panose="020B0604020202020204" pitchFamily="34" charset="0"/>
                <a:cs typeface="Arial" panose="020B0604020202020204" pitchFamily="34" charset="0"/>
              </a:rPr>
              <a:t>(ou chiffre d’affaires) correspondent au montant facturé aux clients, exclusion faite de la TPS/TVH et de toute taxe provinciale.</a:t>
            </a:r>
          </a:p>
          <a:p>
            <a:pPr>
              <a:spcAft>
                <a:spcPts val="600"/>
              </a:spcAft>
              <a:defRPr/>
            </a:pPr>
            <a:r>
              <a:rPr lang="fr-FR" sz="2000" b="1" dirty="0">
                <a:latin typeface="Arial" panose="020B0604020202020204" pitchFamily="34" charset="0"/>
                <a:cs typeface="Arial" panose="020B0604020202020204" pitchFamily="34" charset="0"/>
              </a:rPr>
              <a:t>Marge brute </a:t>
            </a:r>
            <a:br>
              <a:rPr lang="fr-FR" sz="2000" dirty="0">
                <a:latin typeface="Arial" panose="020B0604020202020204" pitchFamily="34" charset="0"/>
                <a:cs typeface="Arial" panose="020B0604020202020204" pitchFamily="34" charset="0"/>
              </a:rPr>
            </a:br>
            <a:r>
              <a:rPr lang="fr-FR" sz="2000" dirty="0">
                <a:latin typeface="Arial" panose="020B0604020202020204" pitchFamily="34" charset="0"/>
                <a:cs typeface="Arial" panose="020B0604020202020204" pitchFamily="34" charset="0"/>
              </a:rPr>
              <a:t>Ventes - coût des marchandises vendues (matériaux et salaires) = marge brute.</a:t>
            </a:r>
            <a:endParaRPr lang="en-US" sz="2000" dirty="0">
              <a:latin typeface="Arial" panose="020B0604020202020204" pitchFamily="34" charset="0"/>
              <a:cs typeface="Arial" panose="020B0604020202020204" pitchFamily="34" charset="0"/>
            </a:endParaRPr>
          </a:p>
        </p:txBody>
      </p:sp>
      <p:pic>
        <p:nvPicPr>
          <p:cNvPr id="4" name="Picture 9" descr="Exemple d’un état des résultats affichant la marge brute.">
            <a:extLst>
              <a:ext uri="{FF2B5EF4-FFF2-40B4-BE49-F238E27FC236}">
                <a16:creationId xmlns:a16="http://schemas.microsoft.com/office/drawing/2014/main" id="{E1C45C08-831F-4FF7-AD1E-2FE11D641B5D}"/>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327673" y="3369469"/>
            <a:ext cx="4358878" cy="1431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2C6B7CD2-FFF2-4511-96CD-DFED62982C0F}"/>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2791844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A320-68CD-4E8F-A734-450C323B9D90}"/>
              </a:ext>
            </a:extLst>
          </p:cNvPr>
          <p:cNvSpPr>
            <a:spLocks noGrp="1"/>
          </p:cNvSpPr>
          <p:nvPr>
            <p:ph type="title"/>
            <p:custDataLst>
              <p:tags r:id="rId1"/>
            </p:custDataLst>
          </p:nvPr>
        </p:nvSpPr>
        <p:spPr/>
        <p:txBody>
          <a:bodyPr/>
          <a:lstStyle/>
          <a:p>
            <a:r>
              <a:rPr lang="en-US" dirty="0"/>
              <a:t>Charges (ou dépenses)</a:t>
            </a:r>
          </a:p>
        </p:txBody>
      </p:sp>
      <p:sp>
        <p:nvSpPr>
          <p:cNvPr id="3" name="Text Placeholder 2">
            <a:extLst>
              <a:ext uri="{FF2B5EF4-FFF2-40B4-BE49-F238E27FC236}">
                <a16:creationId xmlns:a16="http://schemas.microsoft.com/office/drawing/2014/main" id="{8E0A26AB-077A-4D9D-AF73-25F7C97C94B3}"/>
              </a:ext>
            </a:extLst>
          </p:cNvPr>
          <p:cNvSpPr>
            <a:spLocks noGrp="1"/>
          </p:cNvSpPr>
          <p:nvPr>
            <p:ph type="body" sz="quarter" idx="10"/>
            <p:custDataLst>
              <p:tags r:id="rId2"/>
            </p:custDataLst>
          </p:nvPr>
        </p:nvSpPr>
        <p:spPr>
          <a:xfrm>
            <a:off x="762000" y="1123950"/>
            <a:ext cx="7848600" cy="1905000"/>
          </a:xfrm>
        </p:spPr>
        <p:txBody>
          <a:bodyPr/>
          <a:lstStyle/>
          <a:p>
            <a:pPr>
              <a:spcAft>
                <a:spcPts val="600"/>
              </a:spcAft>
              <a:defRPr/>
            </a:pPr>
            <a:r>
              <a:rPr lang="fr-FR" dirty="0">
                <a:latin typeface="Arial" panose="020B0604020202020204" pitchFamily="34" charset="0"/>
                <a:cs typeface="Arial" panose="020B0604020202020204" pitchFamily="34" charset="0"/>
              </a:rPr>
              <a:t>Charges d’exploitation</a:t>
            </a:r>
          </a:p>
          <a:p>
            <a:pPr>
              <a:spcAft>
                <a:spcPts val="600"/>
              </a:spcAft>
              <a:defRPr/>
            </a:pPr>
            <a:r>
              <a:rPr lang="fr-FR" dirty="0">
                <a:latin typeface="Arial" panose="020B0604020202020204" pitchFamily="34" charset="0"/>
                <a:cs typeface="Arial" panose="020B0604020202020204" pitchFamily="34" charset="0"/>
              </a:rPr>
              <a:t>Frais d’administration</a:t>
            </a:r>
          </a:p>
          <a:p>
            <a:pPr>
              <a:spcAft>
                <a:spcPts val="600"/>
              </a:spcAft>
              <a:defRPr/>
            </a:pPr>
            <a:r>
              <a:rPr lang="fr-FR" dirty="0">
                <a:latin typeface="Arial" panose="020B0604020202020204" pitchFamily="34" charset="0"/>
                <a:cs typeface="Arial" panose="020B0604020202020204" pitchFamily="34" charset="0"/>
              </a:rPr>
              <a:t>Frais de vente</a:t>
            </a:r>
          </a:p>
          <a:p>
            <a:pPr>
              <a:spcAft>
                <a:spcPts val="600"/>
              </a:spcAft>
              <a:defRPr/>
            </a:pPr>
            <a:r>
              <a:rPr lang="fr-FR" dirty="0">
                <a:latin typeface="Arial" panose="020B0604020202020204" pitchFamily="34" charset="0"/>
                <a:cs typeface="Arial" panose="020B0604020202020204" pitchFamily="34" charset="0"/>
              </a:rPr>
              <a:t>Frais de marketing</a:t>
            </a:r>
          </a:p>
          <a:p>
            <a:pPr>
              <a:spcAft>
                <a:spcPts val="600"/>
              </a:spcAft>
              <a:defRPr/>
            </a:pPr>
            <a:r>
              <a:rPr lang="fr-FR" dirty="0">
                <a:latin typeface="Arial" panose="020B0604020202020204" pitchFamily="34" charset="0"/>
                <a:cs typeface="Arial" panose="020B0604020202020204" pitchFamily="34" charset="0"/>
              </a:rPr>
              <a:t>Charges d’amortissement </a:t>
            </a:r>
          </a:p>
        </p:txBody>
      </p:sp>
      <p:pic>
        <p:nvPicPr>
          <p:cNvPr id="6" name="Picture 9" descr="Exemple d’un état des résultats affichant le bénéfice et les charges.">
            <a:extLst>
              <a:ext uri="{FF2B5EF4-FFF2-40B4-BE49-F238E27FC236}">
                <a16:creationId xmlns:a16="http://schemas.microsoft.com/office/drawing/2014/main" id="{429BC464-C6BE-4994-80BC-AE459701694A}"/>
              </a:ext>
            </a:extLst>
          </p:cNvP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5029200" y="1200150"/>
            <a:ext cx="3555665"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F0391201-BAD6-442E-8FFE-5767EBD0E26B}"/>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468512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A320-68CD-4E8F-A734-450C323B9D90}"/>
              </a:ext>
            </a:extLst>
          </p:cNvPr>
          <p:cNvSpPr>
            <a:spLocks noGrp="1"/>
          </p:cNvSpPr>
          <p:nvPr>
            <p:ph type="title"/>
            <p:custDataLst>
              <p:tags r:id="rId1"/>
            </p:custDataLst>
          </p:nvPr>
        </p:nvSpPr>
        <p:spPr/>
        <p:txBody>
          <a:bodyPr/>
          <a:lstStyle/>
          <a:p>
            <a:r>
              <a:rPr lang="en-US" dirty="0"/>
              <a:t>Résultat d’exploitation et BAIIA</a:t>
            </a:r>
          </a:p>
        </p:txBody>
      </p:sp>
      <p:pic>
        <p:nvPicPr>
          <p:cNvPr id="4" name="Picture Placeholder 6" descr="Un homme remplit un formulaire tout en tenant une tablette. Il est assis à une table sur laquelle se trouvent un ordinateur portable et une boîte de carton.">
            <a:extLst>
              <a:ext uri="{FF2B5EF4-FFF2-40B4-BE49-F238E27FC236}">
                <a16:creationId xmlns:a16="http://schemas.microsoft.com/office/drawing/2014/main" id="{28680AD3-7F0E-4607-85EF-01B9CF38C641}"/>
              </a:ext>
            </a:extLst>
          </p:cNvPr>
          <p:cNvPicPr>
            <a:picLocks noGrp="1" noChangeAspect="1"/>
          </p:cNvPicPr>
          <p:nvPr>
            <p:ph type="pic" sz="quarter" idx="11"/>
            <p:custDataLst>
              <p:tags r:id="rId2"/>
            </p:custDataLst>
          </p:nvPr>
        </p:nvPicPr>
        <p:blipFill rotWithShape="1">
          <a:blip r:embed="rId7">
            <a:extLst>
              <a:ext uri="{28A0092B-C50C-407E-A947-70E740481C1C}">
                <a14:useLocalDpi xmlns:a14="http://schemas.microsoft.com/office/drawing/2010/main" val="0"/>
              </a:ext>
            </a:extLst>
          </a:blip>
          <a:srcRect l="12520" r="3690"/>
          <a:stretch/>
        </p:blipFill>
        <p:spPr>
          <a:xfrm>
            <a:off x="0" y="1200150"/>
            <a:ext cx="3352800" cy="2670048"/>
          </a:xfrm>
        </p:spPr>
      </p:pic>
      <p:sp>
        <p:nvSpPr>
          <p:cNvPr id="3" name="Text Placeholder 2">
            <a:extLst>
              <a:ext uri="{FF2B5EF4-FFF2-40B4-BE49-F238E27FC236}">
                <a16:creationId xmlns:a16="http://schemas.microsoft.com/office/drawing/2014/main" id="{8E0A26AB-077A-4D9D-AF73-25F7C97C94B3}"/>
              </a:ext>
            </a:extLst>
          </p:cNvPr>
          <p:cNvSpPr>
            <a:spLocks noGrp="1"/>
          </p:cNvSpPr>
          <p:nvPr>
            <p:ph type="body" sz="quarter" idx="10"/>
            <p:custDataLst>
              <p:tags r:id="rId3"/>
            </p:custDataLst>
          </p:nvPr>
        </p:nvSpPr>
        <p:spPr>
          <a:xfrm>
            <a:off x="3657600" y="1123950"/>
            <a:ext cx="5257800" cy="2514600"/>
          </a:xfrm>
        </p:spPr>
        <p:txBody>
          <a:bodyPr/>
          <a:lstStyle/>
          <a:p>
            <a:pPr marL="0" indent="0">
              <a:buNone/>
              <a:defRPr/>
            </a:pPr>
            <a:r>
              <a:rPr lang="fr-FR" b="1" dirty="0">
                <a:solidFill>
                  <a:schemeClr val="accent2"/>
                </a:solidFill>
                <a:latin typeface="Arial" panose="020B0604020202020204" pitchFamily="34" charset="0"/>
                <a:cs typeface="Arial" panose="020B0604020202020204" pitchFamily="34" charset="0"/>
              </a:rPr>
              <a:t>Résultat d’exploitation</a:t>
            </a:r>
          </a:p>
          <a:p>
            <a:pPr marL="0" indent="0">
              <a:spcAft>
                <a:spcPts val="600"/>
              </a:spcAft>
              <a:buNone/>
              <a:defRPr/>
            </a:pPr>
            <a:r>
              <a:rPr lang="fr-FR" dirty="0">
                <a:latin typeface="Arial" panose="020B0604020202020204" pitchFamily="34" charset="0"/>
                <a:cs typeface="Arial" panose="020B0604020202020204" pitchFamily="34" charset="0"/>
              </a:rPr>
              <a:t>Bénéfice découlant des activités normales et courantes, excluant </a:t>
            </a:r>
            <a:br>
              <a:rPr lang="fr-FR" dirty="0">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les intérêts et impôts.</a:t>
            </a:r>
          </a:p>
          <a:p>
            <a:pPr marL="0" indent="0">
              <a:spcAft>
                <a:spcPts val="600"/>
              </a:spcAft>
              <a:buNone/>
              <a:defRPr/>
            </a:pPr>
            <a:r>
              <a:rPr lang="fr-FR" b="1" dirty="0">
                <a:solidFill>
                  <a:schemeClr val="accent2"/>
                </a:solidFill>
                <a:latin typeface="Arial" panose="020B0604020202020204" pitchFamily="34" charset="0"/>
                <a:cs typeface="Arial" panose="020B0604020202020204" pitchFamily="34" charset="0"/>
              </a:rPr>
              <a:t>BAIIA</a:t>
            </a:r>
            <a:br>
              <a:rPr lang="fr-FR" dirty="0">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Bénéfice avant intérêts, impôts </a:t>
            </a:r>
            <a:br>
              <a:rPr lang="fr-FR" dirty="0">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et amortissements.</a:t>
            </a:r>
          </a:p>
        </p:txBody>
      </p:sp>
      <p:sp>
        <p:nvSpPr>
          <p:cNvPr id="5" name="TextBox 4">
            <a:extLst>
              <a:ext uri="{FF2B5EF4-FFF2-40B4-BE49-F238E27FC236}">
                <a16:creationId xmlns:a16="http://schemas.microsoft.com/office/drawing/2014/main" id="{1ECC11F4-334E-4F53-A7C0-9F634617C954}"/>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552561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BA320-68CD-4E8F-A734-450C323B9D90}"/>
              </a:ext>
            </a:extLst>
          </p:cNvPr>
          <p:cNvSpPr>
            <a:spLocks noGrp="1"/>
          </p:cNvSpPr>
          <p:nvPr>
            <p:ph type="title"/>
            <p:custDataLst>
              <p:tags r:id="rId1"/>
            </p:custDataLst>
          </p:nvPr>
        </p:nvSpPr>
        <p:spPr/>
        <p:txBody>
          <a:bodyPr/>
          <a:lstStyle/>
          <a:p>
            <a:r>
              <a:rPr lang="en-US" dirty="0"/>
              <a:t>Bénéfice net avant impôts</a:t>
            </a:r>
          </a:p>
        </p:txBody>
      </p:sp>
      <p:sp>
        <p:nvSpPr>
          <p:cNvPr id="3" name="Text Placeholder 2">
            <a:extLst>
              <a:ext uri="{FF2B5EF4-FFF2-40B4-BE49-F238E27FC236}">
                <a16:creationId xmlns:a16="http://schemas.microsoft.com/office/drawing/2014/main" id="{8E0A26AB-077A-4D9D-AF73-25F7C97C94B3}"/>
              </a:ext>
            </a:extLst>
          </p:cNvPr>
          <p:cNvSpPr>
            <a:spLocks noGrp="1"/>
          </p:cNvSpPr>
          <p:nvPr>
            <p:ph type="body" sz="quarter" idx="10"/>
            <p:custDataLst>
              <p:tags r:id="rId2"/>
            </p:custDataLst>
          </p:nvPr>
        </p:nvSpPr>
        <p:spPr>
          <a:xfrm>
            <a:off x="762000" y="1123950"/>
            <a:ext cx="3962400" cy="2819400"/>
          </a:xfrm>
        </p:spPr>
        <p:txBody>
          <a:bodyPr/>
          <a:lstStyle/>
          <a:p>
            <a:pPr marL="0" indent="0">
              <a:spcAft>
                <a:spcPts val="600"/>
              </a:spcAft>
              <a:buNone/>
              <a:defRPr/>
            </a:pPr>
            <a:r>
              <a:rPr lang="fr-FR" dirty="0">
                <a:latin typeface="Arial" panose="020B0604020202020204" pitchFamily="34" charset="0"/>
                <a:cs typeface="Arial" panose="020B0604020202020204" pitchFamily="34" charset="0"/>
              </a:rPr>
              <a:t>Il s’agit du « résultat net », ce qui reste une fois toutes les charges déduites du chiffre d’affaires.</a:t>
            </a:r>
          </a:p>
        </p:txBody>
      </p:sp>
      <p:pic>
        <p:nvPicPr>
          <p:cNvPr id="4" name="Picture 11" descr="Exemple d’un état des résultats dont la ligne du bénéfice net avant impôt est mise en évidence.">
            <a:extLst>
              <a:ext uri="{FF2B5EF4-FFF2-40B4-BE49-F238E27FC236}">
                <a16:creationId xmlns:a16="http://schemas.microsoft.com/office/drawing/2014/main" id="{7FA51D6A-6857-4425-A1B5-784065A1407C}"/>
              </a:ext>
            </a:extLst>
          </p:cNvPr>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5010150" y="1170846"/>
            <a:ext cx="3067049" cy="3695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7" descr="Exemple d’un état des résultats dont la ligne du bénéfice net avant impôt est mise en évidence.">
            <a:extLst>
              <a:ext uri="{FF2B5EF4-FFF2-40B4-BE49-F238E27FC236}">
                <a16:creationId xmlns:a16="http://schemas.microsoft.com/office/drawing/2014/main" id="{5B5752A9-EE1F-4F87-B39F-8757B380CF2D}"/>
              </a:ext>
            </a:extLst>
          </p:cNvPr>
          <p:cNvSpPr/>
          <p:nvPr>
            <p:custDataLst>
              <p:tags r:id="rId4"/>
            </p:custDataLst>
          </p:nvPr>
        </p:nvSpPr>
        <p:spPr>
          <a:xfrm>
            <a:off x="5075635" y="4504981"/>
            <a:ext cx="1596344" cy="29561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6" name="TextBox 5">
            <a:extLst>
              <a:ext uri="{FF2B5EF4-FFF2-40B4-BE49-F238E27FC236}">
                <a16:creationId xmlns:a16="http://schemas.microsoft.com/office/drawing/2014/main" id="{09E35818-EA46-444A-A36B-682D375F4993}"/>
              </a:ext>
              <a:ext uri="{C183D7F6-B498-43B3-948B-1728B52AA6E4}">
                <adec:decorative xmlns:adec="http://schemas.microsoft.com/office/drawing/2017/decorative" val="1"/>
              </a:ext>
            </a:extLst>
          </p:cNvPr>
          <p:cNvSpPr txBox="1"/>
          <p:nvPr>
            <p:custDataLst>
              <p:tags r:id="rId5"/>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1884338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BCE98-C08F-44C7-9C61-6480C08CE27F}"/>
              </a:ext>
            </a:extLst>
          </p:cNvPr>
          <p:cNvSpPr>
            <a:spLocks noGrp="1"/>
          </p:cNvSpPr>
          <p:nvPr>
            <p:ph type="title"/>
            <p:custDataLst>
              <p:tags r:id="rId1"/>
            </p:custDataLst>
          </p:nvPr>
        </p:nvSpPr>
        <p:spPr/>
        <p:txBody>
          <a:bodyPr/>
          <a:lstStyle/>
          <a:p>
            <a:r>
              <a:rPr lang="fr-CA" dirty="0"/>
              <a:t>État des flux de trésorerie</a:t>
            </a:r>
          </a:p>
        </p:txBody>
      </p:sp>
      <p:sp>
        <p:nvSpPr>
          <p:cNvPr id="3" name="Text Placeholder 2">
            <a:extLst>
              <a:ext uri="{FF2B5EF4-FFF2-40B4-BE49-F238E27FC236}">
                <a16:creationId xmlns:a16="http://schemas.microsoft.com/office/drawing/2014/main" id="{C1ABD8A6-3ED7-4AFD-809F-49ED30E72D30}"/>
              </a:ext>
            </a:extLst>
          </p:cNvPr>
          <p:cNvSpPr>
            <a:spLocks noGrp="1"/>
          </p:cNvSpPr>
          <p:nvPr>
            <p:ph type="body" sz="quarter" idx="10"/>
            <p:custDataLst>
              <p:tags r:id="rId2"/>
            </p:custDataLst>
          </p:nvPr>
        </p:nvSpPr>
        <p:spPr>
          <a:xfrm>
            <a:off x="762000" y="1123950"/>
            <a:ext cx="7543800" cy="1219200"/>
          </a:xfrm>
        </p:spPr>
        <p:txBody>
          <a:bodyPr/>
          <a:lstStyle/>
          <a:p>
            <a:pPr marL="268288" indent="-268288"/>
            <a:r>
              <a:rPr lang="fr-CA" sz="1600" i="1" dirty="0"/>
              <a:t>Flux de trésorerie</a:t>
            </a:r>
            <a:r>
              <a:rPr lang="fr-CA" sz="1600" dirty="0"/>
              <a:t> et </a:t>
            </a:r>
            <a:r>
              <a:rPr lang="fr-CA" sz="1600" i="1" dirty="0"/>
              <a:t>revenu net</a:t>
            </a:r>
            <a:r>
              <a:rPr lang="fr-CA" sz="1600" dirty="0"/>
              <a:t> sont deux notions différentes.</a:t>
            </a:r>
          </a:p>
          <a:p>
            <a:pPr marL="268288" indent="-268288"/>
            <a:r>
              <a:rPr lang="fr-CA" sz="1600" dirty="0"/>
              <a:t>Vous devez comprendre que le moment des rentrées et des sorties de fonds peut influer sur l’à-propos de demander ou non un prêt bancaire.</a:t>
            </a:r>
          </a:p>
          <a:p>
            <a:pPr marL="268288" indent="-268288"/>
            <a:r>
              <a:rPr lang="fr-CA" sz="1600" dirty="0"/>
              <a:t>Rentrées de fonds    moins    Sorties de fonds</a:t>
            </a:r>
            <a:endParaRPr lang="fr-CA" sz="1800" dirty="0"/>
          </a:p>
        </p:txBody>
      </p:sp>
      <p:grpSp>
        <p:nvGrpSpPr>
          <p:cNvPr id="9" name="Group 1" descr="Exemple d’un bilan complet. À gauche, les actifs, qui totalisent 100 000 $. À droite, les passifs et les capitaux propres qui équivalent à 100 000 $. Le total de l’actif est égal au total du passif et des capitaux propres.">
            <a:extLst>
              <a:ext uri="{FF2B5EF4-FFF2-40B4-BE49-F238E27FC236}">
                <a16:creationId xmlns:a16="http://schemas.microsoft.com/office/drawing/2014/main" id="{E3A99C39-7831-435B-951B-BE22991E4710}"/>
              </a:ext>
            </a:extLst>
          </p:cNvPr>
          <p:cNvGrpSpPr>
            <a:grpSpLocks/>
          </p:cNvGrpSpPr>
          <p:nvPr>
            <p:custDataLst>
              <p:tags r:id="rId3"/>
            </p:custDataLst>
          </p:nvPr>
        </p:nvGrpSpPr>
        <p:grpSpPr bwMode="auto">
          <a:xfrm>
            <a:off x="2057400" y="2419350"/>
            <a:ext cx="5029200" cy="2438400"/>
            <a:chOff x="990600" y="2938463"/>
            <a:chExt cx="6425740" cy="3386137"/>
          </a:xfrm>
        </p:grpSpPr>
        <p:pic>
          <p:nvPicPr>
            <p:cNvPr id="10" name="Picture 10">
              <a:extLst>
                <a:ext uri="{FF2B5EF4-FFF2-40B4-BE49-F238E27FC236}">
                  <a16:creationId xmlns:a16="http://schemas.microsoft.com/office/drawing/2014/main" id="{FC8E97A8-E282-412E-8A22-F2F11BAD315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88499" y="2938463"/>
              <a:ext cx="3027841" cy="338613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9">
              <a:extLst>
                <a:ext uri="{FF2B5EF4-FFF2-40B4-BE49-F238E27FC236}">
                  <a16:creationId xmlns:a16="http://schemas.microsoft.com/office/drawing/2014/main" id="{FCB3959F-B55D-4761-8880-7FDA0423442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0600" y="2938463"/>
              <a:ext cx="3245499" cy="338613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7" name="TextBox 6">
            <a:extLst>
              <a:ext uri="{FF2B5EF4-FFF2-40B4-BE49-F238E27FC236}">
                <a16:creationId xmlns:a16="http://schemas.microsoft.com/office/drawing/2014/main" id="{DDAE15A3-C2A7-4FFE-AB53-36A0BE5E188A}"/>
              </a:ext>
              <a:ext uri="{C183D7F6-B498-43B3-948B-1728B52AA6E4}">
                <adec:decorative xmlns:adec="http://schemas.microsoft.com/office/drawing/2017/decorative" val="1"/>
              </a:ext>
            </a:extLst>
          </p:cNvPr>
          <p:cNvSpPr txBox="1"/>
          <p:nvPr>
            <p:custDataLst>
              <p:tags r:id="rId4"/>
            </p:custDataLst>
          </p:nvPr>
        </p:nvSpPr>
        <p:spPr>
          <a:xfrm>
            <a:off x="6530555" y="4920794"/>
            <a:ext cx="2308645" cy="169277"/>
          </a:xfrm>
          <a:prstGeom prst="rect">
            <a:avLst/>
          </a:prstGeom>
        </p:spPr>
        <p:txBody>
          <a:bodyPr wrap="none" rtlCol="0">
            <a:spAutoFit/>
          </a:bodyPr>
          <a:lstStyle/>
          <a:p>
            <a:pPr marL="0" indent="0" algn="r">
              <a:spcBef>
                <a:spcPts val="900"/>
              </a:spcBef>
              <a:spcAft>
                <a:spcPts val="450"/>
              </a:spcAft>
              <a:buClr>
                <a:schemeClr val="tx1">
                  <a:lumMod val="75000"/>
                  <a:lumOff val="25000"/>
                </a:schemeClr>
              </a:buClr>
              <a:buNone/>
            </a:pPr>
            <a:r>
              <a:rPr lang="fr-FR" sz="500" dirty="0">
                <a:solidFill>
                  <a:schemeClr val="tx1">
                    <a:lumMod val="75000"/>
                    <a:lumOff val="25000"/>
                  </a:schemeClr>
                </a:solidFill>
              </a:rPr>
              <a:t>Tous droits réservés 2021 © Comptables professionnels agréés du Canada</a:t>
            </a:r>
            <a:endParaRPr lang="en-US" sz="500" dirty="0">
              <a:solidFill>
                <a:schemeClr val="tx1">
                  <a:lumMod val="75000"/>
                  <a:lumOff val="25000"/>
                </a:schemeClr>
              </a:solidFill>
            </a:endParaRPr>
          </a:p>
        </p:txBody>
      </p:sp>
    </p:spTree>
    <p:extLst>
      <p:ext uri="{BB962C8B-B14F-4D97-AF65-F5344CB8AC3E}">
        <p14:creationId xmlns:p14="http://schemas.microsoft.com/office/powerpoint/2010/main" val="18552763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2.0.50727.5485"/>
  <p:tag name="AS_OS" val="Microsoft Windows NT 6.1.7601 Service Pack 1"/>
  <p:tag name="AS_RELEASE_DATE" val="2011.05.11"/>
  <p:tag name="AS_VERSION" val="5.2.0.0"/>
  <p:tag name="AS_TITLE" val="Aspose.Slides for .NET 2.0"/>
</p:tagLst>
</file>

<file path=ppt/tags/tag10.xml><?xml version="1.0" encoding="utf-8"?>
<p:tagLst xmlns:a="http://schemas.openxmlformats.org/drawingml/2006/main" xmlns:r="http://schemas.openxmlformats.org/officeDocument/2006/relationships" xmlns:p="http://schemas.openxmlformats.org/presentationml/2006/main">
  <p:tag name="NUM" val="7"/>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2"/>
</p:tagLst>
</file>

<file path=ppt/tags/tag102.xml><?xml version="1.0" encoding="utf-8"?>
<p:tagLst xmlns:a="http://schemas.openxmlformats.org/drawingml/2006/main" xmlns:r="http://schemas.openxmlformats.org/officeDocument/2006/relationships" xmlns:p="http://schemas.openxmlformats.org/presentationml/2006/main">
  <p:tag name="NUM" val="3"/>
</p:tagLst>
</file>

<file path=ppt/tags/tag103.xml><?xml version="1.0" encoding="utf-8"?>
<p:tagLst xmlns:a="http://schemas.openxmlformats.org/drawingml/2006/main" xmlns:r="http://schemas.openxmlformats.org/officeDocument/2006/relationships" xmlns:p="http://schemas.openxmlformats.org/presentationml/2006/main">
  <p:tag name="NUM" val="4"/>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7"/>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3"/>
</p:tagLst>
</file>

<file path=ppt/tags/tag18.xml><?xml version="1.0" encoding="utf-8"?>
<p:tagLst xmlns:a="http://schemas.openxmlformats.org/drawingml/2006/main" xmlns:r="http://schemas.openxmlformats.org/officeDocument/2006/relationships" xmlns:p="http://schemas.openxmlformats.org/presentationml/2006/main">
  <p:tag name="NUM" val="7"/>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7"/>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7"/>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4"/>
</p:tagLst>
</file>

<file path=ppt/tags/tag31.xml><?xml version="1.0" encoding="utf-8"?>
<p:tagLst xmlns:a="http://schemas.openxmlformats.org/drawingml/2006/main" xmlns:r="http://schemas.openxmlformats.org/officeDocument/2006/relationships" xmlns:p="http://schemas.openxmlformats.org/presentationml/2006/main">
  <p:tag name="NUM" val="7"/>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7"/>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7"/>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4"/>
</p:tagLst>
</file>

<file path=ppt/tags/tag43.xml><?xml version="1.0" encoding="utf-8"?>
<p:tagLst xmlns:a="http://schemas.openxmlformats.org/drawingml/2006/main" xmlns:r="http://schemas.openxmlformats.org/officeDocument/2006/relationships" xmlns:p="http://schemas.openxmlformats.org/presentationml/2006/main">
  <p:tag name="NUM" val="7"/>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6.xml><?xml version="1.0" encoding="utf-8"?>
<p:tagLst xmlns:a="http://schemas.openxmlformats.org/drawingml/2006/main" xmlns:r="http://schemas.openxmlformats.org/officeDocument/2006/relationships" xmlns:p="http://schemas.openxmlformats.org/presentationml/2006/main">
  <p:tag name="NUM" val="3"/>
</p:tagLst>
</file>

<file path=ppt/tags/tag47.xml><?xml version="1.0" encoding="utf-8"?>
<p:tagLst xmlns:a="http://schemas.openxmlformats.org/drawingml/2006/main" xmlns:r="http://schemas.openxmlformats.org/officeDocument/2006/relationships" xmlns:p="http://schemas.openxmlformats.org/presentationml/2006/main">
  <p:tag name="NUM" val="7"/>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5"/>
</p:tagLst>
</file>

<file path=ppt/tags/tag55.xml><?xml version="1.0" encoding="utf-8"?>
<p:tagLst xmlns:a="http://schemas.openxmlformats.org/drawingml/2006/main" xmlns:r="http://schemas.openxmlformats.org/officeDocument/2006/relationships" xmlns:p="http://schemas.openxmlformats.org/presentationml/2006/main">
  <p:tag name="NUM" val="7"/>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3"/>
</p:tagLst>
</file>

<file path=ppt/tags/tag59.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7"/>
</p:tagLst>
</file>

<file path=ppt/tags/tag60.xml><?xml version="1.0" encoding="utf-8"?>
<p:tagLst xmlns:a="http://schemas.openxmlformats.org/drawingml/2006/main" xmlns:r="http://schemas.openxmlformats.org/officeDocument/2006/relationships" xmlns:p="http://schemas.openxmlformats.org/presentationml/2006/main">
  <p:tag name="NUM" val="5"/>
</p:tagLst>
</file>

<file path=ppt/tags/tag61.xml><?xml version="1.0" encoding="utf-8"?>
<p:tagLst xmlns:a="http://schemas.openxmlformats.org/drawingml/2006/main" xmlns:r="http://schemas.openxmlformats.org/officeDocument/2006/relationships" xmlns:p="http://schemas.openxmlformats.org/presentationml/2006/main">
  <p:tag name="NUM" val="7"/>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3"/>
</p:tagLst>
</file>

<file path=ppt/tags/tag65.xml><?xml version="1.0" encoding="utf-8"?>
<p:tagLst xmlns:a="http://schemas.openxmlformats.org/drawingml/2006/main" xmlns:r="http://schemas.openxmlformats.org/officeDocument/2006/relationships" xmlns:p="http://schemas.openxmlformats.org/presentationml/2006/main">
  <p:tag name="NUM" val="4"/>
</p:tagLst>
</file>

<file path=ppt/tags/tag66.xml><?xml version="1.0" encoding="utf-8"?>
<p:tagLst xmlns:a="http://schemas.openxmlformats.org/drawingml/2006/main" xmlns:r="http://schemas.openxmlformats.org/officeDocument/2006/relationships" xmlns:p="http://schemas.openxmlformats.org/presentationml/2006/main">
  <p:tag name="NUM" val="7"/>
</p:tagLst>
</file>

<file path=ppt/tags/tag67.xml><?xml version="1.0" encoding="utf-8"?>
<p:tagLst xmlns:a="http://schemas.openxmlformats.org/drawingml/2006/main" xmlns:r="http://schemas.openxmlformats.org/officeDocument/2006/relationships" xmlns:p="http://schemas.openxmlformats.org/presentationml/2006/main">
  <p:tag name="NUM" val="1"/>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7"/>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7"/>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7"/>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7"/>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7"/>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7"/>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NUM" val="7"/>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2"/>
</p:tagLst>
</file>

<file path=ppt/tags/tag93.xml><?xml version="1.0" encoding="utf-8"?>
<p:tagLst xmlns:a="http://schemas.openxmlformats.org/drawingml/2006/main" xmlns:r="http://schemas.openxmlformats.org/officeDocument/2006/relationships" xmlns:p="http://schemas.openxmlformats.org/presentationml/2006/main">
  <p:tag name="NUM" val="7"/>
</p:tagLst>
</file>

<file path=ppt/tags/tag94.xml><?xml version="1.0" encoding="utf-8"?>
<p:tagLst xmlns:a="http://schemas.openxmlformats.org/drawingml/2006/main" xmlns:r="http://schemas.openxmlformats.org/officeDocument/2006/relationships" xmlns:p="http://schemas.openxmlformats.org/presentationml/2006/main">
  <p:tag name="NUM" val="1"/>
</p:tagLst>
</file>

<file path=ppt/tags/tag95.xml><?xml version="1.0" encoding="utf-8"?>
<p:tagLst xmlns:a="http://schemas.openxmlformats.org/drawingml/2006/main" xmlns:r="http://schemas.openxmlformats.org/officeDocument/2006/relationships" xmlns:p="http://schemas.openxmlformats.org/presentationml/2006/main">
  <p:tag name="NUM" val="2"/>
</p:tagLst>
</file>

<file path=ppt/tags/tag96.xml><?xml version="1.0" encoding="utf-8"?>
<p:tagLst xmlns:a="http://schemas.openxmlformats.org/drawingml/2006/main" xmlns:r="http://schemas.openxmlformats.org/officeDocument/2006/relationships" xmlns:p="http://schemas.openxmlformats.org/presentationml/2006/main">
  <p:tag name="NUM" val="3"/>
</p:tagLst>
</file>

<file path=ppt/tags/tag97.xml><?xml version="1.0" encoding="utf-8"?>
<p:tagLst xmlns:a="http://schemas.openxmlformats.org/drawingml/2006/main" xmlns:r="http://schemas.openxmlformats.org/officeDocument/2006/relationships" xmlns:p="http://schemas.openxmlformats.org/presentationml/2006/main">
  <p:tag name="NUM" val="4"/>
</p:tagLst>
</file>

<file path=ppt/tags/tag98.xml><?xml version="1.0" encoding="utf-8"?>
<p:tagLst xmlns:a="http://schemas.openxmlformats.org/drawingml/2006/main" xmlns:r="http://schemas.openxmlformats.org/officeDocument/2006/relationships" xmlns:p="http://schemas.openxmlformats.org/presentationml/2006/main">
  <p:tag name="NUM" val="5"/>
</p:tagLst>
</file>

<file path=ppt/tags/tag99.xml><?xml version="1.0" encoding="utf-8"?>
<p:tagLst xmlns:a="http://schemas.openxmlformats.org/drawingml/2006/main" xmlns:r="http://schemas.openxmlformats.org/officeDocument/2006/relationships" xmlns:p="http://schemas.openxmlformats.org/presentationml/2006/main">
  <p:tag name="NUM" val="7"/>
</p:tagLst>
</file>

<file path=ppt/theme/theme1.xml><?xml version="1.0" encoding="utf-8"?>
<a:theme xmlns:a="http://schemas.openxmlformats.org/drawingml/2006/main" name="Template - EN">
  <a:themeElements>
    <a:clrScheme name="Custom 1">
      <a:dk1>
        <a:srgbClr val="262626"/>
      </a:dk1>
      <a:lt1>
        <a:srgbClr val="FFFFFF"/>
      </a:lt1>
      <a:dk2>
        <a:srgbClr val="262626"/>
      </a:dk2>
      <a:lt2>
        <a:srgbClr val="FFFFFF"/>
      </a:lt2>
      <a:accent1>
        <a:srgbClr val="006FBA"/>
      </a:accent1>
      <a:accent2>
        <a:srgbClr val="007397"/>
      </a:accent2>
      <a:accent3>
        <a:srgbClr val="009A49"/>
      </a:accent3>
      <a:accent4>
        <a:srgbClr val="43B02A"/>
      </a:accent4>
      <a:accent5>
        <a:srgbClr val="68C8C6"/>
      </a:accent5>
      <a:accent6>
        <a:srgbClr val="168EA6"/>
      </a:accent6>
      <a:hlink>
        <a:srgbClr val="FFFFFF"/>
      </a:hlink>
      <a:folHlink>
        <a:srgbClr val="5959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noFill/>
          <a:round/>
          <a:headEnd/>
          <a:tailEnd/>
        </a:ln>
      </a:spPr>
      <a:bodyPr vert="horz" wrap="none" lIns="91440" tIns="45720" rIns="91440" bIns="45720" numCol="1" rtlCol="0" anchor="ctr" anchorCtr="1" compatLnSpc="1">
        <a:prstTxWarp prst="textNoShape">
          <a:avLst/>
        </a:prstTxWarp>
      </a:bodyPr>
      <a:lstStyle>
        <a:defPPr algn="ctr">
          <a:defRPr sz="1200" b="1" dirty="0" smtClean="0">
            <a:solidFill>
              <a:schemeClr val="tx1">
                <a:lumMod val="75000"/>
                <a:lumOff val="25000"/>
              </a:schemeClr>
            </a:solidFill>
          </a:defRPr>
        </a:defPPr>
      </a:lstStyle>
    </a:spDef>
    <a:txDef>
      <a:spPr bwMode="auto">
        <a:noFill/>
        <a:ln w="9525" cap="flat" cmpd="sng" algn="ctr">
          <a:noFill/>
          <a:prstDash val="solid"/>
          <a:round/>
          <a:headEnd type="none" w="med" len="med"/>
          <a:tailEnd type="none" w="med" len="med"/>
        </a:ln>
      </a:spPr>
      <a:bodyPr anchor="ctr"/>
      <a:lstStyle>
        <a:defPPr algn="l">
          <a:defRPr sz="1800" i="1" dirty="0">
            <a:solidFill>
              <a:schemeClr val="tx1">
                <a:lumMod val="75000"/>
                <a:lumOff val="25000"/>
              </a:schemeClr>
            </a:solidFill>
          </a:defRPr>
        </a:defPPr>
      </a:lstStyle>
      <a:style>
        <a:lnRef idx="0">
          <a:scrgbClr r="0" g="0" b="0"/>
        </a:lnRef>
        <a:fillRef idx="0">
          <a:scrgbClr r="0" g="0" b="0"/>
        </a:fillRef>
        <a:effectRef idx="0">
          <a:scrgbClr r="0" g="0" b="0"/>
        </a:effectRef>
        <a:fontRef idx="minor">
          <a:schemeClr val="accent4"/>
        </a:fontRef>
      </a:style>
    </a:txDef>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13" ma:contentTypeDescription="Create a new document." ma:contentTypeScope="" ma:versionID="536171aa731fa0ad0591f8bed76e8cb3">
  <xsd:schema xmlns:xsd="http://www.w3.org/2001/XMLSchema" xmlns:xs="http://www.w3.org/2001/XMLSchema" xmlns:p="http://schemas.microsoft.com/office/2006/metadata/properties" xmlns:ns2="be3e311a-cf24-422d-8724-fb8608ceb2d1" xmlns:ns3="2bc3e199-3002-4639-b6ee-c7b7ae722963" targetNamespace="http://schemas.microsoft.com/office/2006/metadata/properties" ma:root="true" ma:fieldsID="d83762518c0ee196f05f513e71719efa" ns2:_="" ns3:_="">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25DD2A0-06B3-434B-B96F-FB9E2999F9E4}">
  <ds:schemaRefs>
    <ds:schemaRef ds:uri="http://schemas.microsoft.com/office/2006/documentManagement/types"/>
    <ds:schemaRef ds:uri="be3e311a-cf24-422d-8724-fb8608ceb2d1"/>
    <ds:schemaRef ds:uri="http://purl.org/dc/elements/1.1/"/>
    <ds:schemaRef ds:uri="http://www.w3.org/XML/1998/namespace"/>
    <ds:schemaRef ds:uri="2bc3e199-3002-4639-b6ee-c7b7ae722963"/>
    <ds:schemaRef ds:uri="http://purl.org/dc/dcmitype/"/>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83057CDE-A032-4046-93CE-67D7D93D69E0}">
  <ds:schemaRefs>
    <ds:schemaRef ds:uri="http://schemas.microsoft.com/sharepoint/v3/contenttype/forms"/>
  </ds:schemaRefs>
</ds:datastoreItem>
</file>

<file path=customXml/itemProps3.xml><?xml version="1.0" encoding="utf-8"?>
<ds:datastoreItem xmlns:ds="http://schemas.openxmlformats.org/officeDocument/2006/customXml" ds:itemID="{B6DE20FA-60B5-4E5D-8D5F-93EE2F192A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LF-NC-ce-que-vous-devez-savoir-au-sujet-de-l-impot</Template>
  <TotalTime>0</TotalTime>
  <Words>7047</Words>
  <Application>Microsoft Office PowerPoint</Application>
  <PresentationFormat>On-screen Show (16:9)</PresentationFormat>
  <Paragraphs>458</Paragraphs>
  <Slides>26</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Gill Sans</vt:lpstr>
      <vt:lpstr>Template - EN</vt:lpstr>
      <vt:lpstr>Survie financière pour les entrepreneurs  Présentation par [Nom du présentateur]   Atelier parrainé par Comptables professionnels  agréés du Canada (CPA Canada)</vt:lpstr>
      <vt:lpstr>Ordre du jour</vt:lpstr>
      <vt:lpstr>Introduction</vt:lpstr>
      <vt:lpstr>Principaux chiffres à  comprendre et à surveiller</vt:lpstr>
      <vt:lpstr>Marge brute sur les ventes (sur le chiffre d’affaires)</vt:lpstr>
      <vt:lpstr>Charges (ou dépenses)</vt:lpstr>
      <vt:lpstr>Résultat d’exploitation et BAIIA</vt:lpstr>
      <vt:lpstr>Bénéfice net avant impôts</vt:lpstr>
      <vt:lpstr>État des flux de trésorerie</vt:lpstr>
      <vt:lpstr>État de la situation financière</vt:lpstr>
      <vt:lpstr>Faites le calcul : les ratios qui vous feront  progresser ou couler</vt:lpstr>
      <vt:lpstr>Ratio de liquidité générale</vt:lpstr>
      <vt:lpstr>Ratio de liquidité relative (de liquidité  réduite ou de trésorerie relative)</vt:lpstr>
      <vt:lpstr>Rotation des créances clients</vt:lpstr>
      <vt:lpstr>Ratio emprunts/capitaux propres</vt:lpstr>
      <vt:lpstr>Étude de cas : « Scarves of the North »</vt:lpstr>
      <vt:lpstr>Étude de cas : « Scarves of the North » (analyse)</vt:lpstr>
      <vt:lpstr>Étude de cas : « Scarves of the North » (analyse)</vt:lpstr>
      <vt:lpstr>Stratégies fiscales efficaces</vt:lpstr>
      <vt:lpstr>Gestion de la croissance et de l’expansion</vt:lpstr>
      <vt:lpstr>Financement : les ligues majeures</vt:lpstr>
      <vt:lpstr>Outils et ressources</vt:lpstr>
      <vt:lpstr>Outils et ressources (suite)</vt:lpstr>
      <vt:lpstr>Des questions ?</vt:lpstr>
      <vt:lpstr>Avertissement</vt:lpstr>
      <vt:lpstr>Commandité par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Survie financière pour les entrepreneurs</dc:title>
  <dc:subject>Atelier pour les entrepreneurs sur la planification financière</dc:subject>
  <dc:creator/>
  <cp:keywords>CPA Canada, littératie financière, planification financière, entrepreneurs</cp:keywords>
  <cp:lastModifiedBy/>
  <cp:revision>1</cp:revision>
  <dcterms:created xsi:type="dcterms:W3CDTF">2018-10-05T16:11:13Z</dcterms:created>
  <dcterms:modified xsi:type="dcterms:W3CDTF">2022-03-25T18:31:14Z</dcterms:modified>
  <cp:category>Littératie financière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ies>
</file>