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1"/>
  </p:sldMasterIdLst>
  <p:notesMasterIdLst>
    <p:notesMasterId r:id="rId26"/>
  </p:notesMasterIdLst>
  <p:handoutMasterIdLst>
    <p:handoutMasterId r:id="rId27"/>
  </p:handoutMasterIdLst>
  <p:sldIdLst>
    <p:sldId id="1707" r:id="rId2"/>
    <p:sldId id="1735" r:id="rId3"/>
    <p:sldId id="1736" r:id="rId4"/>
    <p:sldId id="1737" r:id="rId5"/>
    <p:sldId id="276" r:id="rId6"/>
    <p:sldId id="1842" r:id="rId7"/>
    <p:sldId id="1739" r:id="rId8"/>
    <p:sldId id="1827" r:id="rId9"/>
    <p:sldId id="1828" r:id="rId10"/>
    <p:sldId id="1830" r:id="rId11"/>
    <p:sldId id="1831" r:id="rId12"/>
    <p:sldId id="1833" r:id="rId13"/>
    <p:sldId id="1834" r:id="rId14"/>
    <p:sldId id="1835" r:id="rId15"/>
    <p:sldId id="1844" r:id="rId16"/>
    <p:sldId id="1836" r:id="rId17"/>
    <p:sldId id="1843" r:id="rId18"/>
    <p:sldId id="1837" r:id="rId19"/>
    <p:sldId id="435" r:id="rId20"/>
    <p:sldId id="1821" r:id="rId21"/>
    <p:sldId id="1838" r:id="rId22"/>
    <p:sldId id="1839" r:id="rId23"/>
    <p:sldId id="521" r:id="rId24"/>
    <p:sldId id="1841" r:id="rId25"/>
  </p:sldIdLst>
  <p:sldSz cx="9144000" cy="5143500" type="screen16x9"/>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C1C1C1"/>
    <a:srgbClr val="006FBA"/>
    <a:srgbClr val="007397"/>
    <a:srgbClr val="091925"/>
    <a:srgbClr val="091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949DA-4810-486B-A692-6DC8C701EE4F}" v="1123" dt="2021-02-01T14:05:03.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87539" autoAdjust="0"/>
  </p:normalViewPr>
  <p:slideViewPr>
    <p:cSldViewPr snapToGrid="0">
      <p:cViewPr varScale="1">
        <p:scale>
          <a:sx n="145" d="100"/>
          <a:sy n="145" d="100"/>
        </p:scale>
        <p:origin x="54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ette Lawrence" userId="f8b3d2a2-1123-4264-9fb6-354b7f2dfb43" providerId="ADAL" clId="{369949DA-4810-486B-A692-6DC8C701EE4F}"/>
    <pc:docChg chg="custSel modSld">
      <pc:chgData name="Odette Lawrence" userId="f8b3d2a2-1123-4264-9fb6-354b7f2dfb43" providerId="ADAL" clId="{369949DA-4810-486B-A692-6DC8C701EE4F}" dt="2021-02-01T14:06:41.634" v="47" actId="20577"/>
      <pc:docMkLst>
        <pc:docMk/>
      </pc:docMkLst>
      <pc:sldChg chg="addSp modSp modNotesTx">
        <pc:chgData name="Odette Lawrence" userId="f8b3d2a2-1123-4264-9fb6-354b7f2dfb43" providerId="ADAL" clId="{369949DA-4810-486B-A692-6DC8C701EE4F}" dt="2021-02-01T14:05:32.216" v="28" actId="20577"/>
        <pc:sldMkLst>
          <pc:docMk/>
          <pc:sldMk cId="686416172" sldId="276"/>
        </pc:sldMkLst>
        <pc:spChg chg="add mod">
          <ac:chgData name="Odette Lawrence" userId="f8b3d2a2-1123-4264-9fb6-354b7f2dfb43" providerId="ADAL" clId="{369949DA-4810-486B-A692-6DC8C701EE4F}" dt="2021-02-01T14:04:47.852" v="4"/>
          <ac:spMkLst>
            <pc:docMk/>
            <pc:sldMk cId="686416172" sldId="276"/>
            <ac:spMk id="100" creationId="{DC2DC0E8-203F-4339-87E7-9A15615C44AF}"/>
          </ac:spMkLst>
        </pc:spChg>
      </pc:sldChg>
      <pc:sldChg chg="addSp modSp modNotesTx">
        <pc:chgData name="Odette Lawrence" userId="f8b3d2a2-1123-4264-9fb6-354b7f2dfb43" providerId="ADAL" clId="{369949DA-4810-486B-A692-6DC8C701EE4F}" dt="2021-02-01T14:05:55.133" v="34" actId="20577"/>
        <pc:sldMkLst>
          <pc:docMk/>
          <pc:sldMk cId="1594953328" sldId="435"/>
        </pc:sldMkLst>
        <pc:spChg chg="add mod">
          <ac:chgData name="Odette Lawrence" userId="f8b3d2a2-1123-4264-9fb6-354b7f2dfb43" providerId="ADAL" clId="{369949DA-4810-486B-A692-6DC8C701EE4F}" dt="2021-02-01T14:05:00.676" v="18"/>
          <ac:spMkLst>
            <pc:docMk/>
            <pc:sldMk cId="1594953328" sldId="435"/>
            <ac:spMk id="6" creationId="{443B17D8-06FC-4330-90ED-77C662C8F6FC}"/>
          </ac:spMkLst>
        </pc:spChg>
      </pc:sldChg>
      <pc:sldChg chg="addSp modSp modNotesTx">
        <pc:chgData name="Odette Lawrence" userId="f8b3d2a2-1123-4264-9fb6-354b7f2dfb43" providerId="ADAL" clId="{369949DA-4810-486B-A692-6DC8C701EE4F}" dt="2021-02-01T14:05:42.883" v="30" actId="20577"/>
        <pc:sldMkLst>
          <pc:docMk/>
          <pc:sldMk cId="1457300228" sldId="521"/>
        </pc:sldMkLst>
        <pc:spChg chg="add mod">
          <ac:chgData name="Odette Lawrence" userId="f8b3d2a2-1123-4264-9fb6-354b7f2dfb43" providerId="ADAL" clId="{369949DA-4810-486B-A692-6DC8C701EE4F}" dt="2021-02-01T14:05:02.875" v="22"/>
          <ac:spMkLst>
            <pc:docMk/>
            <pc:sldMk cId="1457300228" sldId="521"/>
            <ac:spMk id="4" creationId="{8A706FE7-B4D2-4B2E-96C9-D11CB787F166}"/>
          </ac:spMkLst>
        </pc:spChg>
      </pc:sldChg>
      <pc:sldChg chg="modNotesTx">
        <pc:chgData name="Odette Lawrence" userId="f8b3d2a2-1123-4264-9fb6-354b7f2dfb43" providerId="ADAL" clId="{369949DA-4810-486B-A692-6DC8C701EE4F}" dt="2021-02-01T14:05:18.085" v="25" actId="6549"/>
        <pc:sldMkLst>
          <pc:docMk/>
          <pc:sldMk cId="1922539636" sldId="1707"/>
        </pc:sldMkLst>
      </pc:sldChg>
      <pc:sldChg chg="addSp modSp">
        <pc:chgData name="Odette Lawrence" userId="f8b3d2a2-1123-4264-9fb6-354b7f2dfb43" providerId="ADAL" clId="{369949DA-4810-486B-A692-6DC8C701EE4F}" dt="2021-02-01T14:04:43.350" v="0"/>
        <pc:sldMkLst>
          <pc:docMk/>
          <pc:sldMk cId="192056251" sldId="1735"/>
        </pc:sldMkLst>
        <pc:spChg chg="add mod">
          <ac:chgData name="Odette Lawrence" userId="f8b3d2a2-1123-4264-9fb6-354b7f2dfb43" providerId="ADAL" clId="{369949DA-4810-486B-A692-6DC8C701EE4F}" dt="2021-02-01T14:04:43.350" v="0"/>
          <ac:spMkLst>
            <pc:docMk/>
            <pc:sldMk cId="192056251" sldId="1735"/>
            <ac:spMk id="4" creationId="{0BE94743-6947-4975-8303-6D0928EDADB2}"/>
          </ac:spMkLst>
        </pc:spChg>
      </pc:sldChg>
      <pc:sldChg chg="addSp modSp modNotesTx">
        <pc:chgData name="Odette Lawrence" userId="f8b3d2a2-1123-4264-9fb6-354b7f2dfb43" providerId="ADAL" clId="{369949DA-4810-486B-A692-6DC8C701EE4F}" dt="2021-02-01T14:05:23.889" v="26" actId="20577"/>
        <pc:sldMkLst>
          <pc:docMk/>
          <pc:sldMk cId="3429105980" sldId="1736"/>
        </pc:sldMkLst>
        <pc:spChg chg="add mod">
          <ac:chgData name="Odette Lawrence" userId="f8b3d2a2-1123-4264-9fb6-354b7f2dfb43" providerId="ADAL" clId="{369949DA-4810-486B-A692-6DC8C701EE4F}" dt="2021-02-01T14:04:44.652" v="1"/>
          <ac:spMkLst>
            <pc:docMk/>
            <pc:sldMk cId="3429105980" sldId="1736"/>
            <ac:spMk id="5" creationId="{FEB26D2B-73D8-4A21-BE36-0DA25512C127}"/>
          </ac:spMkLst>
        </pc:spChg>
      </pc:sldChg>
      <pc:sldChg chg="addSp delSp modSp mod modNotesTx">
        <pc:chgData name="Odette Lawrence" userId="f8b3d2a2-1123-4264-9fb6-354b7f2dfb43" providerId="ADAL" clId="{369949DA-4810-486B-A692-6DC8C701EE4F}" dt="2021-02-01T14:05:28.929" v="27" actId="20577"/>
        <pc:sldMkLst>
          <pc:docMk/>
          <pc:sldMk cId="625061379" sldId="1737"/>
        </pc:sldMkLst>
        <pc:spChg chg="add del mod">
          <ac:chgData name="Odette Lawrence" userId="f8b3d2a2-1123-4264-9fb6-354b7f2dfb43" providerId="ADAL" clId="{369949DA-4810-486B-A692-6DC8C701EE4F}" dt="2021-02-01T14:04:46.592" v="3" actId="478"/>
          <ac:spMkLst>
            <pc:docMk/>
            <pc:sldMk cId="625061379" sldId="1737"/>
            <ac:spMk id="5" creationId="{A3BE71AF-14CE-42F4-BA4A-4A16B7EBB5DD}"/>
          </ac:spMkLst>
        </pc:spChg>
      </pc:sldChg>
      <pc:sldChg chg="addSp modSp modNotesTx">
        <pc:chgData name="Odette Lawrence" userId="f8b3d2a2-1123-4264-9fb6-354b7f2dfb43" providerId="ADAL" clId="{369949DA-4810-486B-A692-6DC8C701EE4F}" dt="2021-02-01T14:06:38.521" v="46" actId="20577"/>
        <pc:sldMkLst>
          <pc:docMk/>
          <pc:sldMk cId="3920569254" sldId="1739"/>
        </pc:sldMkLst>
        <pc:spChg chg="add mod">
          <ac:chgData name="Odette Lawrence" userId="f8b3d2a2-1123-4264-9fb6-354b7f2dfb43" providerId="ADAL" clId="{369949DA-4810-486B-A692-6DC8C701EE4F}" dt="2021-02-01T14:04:49.252" v="6"/>
          <ac:spMkLst>
            <pc:docMk/>
            <pc:sldMk cId="3920569254" sldId="1739"/>
            <ac:spMk id="6" creationId="{72B87344-6D2E-42DF-90EF-E035E634C938}"/>
          </ac:spMkLst>
        </pc:spChg>
      </pc:sldChg>
      <pc:sldChg chg="addSp modSp modNotesTx">
        <pc:chgData name="Odette Lawrence" userId="f8b3d2a2-1123-4264-9fb6-354b7f2dfb43" providerId="ADAL" clId="{369949DA-4810-486B-A692-6DC8C701EE4F}" dt="2021-02-01T14:05:52.201" v="33" actId="20577"/>
        <pc:sldMkLst>
          <pc:docMk/>
          <pc:sldMk cId="2315492771" sldId="1821"/>
        </pc:sldMkLst>
        <pc:spChg chg="add mod">
          <ac:chgData name="Odette Lawrence" userId="f8b3d2a2-1123-4264-9fb6-354b7f2dfb43" providerId="ADAL" clId="{369949DA-4810-486B-A692-6DC8C701EE4F}" dt="2021-02-01T14:05:01.129" v="19"/>
          <ac:spMkLst>
            <pc:docMk/>
            <pc:sldMk cId="2315492771" sldId="1821"/>
            <ac:spMk id="5" creationId="{E4931134-6D7F-4E14-ADDF-E46CFF646AC7}"/>
          </ac:spMkLst>
        </pc:spChg>
      </pc:sldChg>
      <pc:sldChg chg="addSp modSp modNotesTx">
        <pc:chgData name="Odette Lawrence" userId="f8b3d2a2-1123-4264-9fb6-354b7f2dfb43" providerId="ADAL" clId="{369949DA-4810-486B-A692-6DC8C701EE4F}" dt="2021-02-01T14:06:35.473" v="45" actId="20577"/>
        <pc:sldMkLst>
          <pc:docMk/>
          <pc:sldMk cId="77755454" sldId="1827"/>
        </pc:sldMkLst>
        <pc:spChg chg="add mod">
          <ac:chgData name="Odette Lawrence" userId="f8b3d2a2-1123-4264-9fb6-354b7f2dfb43" providerId="ADAL" clId="{369949DA-4810-486B-A692-6DC8C701EE4F}" dt="2021-02-01T14:04:49.828" v="7"/>
          <ac:spMkLst>
            <pc:docMk/>
            <pc:sldMk cId="77755454" sldId="1827"/>
            <ac:spMk id="6" creationId="{CCF1DDBB-62C3-4961-8735-1E19FB3F9C71}"/>
          </ac:spMkLst>
        </pc:spChg>
      </pc:sldChg>
      <pc:sldChg chg="addSp modSp modNotesTx">
        <pc:chgData name="Odette Lawrence" userId="f8b3d2a2-1123-4264-9fb6-354b7f2dfb43" providerId="ADAL" clId="{369949DA-4810-486B-A692-6DC8C701EE4F}" dt="2021-02-01T14:06:32.579" v="44" actId="20577"/>
        <pc:sldMkLst>
          <pc:docMk/>
          <pc:sldMk cId="869963687" sldId="1828"/>
        </pc:sldMkLst>
        <pc:spChg chg="add mod">
          <ac:chgData name="Odette Lawrence" userId="f8b3d2a2-1123-4264-9fb6-354b7f2dfb43" providerId="ADAL" clId="{369949DA-4810-486B-A692-6DC8C701EE4F}" dt="2021-02-01T14:04:50.348" v="8"/>
          <ac:spMkLst>
            <pc:docMk/>
            <pc:sldMk cId="869963687" sldId="1828"/>
            <ac:spMk id="6" creationId="{977CEADB-58CE-4128-9919-BAB57DA154D5}"/>
          </ac:spMkLst>
        </pc:spChg>
      </pc:sldChg>
      <pc:sldChg chg="addSp modSp modNotesTx">
        <pc:chgData name="Odette Lawrence" userId="f8b3d2a2-1123-4264-9fb6-354b7f2dfb43" providerId="ADAL" clId="{369949DA-4810-486B-A692-6DC8C701EE4F}" dt="2021-02-01T14:06:29.065" v="43" actId="20577"/>
        <pc:sldMkLst>
          <pc:docMk/>
          <pc:sldMk cId="827880238" sldId="1830"/>
        </pc:sldMkLst>
        <pc:spChg chg="add mod">
          <ac:chgData name="Odette Lawrence" userId="f8b3d2a2-1123-4264-9fb6-354b7f2dfb43" providerId="ADAL" clId="{369949DA-4810-486B-A692-6DC8C701EE4F}" dt="2021-02-01T14:04:50.860" v="9"/>
          <ac:spMkLst>
            <pc:docMk/>
            <pc:sldMk cId="827880238" sldId="1830"/>
            <ac:spMk id="117" creationId="{EC7480F5-E9A1-4E28-9FA5-628E20DBE524}"/>
          </ac:spMkLst>
        </pc:spChg>
      </pc:sldChg>
      <pc:sldChg chg="addSp modSp modNotesTx">
        <pc:chgData name="Odette Lawrence" userId="f8b3d2a2-1123-4264-9fb6-354b7f2dfb43" providerId="ADAL" clId="{369949DA-4810-486B-A692-6DC8C701EE4F}" dt="2021-02-01T14:06:25.449" v="42" actId="20577"/>
        <pc:sldMkLst>
          <pc:docMk/>
          <pc:sldMk cId="214641786" sldId="1831"/>
        </pc:sldMkLst>
        <pc:spChg chg="add mod">
          <ac:chgData name="Odette Lawrence" userId="f8b3d2a2-1123-4264-9fb6-354b7f2dfb43" providerId="ADAL" clId="{369949DA-4810-486B-A692-6DC8C701EE4F}" dt="2021-02-01T14:04:51.380" v="10"/>
          <ac:spMkLst>
            <pc:docMk/>
            <pc:sldMk cId="214641786" sldId="1831"/>
            <ac:spMk id="6" creationId="{98C68B53-38C6-4859-B764-D91CB92461C1}"/>
          </ac:spMkLst>
        </pc:spChg>
      </pc:sldChg>
      <pc:sldChg chg="addSp modSp modNotesTx">
        <pc:chgData name="Odette Lawrence" userId="f8b3d2a2-1123-4264-9fb6-354b7f2dfb43" providerId="ADAL" clId="{369949DA-4810-486B-A692-6DC8C701EE4F}" dt="2021-02-01T14:06:20.149" v="41" actId="20577"/>
        <pc:sldMkLst>
          <pc:docMk/>
          <pc:sldMk cId="1535121352" sldId="1833"/>
        </pc:sldMkLst>
        <pc:spChg chg="add mod">
          <ac:chgData name="Odette Lawrence" userId="f8b3d2a2-1123-4264-9fb6-354b7f2dfb43" providerId="ADAL" clId="{369949DA-4810-486B-A692-6DC8C701EE4F}" dt="2021-02-01T14:04:52.028" v="11"/>
          <ac:spMkLst>
            <pc:docMk/>
            <pc:sldMk cId="1535121352" sldId="1833"/>
            <ac:spMk id="6" creationId="{B16CFFF5-234C-40AB-B53D-0B272A1E0329}"/>
          </ac:spMkLst>
        </pc:spChg>
      </pc:sldChg>
      <pc:sldChg chg="addSp modSp modNotesTx">
        <pc:chgData name="Odette Lawrence" userId="f8b3d2a2-1123-4264-9fb6-354b7f2dfb43" providerId="ADAL" clId="{369949DA-4810-486B-A692-6DC8C701EE4F}" dt="2021-02-01T14:06:16.412" v="40" actId="20577"/>
        <pc:sldMkLst>
          <pc:docMk/>
          <pc:sldMk cId="1021069629" sldId="1834"/>
        </pc:sldMkLst>
        <pc:spChg chg="add mod">
          <ac:chgData name="Odette Lawrence" userId="f8b3d2a2-1123-4264-9fb6-354b7f2dfb43" providerId="ADAL" clId="{369949DA-4810-486B-A692-6DC8C701EE4F}" dt="2021-02-01T14:04:53.465" v="12"/>
          <ac:spMkLst>
            <pc:docMk/>
            <pc:sldMk cId="1021069629" sldId="1834"/>
            <ac:spMk id="8" creationId="{42A12621-C3AB-458F-A2E1-C7E205AD1D9E}"/>
          </ac:spMkLst>
        </pc:spChg>
      </pc:sldChg>
      <pc:sldChg chg="addSp modSp modNotesTx">
        <pc:chgData name="Odette Lawrence" userId="f8b3d2a2-1123-4264-9fb6-354b7f2dfb43" providerId="ADAL" clId="{369949DA-4810-486B-A692-6DC8C701EE4F}" dt="2021-02-01T14:06:13.332" v="39" actId="20577"/>
        <pc:sldMkLst>
          <pc:docMk/>
          <pc:sldMk cId="3516573807" sldId="1835"/>
        </pc:sldMkLst>
        <pc:spChg chg="add mod">
          <ac:chgData name="Odette Lawrence" userId="f8b3d2a2-1123-4264-9fb6-354b7f2dfb43" providerId="ADAL" clId="{369949DA-4810-486B-A692-6DC8C701EE4F}" dt="2021-02-01T14:04:53.957" v="13"/>
          <ac:spMkLst>
            <pc:docMk/>
            <pc:sldMk cId="3516573807" sldId="1835"/>
            <ac:spMk id="6" creationId="{ED5140A9-1424-4306-8364-409A4907866B}"/>
          </ac:spMkLst>
        </pc:spChg>
      </pc:sldChg>
      <pc:sldChg chg="addSp modSp modNotesTx">
        <pc:chgData name="Odette Lawrence" userId="f8b3d2a2-1123-4264-9fb6-354b7f2dfb43" providerId="ADAL" clId="{369949DA-4810-486B-A692-6DC8C701EE4F}" dt="2021-02-01T14:06:06.773" v="37" actId="20577"/>
        <pc:sldMkLst>
          <pc:docMk/>
          <pc:sldMk cId="377527902" sldId="1836"/>
        </pc:sldMkLst>
        <pc:spChg chg="add mod">
          <ac:chgData name="Odette Lawrence" userId="f8b3d2a2-1123-4264-9fb6-354b7f2dfb43" providerId="ADAL" clId="{369949DA-4810-486B-A692-6DC8C701EE4F}" dt="2021-02-01T14:04:55.093" v="15"/>
          <ac:spMkLst>
            <pc:docMk/>
            <pc:sldMk cId="377527902" sldId="1836"/>
            <ac:spMk id="6" creationId="{514116CC-7998-40B5-AEC9-DA1330F53386}"/>
          </ac:spMkLst>
        </pc:spChg>
      </pc:sldChg>
      <pc:sldChg chg="addSp modSp modNotesTx">
        <pc:chgData name="Odette Lawrence" userId="f8b3d2a2-1123-4264-9fb6-354b7f2dfb43" providerId="ADAL" clId="{369949DA-4810-486B-A692-6DC8C701EE4F}" dt="2021-02-01T14:05:58.741" v="35" actId="20577"/>
        <pc:sldMkLst>
          <pc:docMk/>
          <pc:sldMk cId="2059529710" sldId="1837"/>
        </pc:sldMkLst>
        <pc:spChg chg="add mod">
          <ac:chgData name="Odette Lawrence" userId="f8b3d2a2-1123-4264-9fb6-354b7f2dfb43" providerId="ADAL" clId="{369949DA-4810-486B-A692-6DC8C701EE4F}" dt="2021-02-01T14:05:00.208" v="17"/>
          <ac:spMkLst>
            <pc:docMk/>
            <pc:sldMk cId="2059529710" sldId="1837"/>
            <ac:spMk id="6" creationId="{69B81AC2-2D93-4276-B2A8-800E227F89B5}"/>
          </ac:spMkLst>
        </pc:spChg>
      </pc:sldChg>
      <pc:sldChg chg="addSp modSp modNotesTx">
        <pc:chgData name="Odette Lawrence" userId="f8b3d2a2-1123-4264-9fb6-354b7f2dfb43" providerId="ADAL" clId="{369949DA-4810-486B-A692-6DC8C701EE4F}" dt="2021-02-01T14:05:48.986" v="32" actId="20577"/>
        <pc:sldMkLst>
          <pc:docMk/>
          <pc:sldMk cId="2227283928" sldId="1838"/>
        </pc:sldMkLst>
        <pc:spChg chg="add mod">
          <ac:chgData name="Odette Lawrence" userId="f8b3d2a2-1123-4264-9fb6-354b7f2dfb43" providerId="ADAL" clId="{369949DA-4810-486B-A692-6DC8C701EE4F}" dt="2021-02-01T14:05:01.540" v="20"/>
          <ac:spMkLst>
            <pc:docMk/>
            <pc:sldMk cId="2227283928" sldId="1838"/>
            <ac:spMk id="5" creationId="{AC671A8B-B97B-459E-BFA0-1486B9F915B4}"/>
          </ac:spMkLst>
        </pc:spChg>
      </pc:sldChg>
      <pc:sldChg chg="addSp modSp modNotesTx">
        <pc:chgData name="Odette Lawrence" userId="f8b3d2a2-1123-4264-9fb6-354b7f2dfb43" providerId="ADAL" clId="{369949DA-4810-486B-A692-6DC8C701EE4F}" dt="2021-02-01T14:05:45.907" v="31" actId="20577"/>
        <pc:sldMkLst>
          <pc:docMk/>
          <pc:sldMk cId="1621937492" sldId="1839"/>
        </pc:sldMkLst>
        <pc:spChg chg="add mod">
          <ac:chgData name="Odette Lawrence" userId="f8b3d2a2-1123-4264-9fb6-354b7f2dfb43" providerId="ADAL" clId="{369949DA-4810-486B-A692-6DC8C701EE4F}" dt="2021-02-01T14:05:02.041" v="21"/>
          <ac:spMkLst>
            <pc:docMk/>
            <pc:sldMk cId="1621937492" sldId="1839"/>
            <ac:spMk id="5" creationId="{AD9E3FC2-FD18-4196-9AA4-97C4A5ECB21F}"/>
          </ac:spMkLst>
        </pc:spChg>
      </pc:sldChg>
      <pc:sldChg chg="addSp delSp modSp mod modNotesTx">
        <pc:chgData name="Odette Lawrence" userId="f8b3d2a2-1123-4264-9fb6-354b7f2dfb43" providerId="ADAL" clId="{369949DA-4810-486B-A692-6DC8C701EE4F}" dt="2021-02-01T14:05:39.785" v="29" actId="20577"/>
        <pc:sldMkLst>
          <pc:docMk/>
          <pc:sldMk cId="3935963172" sldId="1841"/>
        </pc:sldMkLst>
        <pc:spChg chg="add del mod">
          <ac:chgData name="Odette Lawrence" userId="f8b3d2a2-1123-4264-9fb6-354b7f2dfb43" providerId="ADAL" clId="{369949DA-4810-486B-A692-6DC8C701EE4F}" dt="2021-02-01T14:05:04.743" v="24" actId="478"/>
          <ac:spMkLst>
            <pc:docMk/>
            <pc:sldMk cId="3935963172" sldId="1841"/>
            <ac:spMk id="5" creationId="{157623DF-A680-4D0D-9CD7-56BF484D14AD}"/>
          </ac:spMkLst>
        </pc:spChg>
      </pc:sldChg>
      <pc:sldChg chg="addSp modSp modNotesTx">
        <pc:chgData name="Odette Lawrence" userId="f8b3d2a2-1123-4264-9fb6-354b7f2dfb43" providerId="ADAL" clId="{369949DA-4810-486B-A692-6DC8C701EE4F}" dt="2021-02-01T14:06:41.634" v="47" actId="20577"/>
        <pc:sldMkLst>
          <pc:docMk/>
          <pc:sldMk cId="1564387178" sldId="1842"/>
        </pc:sldMkLst>
        <pc:spChg chg="add mod">
          <ac:chgData name="Odette Lawrence" userId="f8b3d2a2-1123-4264-9fb6-354b7f2dfb43" providerId="ADAL" clId="{369949DA-4810-486B-A692-6DC8C701EE4F}" dt="2021-02-01T14:04:48.669" v="5"/>
          <ac:spMkLst>
            <pc:docMk/>
            <pc:sldMk cId="1564387178" sldId="1842"/>
            <ac:spMk id="5" creationId="{F41D1213-6EF0-452E-A330-B41F0CDFC76C}"/>
          </ac:spMkLst>
        </pc:spChg>
      </pc:sldChg>
      <pc:sldChg chg="addSp modSp modNotesTx">
        <pc:chgData name="Odette Lawrence" userId="f8b3d2a2-1123-4264-9fb6-354b7f2dfb43" providerId="ADAL" clId="{369949DA-4810-486B-A692-6DC8C701EE4F}" dt="2021-02-01T14:06:01.501" v="36" actId="20577"/>
        <pc:sldMkLst>
          <pc:docMk/>
          <pc:sldMk cId="4097821349" sldId="1843"/>
        </pc:sldMkLst>
        <pc:spChg chg="add mod">
          <ac:chgData name="Odette Lawrence" userId="f8b3d2a2-1123-4264-9fb6-354b7f2dfb43" providerId="ADAL" clId="{369949DA-4810-486B-A692-6DC8C701EE4F}" dt="2021-02-01T14:04:59.668" v="16"/>
          <ac:spMkLst>
            <pc:docMk/>
            <pc:sldMk cId="4097821349" sldId="1843"/>
            <ac:spMk id="5" creationId="{07D80CEB-9482-492E-B73D-E31C4D192928}"/>
          </ac:spMkLst>
        </pc:spChg>
      </pc:sldChg>
      <pc:sldChg chg="addSp modSp modNotesTx">
        <pc:chgData name="Odette Lawrence" userId="f8b3d2a2-1123-4264-9fb6-354b7f2dfb43" providerId="ADAL" clId="{369949DA-4810-486B-A692-6DC8C701EE4F}" dt="2021-02-01T14:06:10.133" v="38" actId="20577"/>
        <pc:sldMkLst>
          <pc:docMk/>
          <pc:sldMk cId="3595942809" sldId="1844"/>
        </pc:sldMkLst>
        <pc:spChg chg="add mod">
          <ac:chgData name="Odette Lawrence" userId="f8b3d2a2-1123-4264-9fb6-354b7f2dfb43" providerId="ADAL" clId="{369949DA-4810-486B-A692-6DC8C701EE4F}" dt="2021-02-01T14:04:54.547" v="14"/>
          <ac:spMkLst>
            <pc:docMk/>
            <pc:sldMk cId="3595942809" sldId="1844"/>
            <ac:spMk id="4" creationId="{B4B6D2BD-2BEE-4DAF-9C16-A59B6A5EBD7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net.cpacanada.ca\departmentsdata\Marketing%20Research\2020\CFS\200832-dashboard%20(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Stress regarding</a:t>
            </a:r>
            <a:r>
              <a:rPr lang="en-US" sz="1400" baseline="0" dirty="0"/>
              <a:t> money matters due to COVID-19</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244591975022732"/>
          <c:y val="0.16789526779768302"/>
          <c:w val="0.64755408024977279"/>
          <c:h val="0.8027963313398786"/>
        </c:manualLayout>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A853-4496-93A0-964B19974333}"/>
              </c:ext>
            </c:extLst>
          </c:dPt>
          <c:dPt>
            <c:idx val="1"/>
            <c:invertIfNegative val="0"/>
            <c:bubble3D val="0"/>
            <c:extLst>
              <c:ext xmlns:c16="http://schemas.microsoft.com/office/drawing/2014/chart" uri="{C3380CC4-5D6E-409C-BE32-E72D297353CC}">
                <c16:uniqueId val="{00000001-A853-4496-93A0-964B19974333}"/>
              </c:ext>
            </c:extLst>
          </c:dPt>
          <c:dPt>
            <c:idx val="2"/>
            <c:invertIfNegative val="0"/>
            <c:bubble3D val="0"/>
            <c:extLst>
              <c:ext xmlns:c16="http://schemas.microsoft.com/office/drawing/2014/chart" uri="{C3380CC4-5D6E-409C-BE32-E72D297353CC}">
                <c16:uniqueId val="{00000002-A853-4496-93A0-964B19974333}"/>
              </c:ext>
            </c:extLst>
          </c:dPt>
          <c:dPt>
            <c:idx val="3"/>
            <c:invertIfNegative val="0"/>
            <c:bubble3D val="0"/>
            <c:extLst>
              <c:ext xmlns:c16="http://schemas.microsoft.com/office/drawing/2014/chart" uri="{C3380CC4-5D6E-409C-BE32-E72D297353CC}">
                <c16:uniqueId val="{00000003-A853-4496-93A0-964B19974333}"/>
              </c:ext>
            </c:extLst>
          </c:dPt>
          <c:dLbls>
            <c:dLbl>
              <c:idx val="3"/>
              <c:layout>
                <c:manualLayout>
                  <c:x val="-2.283121472561028E-3"/>
                  <c:y val="-1.67476576356791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3-4496-93A0-964B199743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applicable or don't know</c:v>
                </c:pt>
                <c:pt idx="1">
                  <c:v>Decreased</c:v>
                </c:pt>
                <c:pt idx="2">
                  <c:v>Unchanged</c:v>
                </c:pt>
                <c:pt idx="3">
                  <c:v>Increased</c:v>
                </c:pt>
              </c:strCache>
            </c:strRef>
          </c:cat>
          <c:val>
            <c:numRef>
              <c:f>Sheet1!$B$2:$B$5</c:f>
              <c:numCache>
                <c:formatCode>0%</c:formatCode>
                <c:ptCount val="4"/>
                <c:pt idx="0">
                  <c:v>0.28999999999999998</c:v>
                </c:pt>
                <c:pt idx="1">
                  <c:v>7.0000000000000007E-2</c:v>
                </c:pt>
                <c:pt idx="2">
                  <c:v>0.31</c:v>
                </c:pt>
                <c:pt idx="3">
                  <c:v>0.33</c:v>
                </c:pt>
              </c:numCache>
            </c:numRef>
          </c:val>
          <c:extLst>
            <c:ext xmlns:c16="http://schemas.microsoft.com/office/drawing/2014/chart" uri="{C3380CC4-5D6E-409C-BE32-E72D297353CC}">
              <c16:uniqueId val="{00000004-A853-4496-93A0-964B19974333}"/>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Whether</a:t>
            </a:r>
            <a:r>
              <a:rPr lang="en-US" sz="1400" baseline="0" dirty="0"/>
              <a:t> COVID-19 has impacted retirement plans</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244591975022732"/>
          <c:y val="0.16789526779768302"/>
          <c:w val="0.64755408024977279"/>
          <c:h val="0.8027963313398786"/>
        </c:manualLayout>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A853-4496-93A0-964B19974333}"/>
              </c:ext>
            </c:extLst>
          </c:dPt>
          <c:dPt>
            <c:idx val="1"/>
            <c:invertIfNegative val="0"/>
            <c:bubble3D val="0"/>
            <c:extLst>
              <c:ext xmlns:c16="http://schemas.microsoft.com/office/drawing/2014/chart" uri="{C3380CC4-5D6E-409C-BE32-E72D297353CC}">
                <c16:uniqueId val="{00000001-A853-4496-93A0-964B19974333}"/>
              </c:ext>
            </c:extLst>
          </c:dPt>
          <c:dPt>
            <c:idx val="2"/>
            <c:invertIfNegative val="0"/>
            <c:bubble3D val="0"/>
            <c:extLst>
              <c:ext xmlns:c16="http://schemas.microsoft.com/office/drawing/2014/chart" uri="{C3380CC4-5D6E-409C-BE32-E72D297353CC}">
                <c16:uniqueId val="{00000002-A853-4496-93A0-964B19974333}"/>
              </c:ext>
            </c:extLst>
          </c:dPt>
          <c:dPt>
            <c:idx val="3"/>
            <c:invertIfNegative val="0"/>
            <c:bubble3D val="0"/>
            <c:extLst>
              <c:ext xmlns:c16="http://schemas.microsoft.com/office/drawing/2014/chart" uri="{C3380CC4-5D6E-409C-BE32-E72D297353CC}">
                <c16:uniqueId val="{00000003-A853-4496-93A0-964B19974333}"/>
              </c:ext>
            </c:extLst>
          </c:dPt>
          <c:dLbls>
            <c:dLbl>
              <c:idx val="3"/>
              <c:layout>
                <c:manualLayout>
                  <c:x val="-2.283121472561028E-3"/>
                  <c:y val="-1.67476576356791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3-4496-93A0-964B199743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Retire sooner</c:v>
                </c:pt>
                <c:pt idx="2">
                  <c:v>Retire later</c:v>
                </c:pt>
                <c:pt idx="3">
                  <c:v>Unchanged</c:v>
                </c:pt>
              </c:strCache>
            </c:strRef>
          </c:cat>
          <c:val>
            <c:numRef>
              <c:f>Sheet1!$B$2:$B$5</c:f>
              <c:numCache>
                <c:formatCode>0%</c:formatCode>
                <c:ptCount val="4"/>
                <c:pt idx="0">
                  <c:v>0.05</c:v>
                </c:pt>
                <c:pt idx="1">
                  <c:v>0.06</c:v>
                </c:pt>
                <c:pt idx="2">
                  <c:v>0.21</c:v>
                </c:pt>
                <c:pt idx="3">
                  <c:v>0.68</c:v>
                </c:pt>
              </c:numCache>
            </c:numRef>
          </c:val>
          <c:extLst>
            <c:ext xmlns:c16="http://schemas.microsoft.com/office/drawing/2014/chart" uri="{C3380CC4-5D6E-409C-BE32-E72D297353CC}">
              <c16:uniqueId val="{00000004-A853-4496-93A0-964B19974333}"/>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Respondents</a:t>
            </a:r>
            <a:r>
              <a:rPr lang="en-US" sz="1400" baseline="0" dirty="0"/>
              <a:t> feelings on whether they stick to a household budget in 2018</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5EE1-4981-85C1-D44E72C074DE}"/>
              </c:ext>
            </c:extLst>
          </c:dPt>
          <c:dPt>
            <c:idx val="1"/>
            <c:invertIfNegative val="0"/>
            <c:bubble3D val="0"/>
            <c:extLst>
              <c:ext xmlns:c16="http://schemas.microsoft.com/office/drawing/2014/chart" uri="{C3380CC4-5D6E-409C-BE32-E72D297353CC}">
                <c16:uniqueId val="{00000001-5EE1-4981-85C1-D44E72C074DE}"/>
              </c:ext>
            </c:extLst>
          </c:dPt>
          <c:dPt>
            <c:idx val="2"/>
            <c:invertIfNegative val="0"/>
            <c:bubble3D val="0"/>
            <c:extLst>
              <c:ext xmlns:c16="http://schemas.microsoft.com/office/drawing/2014/chart" uri="{C3380CC4-5D6E-409C-BE32-E72D297353CC}">
                <c16:uniqueId val="{00000002-5EE1-4981-85C1-D44E72C074DE}"/>
              </c:ext>
            </c:extLst>
          </c:dPt>
          <c:dPt>
            <c:idx val="3"/>
            <c:invertIfNegative val="0"/>
            <c:bubble3D val="0"/>
            <c:extLst>
              <c:ext xmlns:c16="http://schemas.microsoft.com/office/drawing/2014/chart" uri="{C3380CC4-5D6E-409C-BE32-E72D297353CC}">
                <c16:uniqueId val="{00000003-5EE1-4981-85C1-D44E72C074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Rarely or never</c:v>
                </c:pt>
                <c:pt idx="1">
                  <c:v>Sometimes</c:v>
                </c:pt>
                <c:pt idx="2">
                  <c:v>Always or usually</c:v>
                </c:pt>
              </c:strCache>
            </c:strRef>
          </c:cat>
          <c:val>
            <c:numRef>
              <c:f>Sheet1!$B$2:$B$4</c:f>
              <c:numCache>
                <c:formatCode>0%</c:formatCode>
                <c:ptCount val="3"/>
                <c:pt idx="0">
                  <c:v>0.02</c:v>
                </c:pt>
                <c:pt idx="1">
                  <c:v>0.14000000000000001</c:v>
                </c:pt>
                <c:pt idx="2">
                  <c:v>0.84</c:v>
                </c:pt>
              </c:numCache>
            </c:numRef>
          </c:val>
          <c:extLst>
            <c:ext xmlns:c16="http://schemas.microsoft.com/office/drawing/2014/chart" uri="{C3380CC4-5D6E-409C-BE32-E72D297353CC}">
              <c16:uniqueId val="{00000004-5EE1-4981-85C1-D44E72C074DE}"/>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Respondents</a:t>
            </a:r>
            <a:r>
              <a:rPr lang="en-US" sz="1400" baseline="0" dirty="0"/>
              <a:t> feelings on whether they stick to a household budget in 2020</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A208-42BE-8D24-148E1699776D}"/>
              </c:ext>
            </c:extLst>
          </c:dPt>
          <c:dPt>
            <c:idx val="1"/>
            <c:invertIfNegative val="0"/>
            <c:bubble3D val="0"/>
            <c:extLst>
              <c:ext xmlns:c16="http://schemas.microsoft.com/office/drawing/2014/chart" uri="{C3380CC4-5D6E-409C-BE32-E72D297353CC}">
                <c16:uniqueId val="{00000001-A208-42BE-8D24-148E1699776D}"/>
              </c:ext>
            </c:extLst>
          </c:dPt>
          <c:dPt>
            <c:idx val="2"/>
            <c:invertIfNegative val="0"/>
            <c:bubble3D val="0"/>
            <c:extLst>
              <c:ext xmlns:c16="http://schemas.microsoft.com/office/drawing/2014/chart" uri="{C3380CC4-5D6E-409C-BE32-E72D297353CC}">
                <c16:uniqueId val="{00000002-A208-42BE-8D24-148E1699776D}"/>
              </c:ext>
            </c:extLst>
          </c:dPt>
          <c:dPt>
            <c:idx val="3"/>
            <c:invertIfNegative val="0"/>
            <c:bubble3D val="0"/>
            <c:extLst>
              <c:ext xmlns:c16="http://schemas.microsoft.com/office/drawing/2014/chart" uri="{C3380CC4-5D6E-409C-BE32-E72D297353CC}">
                <c16:uniqueId val="{00000003-A208-42BE-8D24-148E169977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Rarely or never</c:v>
                </c:pt>
                <c:pt idx="1">
                  <c:v>Sometimes</c:v>
                </c:pt>
                <c:pt idx="2">
                  <c:v>Always or usually</c:v>
                </c:pt>
              </c:strCache>
            </c:strRef>
          </c:cat>
          <c:val>
            <c:numRef>
              <c:f>Sheet1!$B$2:$B$4</c:f>
              <c:numCache>
                <c:formatCode>0%</c:formatCode>
                <c:ptCount val="3"/>
                <c:pt idx="0">
                  <c:v>0.03</c:v>
                </c:pt>
                <c:pt idx="1">
                  <c:v>0.11</c:v>
                </c:pt>
                <c:pt idx="2">
                  <c:v>0.86</c:v>
                </c:pt>
              </c:numCache>
            </c:numRef>
          </c:val>
          <c:extLst>
            <c:ext xmlns:c16="http://schemas.microsoft.com/office/drawing/2014/chart" uri="{C3380CC4-5D6E-409C-BE32-E72D297353CC}">
              <c16:uniqueId val="{00000004-A208-42BE-8D24-148E1699776D}"/>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Whether Have Modified Investment Strategy in Past Five Years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88BB-4A66-B054-AADB9AC4C8D5}"/>
              </c:ext>
            </c:extLst>
          </c:dPt>
          <c:dPt>
            <c:idx val="1"/>
            <c:invertIfNegative val="0"/>
            <c:bubble3D val="0"/>
            <c:extLst>
              <c:ext xmlns:c16="http://schemas.microsoft.com/office/drawing/2014/chart" uri="{C3380CC4-5D6E-409C-BE32-E72D297353CC}">
                <c16:uniqueId val="{00000001-88BB-4A66-B054-AADB9AC4C8D5}"/>
              </c:ext>
            </c:extLst>
          </c:dPt>
          <c:dPt>
            <c:idx val="2"/>
            <c:invertIfNegative val="0"/>
            <c:bubble3D val="0"/>
            <c:extLst>
              <c:ext xmlns:c16="http://schemas.microsoft.com/office/drawing/2014/chart" uri="{C3380CC4-5D6E-409C-BE32-E72D297353CC}">
                <c16:uniqueId val="{00000002-88BB-4A66-B054-AADB9AC4C8D5}"/>
              </c:ext>
            </c:extLst>
          </c:dPt>
          <c:dPt>
            <c:idx val="3"/>
            <c:invertIfNegative val="0"/>
            <c:bubble3D val="0"/>
            <c:extLst>
              <c:ext xmlns:c16="http://schemas.microsoft.com/office/drawing/2014/chart" uri="{C3380CC4-5D6E-409C-BE32-E72D297353CC}">
                <c16:uniqueId val="{00000003-88BB-4A66-B054-AADB9AC4C8D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0.04</c:v>
                </c:pt>
                <c:pt idx="1">
                  <c:v>0.53</c:v>
                </c:pt>
                <c:pt idx="2">
                  <c:v>0.43</c:v>
                </c:pt>
              </c:numCache>
            </c:numRef>
          </c:val>
          <c:extLst>
            <c:ext xmlns:c16="http://schemas.microsoft.com/office/drawing/2014/chart" uri="{C3380CC4-5D6E-409C-BE32-E72D297353CC}">
              <c16:uniqueId val="{00000004-88BB-4A66-B054-AADB9AC4C8D5}"/>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Whether Have Put Aside Retirement Savings in Past Five Years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3"/>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E3A-4A54-800D-2662DB51BA63}"/>
              </c:ext>
            </c:extLst>
          </c:dPt>
          <c:dPt>
            <c:idx val="4"/>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E3A-4A54-800D-2662DB51BA63}"/>
              </c:ext>
            </c:extLst>
          </c:dPt>
          <c:dPt>
            <c:idx val="7"/>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E3A-4A54-800D-2662DB51BA63}"/>
              </c:ext>
            </c:extLst>
          </c:dPt>
          <c:dPt>
            <c:idx val="8"/>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E3A-4A54-800D-2662DB51BA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'Backgrounder Graphs'!$A$195:$A$197</c:f>
              <c:strCache>
                <c:ptCount val="3"/>
                <c:pt idx="0">
                  <c:v>Don't know</c:v>
                </c:pt>
                <c:pt idx="1">
                  <c:v>No</c:v>
                </c:pt>
                <c:pt idx="2">
                  <c:v>Yes</c:v>
                </c:pt>
              </c:strCache>
            </c:strRef>
          </c:cat>
          <c:val>
            <c:numRef>
              <c:f>'Backgrounder Graphs'!$B$195:$B$197</c:f>
              <c:numCache>
                <c:formatCode>0%</c:formatCode>
                <c:ptCount val="3"/>
                <c:pt idx="0">
                  <c:v>3.0826880000000001E-2</c:v>
                </c:pt>
                <c:pt idx="1">
                  <c:v>0.36842836000000001</c:v>
                </c:pt>
                <c:pt idx="2">
                  <c:v>0.60074475999999999</c:v>
                </c:pt>
              </c:numCache>
            </c:numRef>
          </c:val>
          <c:extLst>
            <c:ext xmlns:c16="http://schemas.microsoft.com/office/drawing/2014/chart" uri="{C3380CC4-5D6E-409C-BE32-E72D297353CC}">
              <c16:uniqueId val="{00000008-1E3A-4A54-800D-2662DB51BA63}"/>
            </c:ext>
          </c:extLst>
        </c:ser>
        <c:dLbls>
          <c:showLegendKey val="0"/>
          <c:showVal val="0"/>
          <c:showCatName val="0"/>
          <c:showSerName val="0"/>
          <c:showPercent val="0"/>
          <c:showBubbleSize val="0"/>
        </c:dLbls>
        <c:gapWidth val="115"/>
        <c:overlap val="-20"/>
        <c:axId val="547772904"/>
        <c:axId val="547778392"/>
      </c:barChart>
      <c:catAx>
        <c:axId val="5477729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7778392"/>
        <c:crosses val="autoZero"/>
        <c:auto val="1"/>
        <c:lblAlgn val="ctr"/>
        <c:lblOffset val="100"/>
        <c:noMultiLvlLbl val="0"/>
      </c:catAx>
      <c:valAx>
        <c:axId val="5477783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77729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Top</a:t>
            </a:r>
            <a:r>
              <a:rPr lang="en-US" sz="1400" baseline="0" dirty="0"/>
              <a:t> 5 Types of Investments or Accounts Held</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1212-4DD1-8F44-73B5435BC1BF}"/>
              </c:ext>
            </c:extLst>
          </c:dPt>
          <c:dPt>
            <c:idx val="1"/>
            <c:invertIfNegative val="0"/>
            <c:bubble3D val="0"/>
            <c:extLst>
              <c:ext xmlns:c16="http://schemas.microsoft.com/office/drawing/2014/chart" uri="{C3380CC4-5D6E-409C-BE32-E72D297353CC}">
                <c16:uniqueId val="{00000001-1212-4DD1-8F44-73B5435BC1BF}"/>
              </c:ext>
            </c:extLst>
          </c:dPt>
          <c:dPt>
            <c:idx val="2"/>
            <c:invertIfNegative val="0"/>
            <c:bubble3D val="0"/>
            <c:extLst>
              <c:ext xmlns:c16="http://schemas.microsoft.com/office/drawing/2014/chart" uri="{C3380CC4-5D6E-409C-BE32-E72D297353CC}">
                <c16:uniqueId val="{00000002-1212-4DD1-8F44-73B5435BC1BF}"/>
              </c:ext>
            </c:extLst>
          </c:dPt>
          <c:dPt>
            <c:idx val="3"/>
            <c:invertIfNegative val="0"/>
            <c:bubble3D val="0"/>
            <c:extLst>
              <c:ext xmlns:c16="http://schemas.microsoft.com/office/drawing/2014/chart" uri="{C3380CC4-5D6E-409C-BE32-E72D297353CC}">
                <c16:uniqueId val="{00000003-1212-4DD1-8F44-73B5435BC1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Stocks</c:v>
                </c:pt>
                <c:pt idx="1">
                  <c:v>Mutual funds</c:v>
                </c:pt>
                <c:pt idx="2">
                  <c:v>RRSPs</c:v>
                </c:pt>
                <c:pt idx="3">
                  <c:v>TFSAs</c:v>
                </c:pt>
                <c:pt idx="4">
                  <c:v>Savings accounts</c:v>
                </c:pt>
              </c:strCache>
            </c:strRef>
          </c:cat>
          <c:val>
            <c:numRef>
              <c:f>Sheet1!$B$2:$B$6</c:f>
              <c:numCache>
                <c:formatCode>0%</c:formatCode>
                <c:ptCount val="5"/>
                <c:pt idx="0">
                  <c:v>0.28999999999999998</c:v>
                </c:pt>
                <c:pt idx="1">
                  <c:v>0.35</c:v>
                </c:pt>
                <c:pt idx="2">
                  <c:v>0.53</c:v>
                </c:pt>
                <c:pt idx="3">
                  <c:v>0.6</c:v>
                </c:pt>
                <c:pt idx="4">
                  <c:v>0.63</c:v>
                </c:pt>
              </c:numCache>
            </c:numRef>
          </c:val>
          <c:extLst>
            <c:ext xmlns:c16="http://schemas.microsoft.com/office/drawing/2014/chart" uri="{C3380CC4-5D6E-409C-BE32-E72D297353CC}">
              <c16:uniqueId val="{00000004-1212-4DD1-8F44-73B5435BC1BF}"/>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600" dirty="0"/>
              <a:t>Highlighted</a:t>
            </a:r>
            <a:r>
              <a:rPr lang="en-US" sz="1600" baseline="0" dirty="0"/>
              <a:t> Concerns about the Future and Debt</a:t>
            </a:r>
            <a:endParaRPr lang="en-US" sz="16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1212-4DD1-8F44-73B5435BC1BF}"/>
              </c:ext>
            </c:extLst>
          </c:dPt>
          <c:dPt>
            <c:idx val="1"/>
            <c:invertIfNegative val="0"/>
            <c:bubble3D val="0"/>
            <c:extLst>
              <c:ext xmlns:c16="http://schemas.microsoft.com/office/drawing/2014/chart" uri="{C3380CC4-5D6E-409C-BE32-E72D297353CC}">
                <c16:uniqueId val="{00000001-1212-4DD1-8F44-73B5435BC1BF}"/>
              </c:ext>
            </c:extLst>
          </c:dPt>
          <c:dPt>
            <c:idx val="2"/>
            <c:invertIfNegative val="0"/>
            <c:bubble3D val="0"/>
            <c:extLst>
              <c:ext xmlns:c16="http://schemas.microsoft.com/office/drawing/2014/chart" uri="{C3380CC4-5D6E-409C-BE32-E72D297353CC}">
                <c16:uniqueId val="{00000002-1212-4DD1-8F44-73B5435BC1BF}"/>
              </c:ext>
            </c:extLst>
          </c:dPt>
          <c:dPt>
            <c:idx val="3"/>
            <c:invertIfNegative val="0"/>
            <c:bubble3D val="0"/>
            <c:extLst>
              <c:ext xmlns:c16="http://schemas.microsoft.com/office/drawing/2014/chart" uri="{C3380CC4-5D6E-409C-BE32-E72D297353CC}">
                <c16:uniqueId val="{00000003-1212-4DD1-8F44-73B5435BC1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Believe current level of debt is unmanageable</c:v>
                </c:pt>
                <c:pt idx="1">
                  <c:v>Concerned about personal debt</c:v>
                </c:pt>
                <c:pt idx="2">
                  <c:v>Expect to be paying off debt after I turn 65</c:v>
                </c:pt>
                <c:pt idx="3">
                  <c:v>A significant rise in interest rates would make it challenging to keep up on my debt payments</c:v>
                </c:pt>
                <c:pt idx="4">
                  <c:v>Expect to need to work past the age of 65 in order to make ends meet</c:v>
                </c:pt>
              </c:strCache>
            </c:strRef>
          </c:cat>
          <c:val>
            <c:numRef>
              <c:f>Sheet1!$B$2:$B$6</c:f>
              <c:numCache>
                <c:formatCode>0%</c:formatCode>
                <c:ptCount val="5"/>
                <c:pt idx="0">
                  <c:v>0.22</c:v>
                </c:pt>
                <c:pt idx="1">
                  <c:v>0.35</c:v>
                </c:pt>
                <c:pt idx="2">
                  <c:v>0.36</c:v>
                </c:pt>
                <c:pt idx="3">
                  <c:v>0.37</c:v>
                </c:pt>
                <c:pt idx="4">
                  <c:v>0.4</c:v>
                </c:pt>
              </c:numCache>
            </c:numRef>
          </c:val>
          <c:extLst>
            <c:ext xmlns:c16="http://schemas.microsoft.com/office/drawing/2014/chart" uri="{C3380CC4-5D6E-409C-BE32-E72D297353CC}">
              <c16:uniqueId val="{00000004-1212-4DD1-8F44-73B5435BC1BF}"/>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Percentage</a:t>
            </a:r>
            <a:r>
              <a:rPr lang="en-US" sz="1400" baseline="0" dirty="0"/>
              <a:t> of respondents that experienced job loss or a reduction in hours</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5EE1-4981-85C1-D44E72C074DE}"/>
              </c:ext>
            </c:extLst>
          </c:dPt>
          <c:dPt>
            <c:idx val="1"/>
            <c:invertIfNegative val="0"/>
            <c:bubble3D val="0"/>
            <c:extLst>
              <c:ext xmlns:c16="http://schemas.microsoft.com/office/drawing/2014/chart" uri="{C3380CC4-5D6E-409C-BE32-E72D297353CC}">
                <c16:uniqueId val="{00000001-5EE1-4981-85C1-D44E72C074DE}"/>
              </c:ext>
            </c:extLst>
          </c:dPt>
          <c:dPt>
            <c:idx val="2"/>
            <c:invertIfNegative val="0"/>
            <c:bubble3D val="0"/>
            <c:extLst>
              <c:ext xmlns:c16="http://schemas.microsoft.com/office/drawing/2014/chart" uri="{C3380CC4-5D6E-409C-BE32-E72D297353CC}">
                <c16:uniqueId val="{00000002-5EE1-4981-85C1-D44E72C074DE}"/>
              </c:ext>
            </c:extLst>
          </c:dPt>
          <c:dPt>
            <c:idx val="3"/>
            <c:invertIfNegative val="0"/>
            <c:bubble3D val="0"/>
            <c:extLst>
              <c:ext xmlns:c16="http://schemas.microsoft.com/office/drawing/2014/chart" uri="{C3380CC4-5D6E-409C-BE32-E72D297353CC}">
                <c16:uniqueId val="{00000003-5EE1-4981-85C1-D44E72C074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Experienced job loss or a reduction in hours</c:v>
                </c:pt>
                <c:pt idx="1">
                  <c:v>Did not experience a job loss or a reduction in hours</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4-5EE1-4981-85C1-D44E72C074DE}"/>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Breakdown of respondents that experienced job loss or a reduction in hours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1-D357-427C-86ED-7FC491ECC484}"/>
              </c:ext>
            </c:extLst>
          </c:dPt>
          <c:dPt>
            <c:idx val="1"/>
            <c:invertIfNegative val="0"/>
            <c:bubble3D val="0"/>
            <c:extLst>
              <c:ext xmlns:c16="http://schemas.microsoft.com/office/drawing/2014/chart" uri="{C3380CC4-5D6E-409C-BE32-E72D297353CC}">
                <c16:uniqueId val="{00000003-D357-427C-86ED-7FC491ECC484}"/>
              </c:ext>
            </c:extLst>
          </c:dPt>
          <c:dPt>
            <c:idx val="2"/>
            <c:invertIfNegative val="0"/>
            <c:bubble3D val="0"/>
            <c:extLst>
              <c:ext xmlns:c16="http://schemas.microsoft.com/office/drawing/2014/chart" uri="{C3380CC4-5D6E-409C-BE32-E72D297353CC}">
                <c16:uniqueId val="{00000005-D357-427C-86ED-7FC491ECC484}"/>
              </c:ext>
            </c:extLst>
          </c:dPt>
          <c:dPt>
            <c:idx val="3"/>
            <c:invertIfNegative val="0"/>
            <c:bubble3D val="0"/>
            <c:extLst>
              <c:ext xmlns:c16="http://schemas.microsoft.com/office/drawing/2014/chart" uri="{C3380CC4-5D6E-409C-BE32-E72D297353CC}">
                <c16:uniqueId val="{00000007-D357-427C-86ED-7FC491ECC48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A permanent reduction in hours</c:v>
                </c:pt>
                <c:pt idx="1">
                  <c:v>Losing a job permanently</c:v>
                </c:pt>
                <c:pt idx="2">
                  <c:v>Losing a job temporarily</c:v>
                </c:pt>
                <c:pt idx="3">
                  <c:v>A temporary reduction in hours</c:v>
                </c:pt>
              </c:strCache>
            </c:strRef>
          </c:cat>
          <c:val>
            <c:numRef>
              <c:f>Sheet1!$B$2:$B$7</c:f>
              <c:numCache>
                <c:formatCode>0%</c:formatCode>
                <c:ptCount val="6"/>
                <c:pt idx="0">
                  <c:v>0.08</c:v>
                </c:pt>
                <c:pt idx="1">
                  <c:v>0.18</c:v>
                </c:pt>
                <c:pt idx="2">
                  <c:v>0.37</c:v>
                </c:pt>
                <c:pt idx="3">
                  <c:v>0.48</c:v>
                </c:pt>
              </c:numCache>
            </c:numRef>
          </c:val>
          <c:extLst>
            <c:ext xmlns:c16="http://schemas.microsoft.com/office/drawing/2014/chart" uri="{C3380CC4-5D6E-409C-BE32-E72D297353CC}">
              <c16:uniqueId val="{00000008-D357-427C-86ED-7FC491ECC484}"/>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lumMod val="75000"/>
                    <a:lumOff val="25000"/>
                  </a:schemeClr>
                </a:solidFill>
              </a:rPr>
              <a:t>Percentage of respondents that received a COVID-19 benefit from the federal</a:t>
            </a:r>
            <a:r>
              <a:rPr lang="en-US" sz="1600" b="1" baseline="0" dirty="0">
                <a:solidFill>
                  <a:schemeClr val="tx1">
                    <a:lumMod val="75000"/>
                    <a:lumOff val="25000"/>
                  </a:schemeClr>
                </a:solidFill>
              </a:rPr>
              <a:t> government</a:t>
            </a:r>
            <a:endParaRPr lang="en-US" sz="16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98-46BA-B3E8-8C9EA15A82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98-46BA-B3E8-8C9EA15A82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98-46BA-B3E8-8C9EA15A826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98-46BA-B3E8-8C9EA15A826A}"/>
              </c:ext>
            </c:extLst>
          </c:dPt>
          <c:dLbls>
            <c:dLbl>
              <c:idx val="0"/>
              <c:layout>
                <c:manualLayout>
                  <c:x val="0.18864344949403572"/>
                  <c:y val="-0.4496432577532385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98-46BA-B3E8-8C9EA15A826A}"/>
                </c:ext>
              </c:extLst>
            </c:dLbl>
            <c:dLbl>
              <c:idx val="1"/>
              <c:layout>
                <c:manualLayout>
                  <c:x val="-0.20075813672539689"/>
                  <c:y val="0.200183398221255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98-46BA-B3E8-8C9EA15A826A}"/>
                </c:ext>
              </c:extLst>
            </c:dLbl>
            <c:dLbl>
              <c:idx val="2"/>
              <c:layout>
                <c:manualLayout>
                  <c:x val="-0.3392301771049715"/>
                  <c:y val="3.9602132652800303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98-46BA-B3E8-8C9EA15A82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Did not receive a COVID-19 benefit</c:v>
                </c:pt>
                <c:pt idx="1">
                  <c:v>Don't know or prefered not to say</c:v>
                </c:pt>
                <c:pt idx="2">
                  <c:v>Received a COVID-19 benefit</c:v>
                </c:pt>
              </c:strCache>
            </c:strRef>
          </c:cat>
          <c:val>
            <c:numRef>
              <c:f>Sheet1!$B$2:$B$4</c:f>
              <c:numCache>
                <c:formatCode>0%</c:formatCode>
                <c:ptCount val="3"/>
                <c:pt idx="0">
                  <c:v>0.77</c:v>
                </c:pt>
                <c:pt idx="1">
                  <c:v>0.01</c:v>
                </c:pt>
                <c:pt idx="2">
                  <c:v>0.22</c:v>
                </c:pt>
              </c:numCache>
            </c:numRef>
          </c:val>
          <c:extLst>
            <c:ext xmlns:c16="http://schemas.microsoft.com/office/drawing/2014/chart" uri="{C3380CC4-5D6E-409C-BE32-E72D297353CC}">
              <c16:uniqueId val="{00000008-B098-46BA-B3E8-8C9EA15A826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Breakdown </a:t>
            </a:r>
            <a:r>
              <a:rPr lang="en-US" sz="1400" baseline="0" dirty="0"/>
              <a:t>of benefits by those respondents that received a benefit</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032011623547058"/>
          <c:y val="0.27870370370370373"/>
          <c:w val="0.47182274090738657"/>
          <c:h val="0.67500000000000004"/>
        </c:manualLayout>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1-D357-427C-86ED-7FC491ECC484}"/>
              </c:ext>
            </c:extLst>
          </c:dPt>
          <c:dPt>
            <c:idx val="1"/>
            <c:invertIfNegative val="0"/>
            <c:bubble3D val="0"/>
            <c:extLst>
              <c:ext xmlns:c16="http://schemas.microsoft.com/office/drawing/2014/chart" uri="{C3380CC4-5D6E-409C-BE32-E72D297353CC}">
                <c16:uniqueId val="{00000003-D357-427C-86ED-7FC491ECC484}"/>
              </c:ext>
            </c:extLst>
          </c:dPt>
          <c:dPt>
            <c:idx val="2"/>
            <c:invertIfNegative val="0"/>
            <c:bubble3D val="0"/>
            <c:extLst>
              <c:ext xmlns:c16="http://schemas.microsoft.com/office/drawing/2014/chart" uri="{C3380CC4-5D6E-409C-BE32-E72D297353CC}">
                <c16:uniqueId val="{00000005-D357-427C-86ED-7FC491ECC484}"/>
              </c:ext>
            </c:extLst>
          </c:dPt>
          <c:dPt>
            <c:idx val="3"/>
            <c:invertIfNegative val="0"/>
            <c:bubble3D val="0"/>
            <c:extLst>
              <c:ext xmlns:c16="http://schemas.microsoft.com/office/drawing/2014/chart" uri="{C3380CC4-5D6E-409C-BE32-E72D297353CC}">
                <c16:uniqueId val="{00000007-D357-427C-86ED-7FC491ECC48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CESB - Canada Emergency Student Benefit</c:v>
                </c:pt>
                <c:pt idx="1">
                  <c:v>Another benefit</c:v>
                </c:pt>
                <c:pt idx="2">
                  <c:v>CERB - Canada Emergency Response Benefit</c:v>
                </c:pt>
              </c:strCache>
            </c:strRef>
          </c:cat>
          <c:val>
            <c:numRef>
              <c:f>Sheet1!$B$2:$B$4</c:f>
              <c:numCache>
                <c:formatCode>0%</c:formatCode>
                <c:ptCount val="3"/>
                <c:pt idx="0">
                  <c:v>9.6916299559471369E-2</c:v>
                </c:pt>
                <c:pt idx="1">
                  <c:v>0.16</c:v>
                </c:pt>
                <c:pt idx="2">
                  <c:v>0.74</c:v>
                </c:pt>
              </c:numCache>
            </c:numRef>
          </c:val>
          <c:extLst>
            <c:ext xmlns:c16="http://schemas.microsoft.com/office/drawing/2014/chart" uri="{C3380CC4-5D6E-409C-BE32-E72D297353CC}">
              <c16:uniqueId val="{00000008-D357-427C-86ED-7FC491ECC484}"/>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lumMod val="75000"/>
                    <a:lumOff val="25000"/>
                  </a:schemeClr>
                </a:solidFill>
              </a:rPr>
              <a:t>How has the COVID-19 pandemic</a:t>
            </a:r>
            <a:r>
              <a:rPr lang="en-US" sz="1600" b="1" baseline="0" dirty="0">
                <a:solidFill>
                  <a:schemeClr val="tx1">
                    <a:lumMod val="75000"/>
                    <a:lumOff val="25000"/>
                  </a:schemeClr>
                </a:solidFill>
              </a:rPr>
              <a:t> affected income</a:t>
            </a:r>
            <a:endParaRPr lang="en-US" sz="16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98-46BA-B3E8-8C9EA15A82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98-46BA-B3E8-8C9EA15A82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98-46BA-B3E8-8C9EA15A826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98-46BA-B3E8-8C9EA15A826A}"/>
              </c:ext>
            </c:extLst>
          </c:dPt>
          <c:dLbls>
            <c:dLbl>
              <c:idx val="0"/>
              <c:layout>
                <c:manualLayout>
                  <c:x val="-0.27976190476190482"/>
                  <c:y val="-0.1072372476336032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98-46BA-B3E8-8C9EA15A826A}"/>
                </c:ext>
              </c:extLst>
            </c:dLbl>
            <c:dLbl>
              <c:idx val="1"/>
              <c:layout>
                <c:manualLayout>
                  <c:x val="0.15178571428571427"/>
                  <c:y val="-0.123485315456876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98-46BA-B3E8-8C9EA15A826A}"/>
                </c:ext>
              </c:extLst>
            </c:dLbl>
            <c:dLbl>
              <c:idx val="2"/>
              <c:layout>
                <c:manualLayout>
                  <c:x val="0.13095238095238096"/>
                  <c:y val="0.2242233359611704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98-46BA-B3E8-8C9EA15A826A}"/>
                </c:ext>
              </c:extLst>
            </c:dLbl>
            <c:dLbl>
              <c:idx val="3"/>
              <c:layout>
                <c:manualLayout>
                  <c:x val="-0.12821339110537633"/>
                  <c:y val="0.22422333596117044"/>
                </c:manualLayout>
              </c:layout>
              <c:showLegendKey val="0"/>
              <c:showVal val="0"/>
              <c:showCatName val="1"/>
              <c:showSerName val="0"/>
              <c:showPercent val="1"/>
              <c:showBubbleSize val="0"/>
              <c:extLst>
                <c:ext xmlns:c15="http://schemas.microsoft.com/office/drawing/2012/chart" uri="{CE6537A1-D6FC-4f65-9D91-7224C49458BB}">
                  <c15:layout>
                    <c:manualLayout>
                      <c:w val="0.23259350393700787"/>
                      <c:h val="0.14529815460330789"/>
                    </c:manualLayout>
                  </c15:layout>
                </c:ext>
                <c:ext xmlns:c16="http://schemas.microsoft.com/office/drawing/2014/chart" uri="{C3380CC4-5D6E-409C-BE32-E72D297353CC}">
                  <c16:uniqueId val="{00000007-B098-46BA-B3E8-8C9EA15A826A}"/>
                </c:ext>
              </c:extLst>
            </c:dLbl>
            <c:spPr>
              <a:solidFill>
                <a:srgbClr val="FFFFFF"/>
              </a:solidFill>
              <a:ln>
                <a:solidFill>
                  <a:srgbClr val="262626">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Other</c:v>
                </c:pt>
                <c:pt idx="1">
                  <c:v>Increased</c:v>
                </c:pt>
                <c:pt idx="2">
                  <c:v>Decreased</c:v>
                </c:pt>
                <c:pt idx="3">
                  <c:v>Unchanged</c:v>
                </c:pt>
              </c:strCache>
            </c:strRef>
          </c:cat>
          <c:val>
            <c:numRef>
              <c:f>Sheet1!$B$2:$B$5</c:f>
              <c:numCache>
                <c:formatCode>0%</c:formatCode>
                <c:ptCount val="4"/>
                <c:pt idx="0">
                  <c:v>0.02</c:v>
                </c:pt>
                <c:pt idx="1">
                  <c:v>7.0000000000000007E-2</c:v>
                </c:pt>
                <c:pt idx="2">
                  <c:v>0.31</c:v>
                </c:pt>
                <c:pt idx="3">
                  <c:v>0.6</c:v>
                </c:pt>
              </c:numCache>
            </c:numRef>
          </c:val>
          <c:extLst>
            <c:ext xmlns:c16="http://schemas.microsoft.com/office/drawing/2014/chart" uri="{C3380CC4-5D6E-409C-BE32-E72D297353CC}">
              <c16:uniqueId val="{00000008-B098-46BA-B3E8-8C9EA15A826A}"/>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Financial situation compared to last</a:t>
            </a:r>
            <a:r>
              <a:rPr lang="en-US" sz="1400" baseline="0" dirty="0"/>
              <a:t> year</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032011623547058"/>
          <c:y val="0.27870370370370373"/>
          <c:w val="0.47182274090738657"/>
          <c:h val="0.67500000000000004"/>
        </c:manualLayout>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1-D357-427C-86ED-7FC491ECC484}"/>
              </c:ext>
            </c:extLst>
          </c:dPt>
          <c:dPt>
            <c:idx val="1"/>
            <c:invertIfNegative val="0"/>
            <c:bubble3D val="0"/>
            <c:extLst>
              <c:ext xmlns:c16="http://schemas.microsoft.com/office/drawing/2014/chart" uri="{C3380CC4-5D6E-409C-BE32-E72D297353CC}">
                <c16:uniqueId val="{00000003-D357-427C-86ED-7FC491ECC484}"/>
              </c:ext>
            </c:extLst>
          </c:dPt>
          <c:dPt>
            <c:idx val="2"/>
            <c:invertIfNegative val="0"/>
            <c:bubble3D val="0"/>
            <c:extLst>
              <c:ext xmlns:c16="http://schemas.microsoft.com/office/drawing/2014/chart" uri="{C3380CC4-5D6E-409C-BE32-E72D297353CC}">
                <c16:uniqueId val="{00000005-D357-427C-86ED-7FC491ECC484}"/>
              </c:ext>
            </c:extLst>
          </c:dPt>
          <c:dPt>
            <c:idx val="3"/>
            <c:invertIfNegative val="0"/>
            <c:bubble3D val="0"/>
            <c:extLst>
              <c:ext xmlns:c16="http://schemas.microsoft.com/office/drawing/2014/chart" uri="{C3380CC4-5D6E-409C-BE32-E72D297353CC}">
                <c16:uniqueId val="{00000007-D357-427C-86ED-7FC491ECC48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Worse off</c:v>
                </c:pt>
                <c:pt idx="2">
                  <c:v>About the same</c:v>
                </c:pt>
                <c:pt idx="3">
                  <c:v>Better off</c:v>
                </c:pt>
              </c:strCache>
            </c:strRef>
          </c:cat>
          <c:val>
            <c:numRef>
              <c:f>Sheet1!$B$2:$B$5</c:f>
              <c:numCache>
                <c:formatCode>0%</c:formatCode>
                <c:ptCount val="4"/>
                <c:pt idx="0">
                  <c:v>0.02</c:v>
                </c:pt>
                <c:pt idx="1">
                  <c:v>0.26</c:v>
                </c:pt>
                <c:pt idx="2">
                  <c:v>0.46</c:v>
                </c:pt>
                <c:pt idx="3">
                  <c:v>0.26</c:v>
                </c:pt>
              </c:numCache>
            </c:numRef>
          </c:val>
          <c:extLst>
            <c:ext xmlns:c16="http://schemas.microsoft.com/office/drawing/2014/chart" uri="{C3380CC4-5D6E-409C-BE32-E72D297353CC}">
              <c16:uniqueId val="{00000008-D357-427C-86ED-7FC491ECC484}"/>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55% decreased their spending</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5EE1-4981-85C1-D44E72C074DE}"/>
              </c:ext>
            </c:extLst>
          </c:dPt>
          <c:dPt>
            <c:idx val="1"/>
            <c:invertIfNegative val="0"/>
            <c:bubble3D val="0"/>
            <c:extLst>
              <c:ext xmlns:c16="http://schemas.microsoft.com/office/drawing/2014/chart" uri="{C3380CC4-5D6E-409C-BE32-E72D297353CC}">
                <c16:uniqueId val="{00000001-5EE1-4981-85C1-D44E72C074DE}"/>
              </c:ext>
            </c:extLst>
          </c:dPt>
          <c:dPt>
            <c:idx val="2"/>
            <c:invertIfNegative val="0"/>
            <c:bubble3D val="0"/>
            <c:extLst>
              <c:ext xmlns:c16="http://schemas.microsoft.com/office/drawing/2014/chart" uri="{C3380CC4-5D6E-409C-BE32-E72D297353CC}">
                <c16:uniqueId val="{00000002-5EE1-4981-85C1-D44E72C074DE}"/>
              </c:ext>
            </c:extLst>
          </c:dPt>
          <c:dPt>
            <c:idx val="3"/>
            <c:invertIfNegative val="0"/>
            <c:bubble3D val="0"/>
            <c:extLst>
              <c:ext xmlns:c16="http://schemas.microsoft.com/office/drawing/2014/chart" uri="{C3380CC4-5D6E-409C-BE32-E72D297353CC}">
                <c16:uniqueId val="{00000003-5EE1-4981-85C1-D44E72C074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Increase</c:v>
                </c:pt>
                <c:pt idx="1">
                  <c:v>Unchanged</c:v>
                </c:pt>
                <c:pt idx="2">
                  <c:v>Decrease</c:v>
                </c:pt>
              </c:strCache>
            </c:strRef>
          </c:cat>
          <c:val>
            <c:numRef>
              <c:f>Sheet1!$B$2:$B$4</c:f>
              <c:numCache>
                <c:formatCode>0%</c:formatCode>
                <c:ptCount val="3"/>
                <c:pt idx="0">
                  <c:v>0.12</c:v>
                </c:pt>
                <c:pt idx="1">
                  <c:v>0.33</c:v>
                </c:pt>
                <c:pt idx="2">
                  <c:v>0.55000000000000004</c:v>
                </c:pt>
              </c:numCache>
            </c:numRef>
          </c:val>
          <c:extLst>
            <c:ext xmlns:c16="http://schemas.microsoft.com/office/drawing/2014/chart" uri="{C3380CC4-5D6E-409C-BE32-E72D297353CC}">
              <c16:uniqueId val="{00000004-5EE1-4981-85C1-D44E72C074DE}"/>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31% decreased their savings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7FAD-407A-AA62-8F0E2250EA39}"/>
              </c:ext>
            </c:extLst>
          </c:dPt>
          <c:dPt>
            <c:idx val="1"/>
            <c:invertIfNegative val="0"/>
            <c:bubble3D val="0"/>
            <c:extLst>
              <c:ext xmlns:c16="http://schemas.microsoft.com/office/drawing/2014/chart" uri="{C3380CC4-5D6E-409C-BE32-E72D297353CC}">
                <c16:uniqueId val="{00000001-7FAD-407A-AA62-8F0E2250EA39}"/>
              </c:ext>
            </c:extLst>
          </c:dPt>
          <c:dPt>
            <c:idx val="2"/>
            <c:invertIfNegative val="0"/>
            <c:bubble3D val="0"/>
            <c:extLst>
              <c:ext xmlns:c16="http://schemas.microsoft.com/office/drawing/2014/chart" uri="{C3380CC4-5D6E-409C-BE32-E72D297353CC}">
                <c16:uniqueId val="{00000002-7FAD-407A-AA62-8F0E2250EA39}"/>
              </c:ext>
            </c:extLst>
          </c:dPt>
          <c:dPt>
            <c:idx val="3"/>
            <c:invertIfNegative val="0"/>
            <c:bubble3D val="0"/>
            <c:extLst>
              <c:ext xmlns:c16="http://schemas.microsoft.com/office/drawing/2014/chart" uri="{C3380CC4-5D6E-409C-BE32-E72D297353CC}">
                <c16:uniqueId val="{00000003-7FAD-407A-AA62-8F0E2250EA39}"/>
              </c:ext>
            </c:extLst>
          </c:dPt>
          <c:dLbls>
            <c:dLbl>
              <c:idx val="3"/>
              <c:layout>
                <c:manualLayout>
                  <c:x val="-8.3682026747938527E-3"/>
                  <c:y val="-0.113081834020290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AD-407A-AA62-8F0E2250EA39}"/>
                </c:ext>
              </c:extLst>
            </c:dLbl>
            <c:dLbl>
              <c:idx val="4"/>
              <c:layout>
                <c:manualLayout>
                  <c:x val="-1.0227685118101241E-16"/>
                  <c:y val="-6.9105691056910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30-4CBF-8306-AF8C5A34D8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c:v>
                </c:pt>
                <c:pt idx="1">
                  <c:v>I had not savings prior to COVID-19</c:v>
                </c:pt>
                <c:pt idx="2">
                  <c:v>Decrease</c:v>
                </c:pt>
                <c:pt idx="3">
                  <c:v>Unchanged</c:v>
                </c:pt>
                <c:pt idx="4">
                  <c:v>Increase</c:v>
                </c:pt>
              </c:strCache>
            </c:strRef>
          </c:cat>
          <c:val>
            <c:numRef>
              <c:f>Sheet1!$B$2:$B$6</c:f>
              <c:numCache>
                <c:formatCode>0%</c:formatCode>
                <c:ptCount val="5"/>
                <c:pt idx="0">
                  <c:v>0.01</c:v>
                </c:pt>
                <c:pt idx="1">
                  <c:v>0.04</c:v>
                </c:pt>
                <c:pt idx="2">
                  <c:v>0.31</c:v>
                </c:pt>
                <c:pt idx="3">
                  <c:v>0.47</c:v>
                </c:pt>
                <c:pt idx="4">
                  <c:v>0.17</c:v>
                </c:pt>
              </c:numCache>
            </c:numRef>
          </c:val>
          <c:extLst>
            <c:ext xmlns:c16="http://schemas.microsoft.com/office/drawing/2014/chart" uri="{C3380CC4-5D6E-409C-BE32-E72D297353CC}">
              <c16:uniqueId val="{00000004-7FAD-407A-AA62-8F0E2250EA39}"/>
            </c:ext>
          </c:extLst>
        </c:ser>
        <c:dLbls>
          <c:dLblPos val="outEnd"/>
          <c:showLegendKey val="0"/>
          <c:showVal val="1"/>
          <c:showCatName val="0"/>
          <c:showSerName val="0"/>
          <c:showPercent val="0"/>
          <c:showBubbleSize val="0"/>
        </c:dLbls>
        <c:gapWidth val="115"/>
        <c:overlap val="-20"/>
        <c:axId val="914287695"/>
        <c:axId val="914289775"/>
      </c:barChart>
      <c:valAx>
        <c:axId val="9142897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14287695"/>
        <c:crosses val="autoZero"/>
        <c:crossBetween val="between"/>
      </c:valAx>
      <c:catAx>
        <c:axId val="914287695"/>
        <c:scaling>
          <c:orientation val="minMax"/>
        </c:scaling>
        <c:delete val="0"/>
        <c:axPos val="l"/>
        <c:numFmt formatCode="0.0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897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6" tIns="48328" rIns="96656" bIns="48328"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5438459" y="1"/>
            <a:ext cx="4160520" cy="365760"/>
          </a:xfrm>
          <a:prstGeom prst="rect">
            <a:avLst/>
          </a:prstGeom>
        </p:spPr>
        <p:txBody>
          <a:bodyPr vert="horz" lIns="96656" tIns="48328" rIns="96656" bIns="48328" rtlCol="0"/>
          <a:lstStyle>
            <a:lvl1pPr algn="r">
              <a:defRPr sz="1200"/>
            </a:lvl1pPr>
          </a:lstStyle>
          <a:p>
            <a:fld id="{569EE601-35A1-4728-BC0E-214E4BEED47A}" type="datetimeFigureOut">
              <a:rPr lang="en-US" smtClean="0">
                <a:latin typeface="Arial" panose="020B0604020202020204" pitchFamily="34" charset="0"/>
              </a:rPr>
              <a:pPr/>
              <a:t>2/1/2021</a:t>
            </a:fld>
            <a:endParaRPr lang="en-US">
              <a:latin typeface="Arial" panose="020B0604020202020204" pitchFamily="34" charset="0"/>
            </a:endParaRPr>
          </a:p>
        </p:txBody>
      </p:sp>
      <p:sp>
        <p:nvSpPr>
          <p:cNvPr id="4" name="Footer Placeholder 3"/>
          <p:cNvSpPr>
            <a:spLocks noGrp="1"/>
          </p:cNvSpPr>
          <p:nvPr>
            <p:ph type="ftr" sz="quarter" idx="2"/>
          </p:nvPr>
        </p:nvSpPr>
        <p:spPr>
          <a:xfrm>
            <a:off x="0" y="6948171"/>
            <a:ext cx="4160520" cy="365760"/>
          </a:xfrm>
          <a:prstGeom prst="rect">
            <a:avLst/>
          </a:prstGeom>
        </p:spPr>
        <p:txBody>
          <a:bodyPr vert="horz" lIns="96656" tIns="48328" rIns="96656" bIns="48328"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5438459" y="6948171"/>
            <a:ext cx="4160520" cy="365760"/>
          </a:xfrm>
          <a:prstGeom prst="rect">
            <a:avLst/>
          </a:prstGeom>
        </p:spPr>
        <p:txBody>
          <a:bodyPr vert="horz" lIns="96656" tIns="48328" rIns="96656" bIns="48328" rtlCol="0" anchor="b"/>
          <a:lstStyle>
            <a:lvl1pPr algn="r">
              <a:defRPr sz="1200"/>
            </a:lvl1pPr>
          </a:lstStyle>
          <a:p>
            <a:fld id="{D43E2597-EFF9-4FB6-A4C3-76B948BA753E}" type="slidenum">
              <a:rPr lang="en-US" smtClean="0">
                <a:latin typeface="Arial" panose="020B0604020202020204" pitchFamily="34" charset="0"/>
              </a:rPr>
              <a:pPr/>
              <a:t>‹#›</a:t>
            </a:fld>
            <a:endParaRPr lang="en-US">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6" tIns="48328" rIns="96656" bIns="48328"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5438459" y="1"/>
            <a:ext cx="4160520" cy="365760"/>
          </a:xfrm>
          <a:prstGeom prst="rect">
            <a:avLst/>
          </a:prstGeom>
        </p:spPr>
        <p:txBody>
          <a:bodyPr vert="horz" lIns="96656" tIns="48328" rIns="96656" bIns="48328" rtlCol="0"/>
          <a:lstStyle>
            <a:lvl1pPr algn="r">
              <a:defRPr sz="1200">
                <a:latin typeface="Arial" panose="020B0604020202020204" pitchFamily="34" charset="0"/>
              </a:defRPr>
            </a:lvl1pPr>
          </a:lstStyle>
          <a:p>
            <a:fld id="{48B91EE8-69AE-461D-8CCB-C9DF5AEE5592}" type="datetimeFigureOut">
              <a:rPr lang="en-US" smtClean="0"/>
              <a:pPr/>
              <a:t>2/1/2021</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960120" y="3474721"/>
            <a:ext cx="7680960" cy="3291840"/>
          </a:xfrm>
          <a:prstGeom prst="rect">
            <a:avLst/>
          </a:prstGeom>
        </p:spPr>
        <p:txBody>
          <a:bodyPr vert="horz" lIns="96656" tIns="48328" rIns="96656"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6" tIns="48328" rIns="96656" bIns="48328"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438459" y="6948171"/>
            <a:ext cx="4160520" cy="365760"/>
          </a:xfrm>
          <a:prstGeom prst="rect">
            <a:avLst/>
          </a:prstGeom>
        </p:spPr>
        <p:txBody>
          <a:bodyPr vert="horz" lIns="96656" tIns="48328" rIns="96656" bIns="48328" rtlCol="0" anchor="b"/>
          <a:lstStyle>
            <a:lvl1pPr algn="r">
              <a:defRPr sz="1200">
                <a:latin typeface="Arial" panose="020B0604020202020204" pitchFamily="34" charset="0"/>
              </a:defRPr>
            </a:lvl1pPr>
          </a:lstStyle>
          <a:p>
            <a:fld id="{6B7DA8E6-7D59-45D1-806A-C62FB4BAE0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5142" indent="-355142">
              <a:lnSpc>
                <a:spcPct val="107000"/>
              </a:lnSpc>
              <a:buFont typeface="Symbol" panose="05050102010706020507" pitchFamily="18" charset="2"/>
              <a:buChar char=""/>
            </a:pP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1</a:t>
            </a:fld>
            <a:endParaRPr lang="en-US" dirty="0"/>
          </a:p>
        </p:txBody>
      </p:sp>
    </p:spTree>
    <p:extLst>
      <p:ext uri="{BB962C8B-B14F-4D97-AF65-F5344CB8AC3E}">
        <p14:creationId xmlns:p14="http://schemas.microsoft.com/office/powerpoint/2010/main" val="187733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75000"/>
                  <a:lumOff val="25000"/>
                </a:schemeClr>
              </a:solidFill>
              <a:highlight>
                <a:srgbClr val="FFFF00"/>
              </a:highlight>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10</a:t>
            </a:fld>
            <a:endParaRPr lang="en-US" dirty="0"/>
          </a:p>
        </p:txBody>
      </p:sp>
    </p:spTree>
    <p:extLst>
      <p:ext uri="{BB962C8B-B14F-4D97-AF65-F5344CB8AC3E}">
        <p14:creationId xmlns:p14="http://schemas.microsoft.com/office/powerpoint/2010/main" val="277076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75000"/>
                  <a:lumOff val="25000"/>
                </a:schemeClr>
              </a:solidFill>
              <a:highlight>
                <a:srgbClr val="FFFF00"/>
              </a:highlight>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dirty="0"/>
          </a:p>
        </p:txBody>
      </p:sp>
    </p:spTree>
    <p:extLst>
      <p:ext uri="{BB962C8B-B14F-4D97-AF65-F5344CB8AC3E}">
        <p14:creationId xmlns:p14="http://schemas.microsoft.com/office/powerpoint/2010/main" val="92460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12</a:t>
            </a:fld>
            <a:endParaRPr lang="en-US" dirty="0"/>
          </a:p>
        </p:txBody>
      </p:sp>
    </p:spTree>
    <p:extLst>
      <p:ext uri="{BB962C8B-B14F-4D97-AF65-F5344CB8AC3E}">
        <p14:creationId xmlns:p14="http://schemas.microsoft.com/office/powerpoint/2010/main" val="354539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CA"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13</a:t>
            </a:fld>
            <a:endParaRPr lang="en-US" dirty="0"/>
          </a:p>
        </p:txBody>
      </p:sp>
    </p:spTree>
    <p:extLst>
      <p:ext uri="{BB962C8B-B14F-4D97-AF65-F5344CB8AC3E}">
        <p14:creationId xmlns:p14="http://schemas.microsoft.com/office/powerpoint/2010/main" val="83555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dirty="0"/>
          </a:p>
        </p:txBody>
      </p:sp>
    </p:spTree>
    <p:extLst>
      <p:ext uri="{BB962C8B-B14F-4D97-AF65-F5344CB8AC3E}">
        <p14:creationId xmlns:p14="http://schemas.microsoft.com/office/powerpoint/2010/main" val="749497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pP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15</a:t>
            </a:fld>
            <a:endParaRPr lang="en-US" dirty="0"/>
          </a:p>
        </p:txBody>
      </p:sp>
    </p:spTree>
    <p:extLst>
      <p:ext uri="{BB962C8B-B14F-4D97-AF65-F5344CB8AC3E}">
        <p14:creationId xmlns:p14="http://schemas.microsoft.com/office/powerpoint/2010/main" val="428983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16</a:t>
            </a:fld>
            <a:endParaRPr lang="en-US" dirty="0"/>
          </a:p>
        </p:txBody>
      </p:sp>
    </p:spTree>
    <p:extLst>
      <p:ext uri="{BB962C8B-B14F-4D97-AF65-F5344CB8AC3E}">
        <p14:creationId xmlns:p14="http://schemas.microsoft.com/office/powerpoint/2010/main" val="2170515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1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pPr defTabSz="947044">
              <a:defRPr/>
            </a:pPr>
            <a:fld id="{7149D403-D1CC-4931-B058-C368A0F98900}" type="slidenum">
              <a:rPr lang="en-US">
                <a:solidFill>
                  <a:prstClr val="black"/>
                </a:solidFill>
                <a:latin typeface="Calibri" panose="020F0502020204030204"/>
              </a:rPr>
              <a:pPr defTabSz="94704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75438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18</a:t>
            </a:fld>
            <a:endParaRPr lang="en-US" dirty="0"/>
          </a:p>
        </p:txBody>
      </p:sp>
    </p:spTree>
    <p:extLst>
      <p:ext uri="{BB962C8B-B14F-4D97-AF65-F5344CB8AC3E}">
        <p14:creationId xmlns:p14="http://schemas.microsoft.com/office/powerpoint/2010/main" val="3197471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a:p>
        </p:txBody>
      </p:sp>
      <p:sp>
        <p:nvSpPr>
          <p:cNvPr id="4" name="Slide Number Placeholder 3"/>
          <p:cNvSpPr>
            <a:spLocks noGrp="1"/>
          </p:cNvSpPr>
          <p:nvPr>
            <p:ph type="sldNum" sz="quarter" idx="5"/>
          </p:nvPr>
        </p:nvSpPr>
        <p:spPr/>
        <p:txBody>
          <a:bodyPr/>
          <a:lstStyle/>
          <a:p>
            <a:pPr defTabSz="947044">
              <a:defRPr/>
            </a:pPr>
            <a:fld id="{7149D403-D1CC-4931-B058-C368A0F98900}" type="slidenum">
              <a:rPr lang="en-US">
                <a:solidFill>
                  <a:prstClr val="black"/>
                </a:solidFill>
                <a:latin typeface="Calibri" panose="020F0502020204030204"/>
              </a:rPr>
              <a:pPr defTabSz="947044">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781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a:t>
            </a:fld>
            <a:endParaRPr lang="en-US" dirty="0"/>
          </a:p>
        </p:txBody>
      </p:sp>
    </p:spTree>
    <p:extLst>
      <p:ext uri="{BB962C8B-B14F-4D97-AF65-F5344CB8AC3E}">
        <p14:creationId xmlns:p14="http://schemas.microsoft.com/office/powerpoint/2010/main" val="1239461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417" y="4834910"/>
            <a:ext cx="5763340" cy="3626184"/>
          </a:xfrm>
        </p:spPr>
        <p:txBody>
          <a:bodyPr>
            <a:normAutofit/>
          </a:bodyPr>
          <a:lstStyle/>
          <a:p>
            <a:endParaRPr lang="en-CA" dirty="0"/>
          </a:p>
        </p:txBody>
      </p:sp>
      <p:sp>
        <p:nvSpPr>
          <p:cNvPr id="4" name="Slide Number Placeholder 3"/>
          <p:cNvSpPr>
            <a:spLocks noGrp="1"/>
          </p:cNvSpPr>
          <p:nvPr>
            <p:ph type="sldNum" sz="quarter" idx="5"/>
          </p:nvPr>
        </p:nvSpPr>
        <p:spPr/>
        <p:txBody>
          <a:bodyPr/>
          <a:lstStyle/>
          <a:p>
            <a:pPr defTabSz="947044">
              <a:defRPr/>
            </a:pPr>
            <a:fld id="{7149D403-D1CC-4931-B058-C368A0F98900}" type="slidenum">
              <a:rPr lang="en-US">
                <a:solidFill>
                  <a:prstClr val="black"/>
                </a:solidFill>
                <a:latin typeface="Calibri" panose="020F0502020204030204"/>
              </a:rPr>
              <a:pPr defTabSz="947044">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322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417" y="4834910"/>
            <a:ext cx="5763340" cy="3626184"/>
          </a:xfrm>
        </p:spPr>
        <p:txBody>
          <a:bodyPr>
            <a:normAutofit/>
          </a:bodyPr>
          <a:lstStyle/>
          <a:p>
            <a:endParaRPr lang="en-CA" dirty="0"/>
          </a:p>
        </p:txBody>
      </p:sp>
      <p:sp>
        <p:nvSpPr>
          <p:cNvPr id="4" name="Slide Number Placeholder 3"/>
          <p:cNvSpPr>
            <a:spLocks noGrp="1"/>
          </p:cNvSpPr>
          <p:nvPr>
            <p:ph type="sldNum" sz="quarter" idx="5"/>
          </p:nvPr>
        </p:nvSpPr>
        <p:spPr/>
        <p:txBody>
          <a:bodyPr/>
          <a:lstStyle/>
          <a:p>
            <a:pPr defTabSz="947044">
              <a:defRPr/>
            </a:pPr>
            <a:fld id="{7149D403-D1CC-4931-B058-C368A0F98900}" type="slidenum">
              <a:rPr lang="en-US">
                <a:solidFill>
                  <a:prstClr val="black"/>
                </a:solidFill>
                <a:latin typeface="Calibri" panose="020F0502020204030204"/>
              </a:rPr>
              <a:pPr defTabSz="947044">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11046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pPr defTabSz="947044">
              <a:defRPr/>
            </a:pPr>
            <a:fld id="{6B7DA8E6-7D59-45D1-806A-C62FB4BAE0E7}" type="slidenum">
              <a:rPr lang="en-US">
                <a:solidFill>
                  <a:prstClr val="black"/>
                </a:solidFill>
                <a:latin typeface="Calibri" panose="020F0502020204030204"/>
              </a:rPr>
              <a:pPr defTabSz="94704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7981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B7DA8E6-7D59-45D1-806A-C62FB4BAE0E7}" type="slidenum">
              <a:rPr lang="en-US" smtClean="0"/>
              <a:pPr/>
              <a:t>23</a:t>
            </a:fld>
            <a:endParaRPr lang="en-US" dirty="0"/>
          </a:p>
        </p:txBody>
      </p:sp>
    </p:spTree>
    <p:extLst>
      <p:ext uri="{BB962C8B-B14F-4D97-AF65-F5344CB8AC3E}">
        <p14:creationId xmlns:p14="http://schemas.microsoft.com/office/powerpoint/2010/main" val="2417392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lnSpc>
                <a:spcPct val="107000"/>
              </a:lnSpc>
              <a:defRPr/>
            </a:pP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24</a:t>
            </a:fld>
            <a:endParaRPr lang="en-US" dirty="0"/>
          </a:p>
        </p:txBody>
      </p:sp>
    </p:spTree>
    <p:extLst>
      <p:ext uri="{BB962C8B-B14F-4D97-AF65-F5344CB8AC3E}">
        <p14:creationId xmlns:p14="http://schemas.microsoft.com/office/powerpoint/2010/main" val="389521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dirty="0"/>
          </a:p>
        </p:txBody>
      </p:sp>
    </p:spTree>
    <p:extLst>
      <p:ext uri="{BB962C8B-B14F-4D97-AF65-F5344CB8AC3E}">
        <p14:creationId xmlns:p14="http://schemas.microsoft.com/office/powerpoint/2010/main" val="192935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dirty="0"/>
          </a:p>
        </p:txBody>
      </p:sp>
    </p:spTree>
    <p:extLst>
      <p:ext uri="{BB962C8B-B14F-4D97-AF65-F5344CB8AC3E}">
        <p14:creationId xmlns:p14="http://schemas.microsoft.com/office/powerpoint/2010/main" val="225513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5"/>
          </p:nvPr>
        </p:nvSpPr>
        <p:spPr/>
        <p:txBody>
          <a:bodyPr/>
          <a:lstStyle/>
          <a:p>
            <a:fld id="{6B7DA8E6-7D59-45D1-806A-C62FB4BAE0E7}" type="slidenum">
              <a:rPr lang="en-US" smtClean="0"/>
              <a:pPr/>
              <a:t>5</a:t>
            </a:fld>
            <a:endParaRPr lang="en-US" dirty="0"/>
          </a:p>
        </p:txBody>
      </p:sp>
    </p:spTree>
    <p:extLst>
      <p:ext uri="{BB962C8B-B14F-4D97-AF65-F5344CB8AC3E}">
        <p14:creationId xmlns:p14="http://schemas.microsoft.com/office/powerpoint/2010/main" val="415033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dirty="0"/>
          </a:p>
        </p:txBody>
      </p:sp>
    </p:spTree>
    <p:extLst>
      <p:ext uri="{BB962C8B-B14F-4D97-AF65-F5344CB8AC3E}">
        <p14:creationId xmlns:p14="http://schemas.microsoft.com/office/powerpoint/2010/main" val="308800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7</a:t>
            </a:fld>
            <a:endParaRPr lang="en-US" dirty="0"/>
          </a:p>
        </p:txBody>
      </p:sp>
    </p:spTree>
    <p:extLst>
      <p:ext uri="{BB962C8B-B14F-4D97-AF65-F5344CB8AC3E}">
        <p14:creationId xmlns:p14="http://schemas.microsoft.com/office/powerpoint/2010/main" val="78445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8</a:t>
            </a:fld>
            <a:endParaRPr lang="en-US" dirty="0"/>
          </a:p>
        </p:txBody>
      </p:sp>
    </p:spTree>
    <p:extLst>
      <p:ext uri="{BB962C8B-B14F-4D97-AF65-F5344CB8AC3E}">
        <p14:creationId xmlns:p14="http://schemas.microsoft.com/office/powerpoint/2010/main" val="372602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dirty="0"/>
          </a:p>
        </p:txBody>
      </p:sp>
    </p:spTree>
    <p:extLst>
      <p:ext uri="{BB962C8B-B14F-4D97-AF65-F5344CB8AC3E}">
        <p14:creationId xmlns:p14="http://schemas.microsoft.com/office/powerpoint/2010/main" val="2933989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9_empty_plank">
    <p:spTree>
      <p:nvGrpSpPr>
        <p:cNvPr id="1" name=""/>
        <p:cNvGrpSpPr/>
        <p:nvPr/>
      </p:nvGrpSpPr>
      <p:grpSpPr>
        <a:xfrm>
          <a:off x="0" y="0"/>
          <a:ext cx="0" cy="0"/>
          <a:chOff x="0" y="0"/>
          <a:chExt cx="0" cy="0"/>
        </a:xfrm>
      </p:grpSpPr>
      <p:pic>
        <p:nvPicPr>
          <p:cNvPr id="3" name="Picture 2" descr="Chartered Professional Accountants ">
            <a:extLst>
              <a:ext uri="{FF2B5EF4-FFF2-40B4-BE49-F238E27FC236}">
                <a16:creationId xmlns:a16="http://schemas.microsoft.com/office/drawing/2014/main" id="{F0254D04-2F3A-4802-A5CD-0502ED322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65" y="133350"/>
            <a:ext cx="2303936" cy="1033187"/>
          </a:xfrm>
          <a:prstGeom prst="rect">
            <a:avLst/>
          </a:prstGeom>
        </p:spPr>
      </p:pic>
      <p:sp>
        <p:nvSpPr>
          <p:cNvPr id="4" name="Title 10">
            <a:extLst>
              <a:ext uri="{FF2B5EF4-FFF2-40B4-BE49-F238E27FC236}">
                <a16:creationId xmlns:a16="http://schemas.microsoft.com/office/drawing/2014/main" id="{6334DD1B-43F9-46D7-BD92-5952D5D2BA0E}"/>
              </a:ext>
            </a:extLst>
          </p:cNvPr>
          <p:cNvSpPr txBox="1">
            <a:spLocks noGrp="1"/>
          </p:cNvSpPr>
          <p:nvPr>
            <p:ph type="ctrTitle"/>
          </p:nvPr>
        </p:nvSpPr>
        <p:spPr>
          <a:xfrm>
            <a:off x="838200" y="1657350"/>
            <a:ext cx="4800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Click to edit Master title style</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itle 1">
            <a:extLst>
              <a:ext uri="{FF2B5EF4-FFF2-40B4-BE49-F238E27FC236}">
                <a16:creationId xmlns:a16="http://schemas.microsoft.com/office/drawing/2014/main" id="{5AABE8CC-5056-400D-BF4F-72319986AB05}"/>
              </a:ext>
            </a:extLst>
          </p:cNvPr>
          <p:cNvSpPr txBox="1">
            <a:spLocks/>
          </p:cNvSpPr>
          <p:nvPr/>
        </p:nvSpPr>
        <p:spPr>
          <a:xfrm>
            <a:off x="841829" y="3041008"/>
            <a:ext cx="4339771" cy="56692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3B02A"/>
                </a:solidFill>
                <a:latin typeface="Arial" panose="020B0604020202020204" pitchFamily="34" charset="0"/>
                <a:ea typeface="+mj-ea"/>
                <a:cs typeface="Arial" panose="020B0604020202020204" pitchFamily="34" charset="0"/>
              </a:defRPr>
            </a:lvl1pPr>
          </a:lstStyle>
          <a:p>
            <a:pPr algn="l"/>
            <a:endParaRPr lang="en-US" sz="1200" dirty="0">
              <a:solidFill>
                <a:schemeClr val="bg1"/>
              </a:solidFill>
            </a:endParaRPr>
          </a:p>
        </p:txBody>
      </p:sp>
      <p:sp>
        <p:nvSpPr>
          <p:cNvPr id="6" name="Title 1">
            <a:extLst>
              <a:ext uri="{FF2B5EF4-FFF2-40B4-BE49-F238E27FC236}">
                <a16:creationId xmlns:a16="http://schemas.microsoft.com/office/drawing/2014/main" id="{33260134-A5D2-4F02-ADDB-F74A0560A638}"/>
              </a:ext>
            </a:extLst>
          </p:cNvPr>
          <p:cNvSpPr txBox="1">
            <a:spLocks/>
          </p:cNvSpPr>
          <p:nvPr/>
        </p:nvSpPr>
        <p:spPr>
          <a:xfrm>
            <a:off x="841829" y="3979683"/>
            <a:ext cx="4111171" cy="56692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3B02A"/>
                </a:solidFill>
                <a:latin typeface="Arial" panose="020B0604020202020204" pitchFamily="34" charset="0"/>
                <a:ea typeface="+mj-ea"/>
                <a:cs typeface="Arial" panose="020B0604020202020204" pitchFamily="34" charset="0"/>
              </a:defRPr>
            </a:lvl1pPr>
          </a:lstStyle>
          <a:p>
            <a:pPr algn="l"/>
            <a:endParaRPr lang="en-US" sz="1050" dirty="0">
              <a:solidFill>
                <a:schemeClr val="bg1"/>
              </a:solidFill>
            </a:endParaRPr>
          </a:p>
        </p:txBody>
      </p:sp>
      <p:sp>
        <p:nvSpPr>
          <p:cNvPr id="8" name="Picture Placeholder 7">
            <a:extLst>
              <a:ext uri="{FF2B5EF4-FFF2-40B4-BE49-F238E27FC236}">
                <a16:creationId xmlns:a16="http://schemas.microsoft.com/office/drawing/2014/main" id="{D63130F2-8FBA-4849-8E3D-585F662A8219}"/>
              </a:ext>
            </a:extLst>
          </p:cNvPr>
          <p:cNvSpPr>
            <a:spLocks noGrp="1"/>
          </p:cNvSpPr>
          <p:nvPr>
            <p:ph type="pic" sz="quarter" idx="11" hasCustomPrompt="1"/>
          </p:nvPr>
        </p:nvSpPr>
        <p:spPr>
          <a:xfrm>
            <a:off x="0" y="1190556"/>
            <a:ext cx="9144000" cy="3514794"/>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6832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9144000" cy="2781300"/>
          </a:xfrm>
          <a:prstGeom prst="rect">
            <a:avLst/>
          </a:prstGeom>
          <a:ln w="3175">
            <a:noFill/>
          </a:ln>
        </p:spPr>
        <p:txBody>
          <a:bodyPr wrap="none" tIns="0" bIns="100584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28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9144000" cy="5143500"/>
          </a:xfrm>
          <a:prstGeom prst="rect">
            <a:avLst/>
          </a:prstGeom>
          <a:ln w="3175">
            <a:noFill/>
          </a:ln>
        </p:spPr>
        <p:txBody>
          <a:bodyPr wrap="none" tIns="0" bIns="201168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bg1">
                    <a:lumMod val="8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35131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9144000" cy="5143500"/>
          </a:xfrm>
          <a:prstGeom prst="rect">
            <a:avLst/>
          </a:prstGeom>
          <a:ln w="3175">
            <a:noFill/>
          </a:ln>
        </p:spPr>
        <p:txBody>
          <a:bodyPr wrap="none" tIns="0" bIns="201168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4793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2001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
        <p:nvSpPr>
          <p:cNvPr id="6"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12" hasCustomPrompt="1"/>
          </p:nvPr>
        </p:nvSpPr>
        <p:spPr>
          <a:xfrm>
            <a:off x="6571488" y="12001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9879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135124" y="1273077"/>
            <a:ext cx="4873752" cy="2130552"/>
          </a:xfrm>
          <a:prstGeom prst="roundRect">
            <a:avLst>
              <a:gd name="adj" fmla="val 1482"/>
            </a:avLst>
          </a:prstGeom>
        </p:spPr>
        <p:txBody>
          <a:bodyPr tIns="914400" anchor="ctr"/>
          <a:lstStyle>
            <a:lvl1pPr algn="ctr">
              <a:buNone/>
              <a:defRPr sz="2000" b="1" baseline="0">
                <a:solidFill>
                  <a:schemeClr val="tx1">
                    <a:lumMod val="75000"/>
                    <a:lumOff val="25000"/>
                  </a:schemeClr>
                </a:solidFill>
              </a:defRPr>
            </a:lvl1pPr>
          </a:lstStyle>
          <a:p>
            <a:r>
              <a:rPr lang="en-US" dirty="0"/>
              <a:t>Click Icon To Add Image </a:t>
            </a:r>
          </a:p>
        </p:txBody>
      </p:sp>
      <p:sp>
        <p:nvSpPr>
          <p:cNvPr id="20"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21"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3095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ut_com">
    <p:spTree>
      <p:nvGrpSpPr>
        <p:cNvPr id="1" name=""/>
        <p:cNvGrpSpPr/>
        <p:nvPr/>
      </p:nvGrpSpPr>
      <p:grpSpPr>
        <a:xfrm>
          <a:off x="0" y="0"/>
          <a:ext cx="0" cy="0"/>
          <a:chOff x="0" y="0"/>
          <a:chExt cx="0" cy="0"/>
        </a:xfrm>
      </p:grpSpPr>
      <p:sp>
        <p:nvSpPr>
          <p:cNvPr id="9" name="Picture Placeholder 7"/>
          <p:cNvSpPr>
            <a:spLocks noGrp="1"/>
          </p:cNvSpPr>
          <p:nvPr>
            <p:ph type="pic" sz="quarter" idx="53" hasCustomPrompt="1"/>
          </p:nvPr>
        </p:nvSpPr>
        <p:spPr>
          <a:xfrm>
            <a:off x="0" y="1295400"/>
            <a:ext cx="3324225" cy="2130552"/>
          </a:xfrm>
          <a:prstGeom prst="rightArrow">
            <a:avLst>
              <a:gd name="adj1" fmla="val 100000"/>
              <a:gd name="adj2" fmla="val 21388"/>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5819775" y="1295400"/>
            <a:ext cx="3324225" cy="2130552"/>
          </a:xfrm>
          <a:prstGeom prst="leftArrow">
            <a:avLst>
              <a:gd name="adj1" fmla="val 100000"/>
              <a:gd name="adj2" fmla="val 20941"/>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11"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6771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boutu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3" name="Picture Placeholder 7"/>
          <p:cNvSpPr>
            <a:spLocks noGrp="1"/>
          </p:cNvSpPr>
          <p:nvPr>
            <p:ph type="pic" sz="quarter" idx="53" hasCustomPrompt="1"/>
          </p:nvPr>
        </p:nvSpPr>
        <p:spPr>
          <a:xfrm>
            <a:off x="0" y="1196171"/>
            <a:ext cx="4581144" cy="3538728"/>
          </a:xfrm>
          <a:prstGeom prst="rect">
            <a:avLst/>
          </a:prstGeom>
          <a:ln w="3175">
            <a:noFill/>
          </a:ln>
        </p:spPr>
        <p:txBody>
          <a:bodyPr wrap="none" tIns="0" bIns="118872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6492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boutu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8" name="Picture Placeholder 7"/>
          <p:cNvSpPr>
            <a:spLocks noGrp="1"/>
          </p:cNvSpPr>
          <p:nvPr>
            <p:ph type="pic" sz="quarter" idx="53" hasCustomPrompt="1"/>
          </p:nvPr>
        </p:nvSpPr>
        <p:spPr>
          <a:xfrm>
            <a:off x="-4763" y="1422320"/>
            <a:ext cx="4919472" cy="3054096"/>
          </a:xfrm>
          <a:prstGeom prst="rect">
            <a:avLst/>
          </a:prstGeom>
          <a:ln w="3175">
            <a:noFill/>
          </a:ln>
        </p:spPr>
        <p:txBody>
          <a:bodyPr wrap="none" tIns="0" bIns="100584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4047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7" name="Picture Placeholder 7"/>
          <p:cNvSpPr>
            <a:spLocks noGrp="1"/>
          </p:cNvSpPr>
          <p:nvPr>
            <p:ph type="pic" sz="quarter" idx="13" hasCustomPrompt="1"/>
          </p:nvPr>
        </p:nvSpPr>
        <p:spPr>
          <a:xfrm>
            <a:off x="6629400" y="933450"/>
            <a:ext cx="2514600" cy="3270250"/>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933450"/>
            <a:ext cx="2514600" cy="3270250"/>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092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0" name="Picture Placeholder 7"/>
          <p:cNvSpPr>
            <a:spLocks noGrp="1"/>
          </p:cNvSpPr>
          <p:nvPr>
            <p:ph type="pic" sz="quarter" idx="14" hasCustomPrompt="1"/>
          </p:nvPr>
        </p:nvSpPr>
        <p:spPr>
          <a:xfrm>
            <a:off x="1117600" y="1371600"/>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5" hasCustomPrompt="1"/>
          </p:nvPr>
        </p:nvSpPr>
        <p:spPr>
          <a:xfrm>
            <a:off x="4572000" y="1371600"/>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1117600" y="2943225"/>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4572000" y="2943225"/>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44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7_empty_p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4EB2B-357C-44E6-A210-BCD278F2D874}"/>
              </a:ext>
            </a:extLst>
          </p:cNvPr>
          <p:cNvSpPr>
            <a:spLocks noGrp="1"/>
          </p:cNvSpPr>
          <p:nvPr>
            <p:ph type="body" sz="quarter" idx="10"/>
          </p:nvPr>
        </p:nvSpPr>
        <p:spPr>
          <a:xfrm>
            <a:off x="762000" y="1123950"/>
            <a:ext cx="7543800" cy="3581400"/>
          </a:xfrm>
          <a:prstGeom prst="rect">
            <a:avLst/>
          </a:prstGeom>
        </p:spPr>
        <p:txBody>
          <a:bodyPr/>
          <a:lstStyle>
            <a:lvl1pPr>
              <a:defRPr sz="240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r Number Placeholder">
            <a:extLst>
              <a:ext uri="{FF2B5EF4-FFF2-40B4-BE49-F238E27FC236}">
                <a16:creationId xmlns:a16="http://schemas.microsoft.com/office/drawing/2014/main" id="{1E8A5672-2C81-43DB-B6E6-3DCCD09A1891}"/>
              </a:ext>
            </a:extLst>
          </p:cNvPr>
          <p:cNvSpPr txBox="1"/>
          <p:nvPr/>
        </p:nvSpPr>
        <p:spPr>
          <a:xfrm>
            <a:off x="8610600" y="4705350"/>
            <a:ext cx="304800" cy="215444"/>
          </a:xfrm>
          <a:prstGeom prst="rect">
            <a:avLst/>
          </a:prstGeom>
          <a:noFill/>
        </p:spPr>
        <p:txBody>
          <a:bodyPr wrap="square" rtlCol="0">
            <a:spAutoFit/>
          </a:bodyPr>
          <a:lstStyle/>
          <a:p>
            <a:fld id="{E4BA5EE4-9A1C-4972-8AB4-B3553FFD8FA0}" type="slidenum">
              <a:rPr lang="en-US" sz="800" smtClean="0">
                <a:solidFill>
                  <a:schemeClr val="tx1">
                    <a:lumMod val="75000"/>
                    <a:lumOff val="25000"/>
                  </a:schemeClr>
                </a:solidFill>
              </a:rPr>
              <a:t>‹#›</a:t>
            </a:fld>
            <a:endParaRPr lang="en-US" sz="800" dirty="0">
              <a:solidFill>
                <a:schemeClr val="tx1">
                  <a:lumMod val="75000"/>
                  <a:lumOff val="25000"/>
                </a:schemeClr>
              </a:solidFill>
            </a:endParaRPr>
          </a:p>
        </p:txBody>
      </p:sp>
      <p:sp>
        <p:nvSpPr>
          <p:cNvPr id="9" name="Title 1">
            <a:extLst>
              <a:ext uri="{FF2B5EF4-FFF2-40B4-BE49-F238E27FC236}">
                <a16:creationId xmlns:a16="http://schemas.microsoft.com/office/drawing/2014/main" id="{11DB9FEE-744B-482B-B0F7-9C0B75CB54B2}"/>
              </a:ext>
            </a:extLst>
          </p:cNvPr>
          <p:cNvSpPr>
            <a:spLocks noGrp="1"/>
          </p:cNvSpPr>
          <p:nvPr>
            <p:ph type="title" hasCustomPrompt="1"/>
          </p:nvPr>
        </p:nvSpPr>
        <p:spPr>
          <a:xfrm>
            <a:off x="2190750" y="438150"/>
            <a:ext cx="4762500" cy="419132"/>
          </a:xfrm>
          <a:prstGeom prst="rect">
            <a:avLst/>
          </a:prstGeom>
        </p:spPr>
        <p:txBody>
          <a:bodyPr wrap="none" lIns="0" tIns="0" rIns="0" bIns="0" anchor="ctr">
            <a:noAutofit/>
          </a:bodyPr>
          <a:lstStyle>
            <a:lvl1pPr algn="ctr">
              <a:defRPr sz="2800" b="1" i="0" baseline="0">
                <a:solidFill>
                  <a:schemeClr val="accent1"/>
                </a:solidFill>
                <a:latin typeface="+mn-lt"/>
              </a:defRPr>
            </a:lvl1pPr>
          </a:lstStyle>
          <a:p>
            <a:r>
              <a:rPr lang="en-US" dirty="0"/>
              <a:t>Click To Edit Master Title Style</a:t>
            </a:r>
          </a:p>
        </p:txBody>
      </p:sp>
    </p:spTree>
    <p:extLst>
      <p:ext uri="{BB962C8B-B14F-4D97-AF65-F5344CB8AC3E}">
        <p14:creationId xmlns:p14="http://schemas.microsoft.com/office/powerpoint/2010/main" val="2785684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3" name="Picture Placeholder 7"/>
          <p:cNvSpPr>
            <a:spLocks noGrp="1"/>
          </p:cNvSpPr>
          <p:nvPr>
            <p:ph type="pic" sz="quarter" idx="17" hasCustomPrompt="1"/>
          </p:nvPr>
        </p:nvSpPr>
        <p:spPr>
          <a:xfrm flipH="1">
            <a:off x="0" y="994410"/>
            <a:ext cx="9144000" cy="2331720"/>
          </a:xfrm>
          <a:prstGeom prst="rect">
            <a:avLst/>
          </a:prstGeom>
          <a:ln w="3175">
            <a:noFill/>
          </a:ln>
        </p:spPr>
        <p:txBody>
          <a:bodyPr bIns="548640" anchor="b"/>
          <a:lstStyle>
            <a:lvl1pPr algn="ctr">
              <a:buNone/>
              <a:defRPr sz="20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197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7"/>
          <p:cNvSpPr>
            <a:spLocks noGrp="1"/>
          </p:cNvSpPr>
          <p:nvPr>
            <p:ph type="pic" sz="quarter" idx="53" hasCustomPrompt="1"/>
          </p:nvPr>
        </p:nvSpPr>
        <p:spPr>
          <a:xfrm>
            <a:off x="3278124" y="1193800"/>
            <a:ext cx="2587752"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6022848" y="1193800"/>
            <a:ext cx="2587752"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533400" y="1193800"/>
            <a:ext cx="2587752"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62532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62" name="Picture Placeholder 7"/>
          <p:cNvSpPr>
            <a:spLocks noGrp="1"/>
          </p:cNvSpPr>
          <p:nvPr>
            <p:ph type="pic" sz="quarter" idx="55" hasCustomPrompt="1"/>
          </p:nvPr>
        </p:nvSpPr>
        <p:spPr>
          <a:xfrm>
            <a:off x="452152"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
        <p:nvSpPr>
          <p:cNvPr id="63" name="Picture Placeholder 7"/>
          <p:cNvSpPr>
            <a:spLocks noGrp="1"/>
          </p:cNvSpPr>
          <p:nvPr>
            <p:ph type="pic" sz="quarter" idx="56" hasCustomPrompt="1"/>
          </p:nvPr>
        </p:nvSpPr>
        <p:spPr>
          <a:xfrm>
            <a:off x="2568319"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
        <p:nvSpPr>
          <p:cNvPr id="64" name="Picture Placeholder 7"/>
          <p:cNvSpPr>
            <a:spLocks noGrp="1"/>
          </p:cNvSpPr>
          <p:nvPr>
            <p:ph type="pic" sz="quarter" idx="57" hasCustomPrompt="1"/>
          </p:nvPr>
        </p:nvSpPr>
        <p:spPr>
          <a:xfrm>
            <a:off x="4684486"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
        <p:nvSpPr>
          <p:cNvPr id="65" name="Picture Placeholder 7"/>
          <p:cNvSpPr>
            <a:spLocks noGrp="1"/>
          </p:cNvSpPr>
          <p:nvPr>
            <p:ph type="pic" sz="quarter" idx="58" hasCustomPrompt="1"/>
          </p:nvPr>
        </p:nvSpPr>
        <p:spPr>
          <a:xfrm>
            <a:off x="6800654"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570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Picture Placeholder 7"/>
          <p:cNvSpPr>
            <a:spLocks noGrp="1"/>
          </p:cNvSpPr>
          <p:nvPr>
            <p:ph type="pic" sz="quarter" idx="10" hasCustomPrompt="1"/>
          </p:nvPr>
        </p:nvSpPr>
        <p:spPr>
          <a:xfrm>
            <a:off x="36799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34290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2" name="Rectangle 11"/>
          <p:cNvSpPr/>
          <p:nvPr/>
        </p:nvSpPr>
        <p:spPr>
          <a:xfrm>
            <a:off x="365622" y="3520346"/>
            <a:ext cx="1545336" cy="10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ext Placeholder 3"/>
          <p:cNvSpPr>
            <a:spLocks noGrp="1"/>
          </p:cNvSpPr>
          <p:nvPr>
            <p:ph type="body" sz="half" idx="16"/>
          </p:nvPr>
        </p:nvSpPr>
        <p:spPr>
          <a:xfrm>
            <a:off x="365622" y="1628923"/>
            <a:ext cx="1545336" cy="412149"/>
          </a:xfrm>
          <a:prstGeom prst="rect">
            <a:avLst/>
          </a:prstGeom>
          <a:solidFill>
            <a:schemeClr val="accent1">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Picture Placeholder 7"/>
          <p:cNvSpPr>
            <a:spLocks noGrp="1"/>
          </p:cNvSpPr>
          <p:nvPr>
            <p:ph type="pic" sz="quarter" idx="18" hasCustomPrompt="1"/>
          </p:nvPr>
        </p:nvSpPr>
        <p:spPr>
          <a:xfrm>
            <a:off x="2084850"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059755"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8" name="Rectangle 17"/>
          <p:cNvSpPr/>
          <p:nvPr/>
        </p:nvSpPr>
        <p:spPr>
          <a:xfrm>
            <a:off x="2082477" y="3520346"/>
            <a:ext cx="1545336" cy="107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ext Placeholder 3"/>
          <p:cNvSpPr>
            <a:spLocks noGrp="1"/>
          </p:cNvSpPr>
          <p:nvPr>
            <p:ph type="body" sz="half" idx="21"/>
          </p:nvPr>
        </p:nvSpPr>
        <p:spPr>
          <a:xfrm>
            <a:off x="2082477" y="1628923"/>
            <a:ext cx="1545336" cy="412149"/>
          </a:xfrm>
          <a:prstGeom prst="rect">
            <a:avLst/>
          </a:prstGeom>
          <a:solidFill>
            <a:schemeClr val="accent2">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Picture Placeholder 7"/>
          <p:cNvSpPr>
            <a:spLocks noGrp="1"/>
          </p:cNvSpPr>
          <p:nvPr>
            <p:ph type="pic" sz="quarter" idx="22" hasCustomPrompt="1"/>
          </p:nvPr>
        </p:nvSpPr>
        <p:spPr>
          <a:xfrm>
            <a:off x="380170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377661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2" name="Rectangle 21"/>
          <p:cNvSpPr/>
          <p:nvPr/>
        </p:nvSpPr>
        <p:spPr>
          <a:xfrm>
            <a:off x="3799332" y="3520346"/>
            <a:ext cx="1545336" cy="107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Text Placeholder 3"/>
          <p:cNvSpPr>
            <a:spLocks noGrp="1"/>
          </p:cNvSpPr>
          <p:nvPr>
            <p:ph type="body" sz="half" idx="25"/>
          </p:nvPr>
        </p:nvSpPr>
        <p:spPr>
          <a:xfrm>
            <a:off x="3799332" y="1628923"/>
            <a:ext cx="1545336" cy="412149"/>
          </a:xfrm>
          <a:prstGeom prst="rect">
            <a:avLst/>
          </a:prstGeom>
          <a:solidFill>
            <a:schemeClr val="accent3">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Picture Placeholder 7"/>
          <p:cNvSpPr>
            <a:spLocks noGrp="1"/>
          </p:cNvSpPr>
          <p:nvPr>
            <p:ph type="pic" sz="quarter" idx="26" hasCustomPrompt="1"/>
          </p:nvPr>
        </p:nvSpPr>
        <p:spPr>
          <a:xfrm>
            <a:off x="5518560"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5493465"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6" name="Rectangle 25"/>
          <p:cNvSpPr/>
          <p:nvPr/>
        </p:nvSpPr>
        <p:spPr>
          <a:xfrm>
            <a:off x="5516187" y="3520346"/>
            <a:ext cx="1545336" cy="10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Text Placeholder 3"/>
          <p:cNvSpPr>
            <a:spLocks noGrp="1"/>
          </p:cNvSpPr>
          <p:nvPr>
            <p:ph type="body" sz="half" idx="29"/>
          </p:nvPr>
        </p:nvSpPr>
        <p:spPr>
          <a:xfrm>
            <a:off x="5516187" y="1628923"/>
            <a:ext cx="1545336" cy="412149"/>
          </a:xfrm>
          <a:prstGeom prst="rect">
            <a:avLst/>
          </a:prstGeom>
          <a:solidFill>
            <a:schemeClr val="accent4">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Picture Placeholder 7"/>
          <p:cNvSpPr>
            <a:spLocks noGrp="1"/>
          </p:cNvSpPr>
          <p:nvPr>
            <p:ph type="pic" sz="quarter" idx="30" hasCustomPrompt="1"/>
          </p:nvPr>
        </p:nvSpPr>
        <p:spPr>
          <a:xfrm>
            <a:off x="723541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721032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30" name="Rectangle 29"/>
          <p:cNvSpPr/>
          <p:nvPr/>
        </p:nvSpPr>
        <p:spPr>
          <a:xfrm>
            <a:off x="7233042" y="3520346"/>
            <a:ext cx="1545336" cy="107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Text Placeholder 3"/>
          <p:cNvSpPr>
            <a:spLocks noGrp="1"/>
          </p:cNvSpPr>
          <p:nvPr>
            <p:ph type="body" sz="half" idx="33"/>
          </p:nvPr>
        </p:nvSpPr>
        <p:spPr>
          <a:xfrm>
            <a:off x="7233042" y="1628923"/>
            <a:ext cx="1545336" cy="412149"/>
          </a:xfrm>
          <a:prstGeom prst="rect">
            <a:avLst/>
          </a:prstGeom>
          <a:solidFill>
            <a:schemeClr val="accent5">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2" name="Rectangle 31">
            <a:extLst>
              <a:ext uri="{FF2B5EF4-FFF2-40B4-BE49-F238E27FC236}">
                <a16:creationId xmlns:a16="http://schemas.microsoft.com/office/drawing/2014/main" id="{E66954A2-3FC1-4E76-B96C-CC758870B824}"/>
              </a:ext>
            </a:extLst>
          </p:cNvPr>
          <p:cNvSpPr/>
          <p:nvPr/>
        </p:nvSpPr>
        <p:spPr>
          <a:xfrm>
            <a:off x="365622" y="3520346"/>
            <a:ext cx="1545336" cy="10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ectangle 32">
            <a:extLst>
              <a:ext uri="{FF2B5EF4-FFF2-40B4-BE49-F238E27FC236}">
                <a16:creationId xmlns:a16="http://schemas.microsoft.com/office/drawing/2014/main" id="{FAFB1311-06D2-415A-9569-3F88077221AD}"/>
              </a:ext>
            </a:extLst>
          </p:cNvPr>
          <p:cNvSpPr/>
          <p:nvPr/>
        </p:nvSpPr>
        <p:spPr>
          <a:xfrm>
            <a:off x="2082477" y="3520346"/>
            <a:ext cx="1545336" cy="107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Rectangle 33">
            <a:extLst>
              <a:ext uri="{FF2B5EF4-FFF2-40B4-BE49-F238E27FC236}">
                <a16:creationId xmlns:a16="http://schemas.microsoft.com/office/drawing/2014/main" id="{86301902-788B-4A08-BF4F-0C18E169A632}"/>
              </a:ext>
            </a:extLst>
          </p:cNvPr>
          <p:cNvSpPr/>
          <p:nvPr/>
        </p:nvSpPr>
        <p:spPr>
          <a:xfrm>
            <a:off x="3799332" y="3520346"/>
            <a:ext cx="1545336" cy="107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ectangle 34">
            <a:extLst>
              <a:ext uri="{FF2B5EF4-FFF2-40B4-BE49-F238E27FC236}">
                <a16:creationId xmlns:a16="http://schemas.microsoft.com/office/drawing/2014/main" id="{9B2EB085-AD1C-4735-A913-EAF4FD5BA6AB}"/>
              </a:ext>
            </a:extLst>
          </p:cNvPr>
          <p:cNvSpPr/>
          <p:nvPr/>
        </p:nvSpPr>
        <p:spPr>
          <a:xfrm>
            <a:off x="5516187" y="3520346"/>
            <a:ext cx="1545336" cy="10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Rectangle 35">
            <a:extLst>
              <a:ext uri="{FF2B5EF4-FFF2-40B4-BE49-F238E27FC236}">
                <a16:creationId xmlns:a16="http://schemas.microsoft.com/office/drawing/2014/main" id="{FF402FED-26FB-4905-BDDC-6A57F2C28C7A}"/>
              </a:ext>
            </a:extLst>
          </p:cNvPr>
          <p:cNvSpPr/>
          <p:nvPr/>
        </p:nvSpPr>
        <p:spPr>
          <a:xfrm>
            <a:off x="7233042" y="3520346"/>
            <a:ext cx="1545336" cy="107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1596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9" presetID="12" presetClass="entr" presetSubtype="4"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slide(fromBottom)">
                                      <p:cBhvr>
                                        <p:cTn id="101" dur="500"/>
                                        <p:tgtEl>
                                          <p:spTgt spid="32"/>
                                        </p:tgtEl>
                                      </p:cBhvr>
                                    </p:animEffect>
                                  </p:childTnLst>
                                </p:cTn>
                              </p:par>
                              <p:par>
                                <p:cTn id="102" presetID="12" presetClass="entr" presetSubtype="4"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slide(fromBottom)">
                                      <p:cBhvr>
                                        <p:cTn id="104" dur="500"/>
                                        <p:tgtEl>
                                          <p:spTgt spid="33"/>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slide(fromBottom)">
                                      <p:cBhvr>
                                        <p:cTn id="107" dur="500"/>
                                        <p:tgtEl>
                                          <p:spTgt spid="34"/>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slide(fromBottom)">
                                      <p:cBhvr>
                                        <p:cTn id="110" dur="500"/>
                                        <p:tgtEl>
                                          <p:spTgt spid="35"/>
                                        </p:tgtEl>
                                      </p:cBhvr>
                                    </p:animEffect>
                                  </p:childTnLst>
                                </p:cTn>
                              </p:par>
                              <p:par>
                                <p:cTn id="111" presetID="12" presetClass="entr" presetSubtype="4"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slide(fromBottom)">
                                      <p:cBhvr>
                                        <p:cTn id="1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animBg="1"/>
      <p:bldP spid="34" grpId="0" animBg="1"/>
      <p:bldP spid="35" grpId="0" animBg="1"/>
      <p:bldP spid="3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5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6385667" y="1895622"/>
            <a:ext cx="1548560" cy="1551202"/>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4861667" y="1791928"/>
            <a:ext cx="1755594" cy="175859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032867" y="1615421"/>
            <a:ext cx="2108006" cy="2111603"/>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9" name="Picture Placeholder 7"/>
          <p:cNvSpPr>
            <a:spLocks noGrp="1"/>
          </p:cNvSpPr>
          <p:nvPr>
            <p:ph type="pic" sz="quarter" idx="15" hasCustomPrompt="1"/>
          </p:nvPr>
        </p:nvSpPr>
        <p:spPr>
          <a:xfrm>
            <a:off x="1127867" y="1504950"/>
            <a:ext cx="2328572" cy="2332545"/>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19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l_txt_ 1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9" name="Picture Placeholder 7"/>
          <p:cNvSpPr>
            <a:spLocks noGrp="1"/>
          </p:cNvSpPr>
          <p:nvPr>
            <p:ph type="pic" sz="quarter" idx="53" hasCustomPrompt="1"/>
          </p:nvPr>
        </p:nvSpPr>
        <p:spPr>
          <a:xfrm>
            <a:off x="4861560" y="1073462"/>
            <a:ext cx="3603118" cy="3818577"/>
          </a:xfrm>
          <a:prstGeom prst="rect">
            <a:avLst/>
          </a:prstGeom>
          <a:ln w="28575">
            <a:noFill/>
          </a:ln>
        </p:spPr>
        <p:txBody>
          <a:bodyPr wrap="none" tIns="0" bIns="128016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901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l_txt_ 2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0" name="Picture Placeholder 7"/>
          <p:cNvSpPr>
            <a:spLocks noGrp="1"/>
          </p:cNvSpPr>
          <p:nvPr>
            <p:ph type="pic" sz="quarter" idx="53" hasCustomPrompt="1"/>
          </p:nvPr>
        </p:nvSpPr>
        <p:spPr>
          <a:xfrm>
            <a:off x="4932046" y="1081083"/>
            <a:ext cx="3547872" cy="1801368"/>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4932046" y="3095619"/>
            <a:ext cx="3547872" cy="1801368"/>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27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ol_txt_ 2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7"/>
          <p:cNvSpPr>
            <a:spLocks noGrp="1"/>
          </p:cNvSpPr>
          <p:nvPr>
            <p:ph type="pic" sz="quarter" idx="53" hasCustomPrompt="1"/>
          </p:nvPr>
        </p:nvSpPr>
        <p:spPr>
          <a:xfrm>
            <a:off x="4810790" y="2952023"/>
            <a:ext cx="3364992" cy="195681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967581" y="2952023"/>
            <a:ext cx="3364992" cy="195681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460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col_txt_ 3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3" name="Picture Placeholder 7"/>
          <p:cNvSpPr>
            <a:spLocks noGrp="1"/>
          </p:cNvSpPr>
          <p:nvPr>
            <p:ph type="pic" sz="quarter" idx="53" hasCustomPrompt="1"/>
          </p:nvPr>
        </p:nvSpPr>
        <p:spPr>
          <a:xfrm>
            <a:off x="483188" y="3066658"/>
            <a:ext cx="2660904"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54" hasCustomPrompt="1"/>
          </p:nvPr>
        </p:nvSpPr>
        <p:spPr>
          <a:xfrm>
            <a:off x="3238647" y="3066658"/>
            <a:ext cx="2660904"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5" hasCustomPrompt="1"/>
          </p:nvPr>
        </p:nvSpPr>
        <p:spPr>
          <a:xfrm>
            <a:off x="5994107" y="3066658"/>
            <a:ext cx="2660904"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367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705637"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752119"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2" name="Text Placeholder 3"/>
          <p:cNvSpPr>
            <a:spLocks noGrp="1"/>
          </p:cNvSpPr>
          <p:nvPr>
            <p:ph type="body" sz="half" idx="50"/>
          </p:nvPr>
        </p:nvSpPr>
        <p:spPr>
          <a:xfrm>
            <a:off x="637819"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33" name="Text Placeholder 3"/>
          <p:cNvSpPr>
            <a:spLocks noGrp="1"/>
          </p:cNvSpPr>
          <p:nvPr>
            <p:ph type="body" sz="half" idx="51"/>
          </p:nvPr>
        </p:nvSpPr>
        <p:spPr>
          <a:xfrm>
            <a:off x="752119" y="3443640"/>
            <a:ext cx="1600200" cy="192780"/>
          </a:xfrm>
          <a:prstGeom prst="rect">
            <a:avLst/>
          </a:prstGeom>
        </p:spPr>
        <p:txBody>
          <a:bodyPr wrap="square" lIns="0" tIns="0" rIns="0" bIns="0" anchor="ctr">
            <a:noAutofit/>
          </a:bodyPr>
          <a:lstStyle>
            <a:lvl1pPr marL="0" indent="0" algn="ctr" rtl="0">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4" name="Picture Placeholder 7"/>
          <p:cNvSpPr>
            <a:spLocks noGrp="1"/>
          </p:cNvSpPr>
          <p:nvPr>
            <p:ph type="pic" sz="quarter" idx="54" hasCustomPrompt="1"/>
          </p:nvPr>
        </p:nvSpPr>
        <p:spPr>
          <a:xfrm>
            <a:off x="2716273"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2762755"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6" name="Text Placeholder 3"/>
          <p:cNvSpPr>
            <a:spLocks noGrp="1"/>
          </p:cNvSpPr>
          <p:nvPr>
            <p:ph type="body" sz="half" idx="56"/>
          </p:nvPr>
        </p:nvSpPr>
        <p:spPr>
          <a:xfrm>
            <a:off x="2648455"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37" name="Text Placeholder 3"/>
          <p:cNvSpPr>
            <a:spLocks noGrp="1"/>
          </p:cNvSpPr>
          <p:nvPr>
            <p:ph type="body" sz="half" idx="57"/>
          </p:nvPr>
        </p:nvSpPr>
        <p:spPr>
          <a:xfrm>
            <a:off x="2762755" y="3443640"/>
            <a:ext cx="1600200" cy="192780"/>
          </a:xfrm>
          <a:prstGeom prst="rect">
            <a:avLst/>
          </a:prstGeom>
        </p:spPr>
        <p:txBody>
          <a:bodyPr wrap="square" lIns="0" tIns="0" rIns="0" bIns="0" anchor="ctr">
            <a:noAutofit/>
          </a:bodyPr>
          <a:lstStyle>
            <a:lvl1pPr marL="0" indent="0" algn="ctr" rtl="0">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8" name="Picture Placeholder 7"/>
          <p:cNvSpPr>
            <a:spLocks noGrp="1"/>
          </p:cNvSpPr>
          <p:nvPr>
            <p:ph type="pic" sz="quarter" idx="58" hasCustomPrompt="1"/>
          </p:nvPr>
        </p:nvSpPr>
        <p:spPr>
          <a:xfrm>
            <a:off x="4726909"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4773391"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0" name="Text Placeholder 3"/>
          <p:cNvSpPr>
            <a:spLocks noGrp="1"/>
          </p:cNvSpPr>
          <p:nvPr>
            <p:ph type="body" sz="half" idx="60"/>
          </p:nvPr>
        </p:nvSpPr>
        <p:spPr>
          <a:xfrm>
            <a:off x="4659091"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41" name="Text Placeholder 3"/>
          <p:cNvSpPr>
            <a:spLocks noGrp="1"/>
          </p:cNvSpPr>
          <p:nvPr>
            <p:ph type="body" sz="half" idx="61"/>
          </p:nvPr>
        </p:nvSpPr>
        <p:spPr>
          <a:xfrm>
            <a:off x="4773391" y="3443640"/>
            <a:ext cx="1600200" cy="192780"/>
          </a:xfrm>
          <a:prstGeom prst="rect">
            <a:avLst/>
          </a:prstGeom>
        </p:spPr>
        <p:txBody>
          <a:bodyPr wrap="square" lIns="0" tIns="0" rIns="0" bIns="0" anchor="ctr">
            <a:noAutofit/>
          </a:bodyPr>
          <a:lstStyle>
            <a:lvl1pPr marL="0" indent="0" algn="ctr" rtl="0">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2" name="Picture Placeholder 7"/>
          <p:cNvSpPr>
            <a:spLocks noGrp="1"/>
          </p:cNvSpPr>
          <p:nvPr>
            <p:ph type="pic" sz="quarter" idx="62" hasCustomPrompt="1"/>
          </p:nvPr>
        </p:nvSpPr>
        <p:spPr>
          <a:xfrm>
            <a:off x="6737546"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6784028"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4" name="Text Placeholder 3"/>
          <p:cNvSpPr>
            <a:spLocks noGrp="1"/>
          </p:cNvSpPr>
          <p:nvPr>
            <p:ph type="body" sz="half" idx="64"/>
          </p:nvPr>
        </p:nvSpPr>
        <p:spPr>
          <a:xfrm>
            <a:off x="6669728"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45" name="Text Placeholder 3"/>
          <p:cNvSpPr>
            <a:spLocks noGrp="1"/>
          </p:cNvSpPr>
          <p:nvPr>
            <p:ph type="body" sz="half" idx="65"/>
          </p:nvPr>
        </p:nvSpPr>
        <p:spPr>
          <a:xfrm>
            <a:off x="6784028" y="3443640"/>
            <a:ext cx="1600200" cy="192780"/>
          </a:xfrm>
          <a:prstGeom prst="rect">
            <a:avLst/>
          </a:prstGeom>
        </p:spPr>
        <p:txBody>
          <a:bodyPr wrap="square" lIns="0" tIns="0" rIns="0" bIns="0" anchor="ctr">
            <a:noAutofit/>
          </a:bodyPr>
          <a:lstStyle>
            <a:lvl1pPr marL="0" indent="0" algn="ctr" rtl="0">
              <a:buNone/>
              <a:defRPr sz="14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a:extLst>
              <a:ext uri="{FF2B5EF4-FFF2-40B4-BE49-F238E27FC236}">
                <a16:creationId xmlns:a16="http://schemas.microsoft.com/office/drawing/2014/main" id="{C0BC8731-7946-45A4-9110-33F28D8BCBE9}"/>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21" name="Text Placeholder 3">
            <a:extLst>
              <a:ext uri="{FF2B5EF4-FFF2-40B4-BE49-F238E27FC236}">
                <a16:creationId xmlns:a16="http://schemas.microsoft.com/office/drawing/2014/main" id="{EBA53350-C1DF-4799-BA6A-4992ECD11D01}"/>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3704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empty_p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4EB2B-357C-44E6-A210-BCD278F2D874}"/>
              </a:ext>
            </a:extLst>
          </p:cNvPr>
          <p:cNvSpPr>
            <a:spLocks noGrp="1"/>
          </p:cNvSpPr>
          <p:nvPr>
            <p:ph type="body" sz="quarter" idx="10"/>
          </p:nvPr>
        </p:nvSpPr>
        <p:spPr>
          <a:xfrm>
            <a:off x="762000" y="1428750"/>
            <a:ext cx="7543800" cy="3276600"/>
          </a:xfrm>
          <a:prstGeom prst="rect">
            <a:avLst/>
          </a:prstGeom>
        </p:spPr>
        <p:txBody>
          <a:bodyPr/>
          <a:lstStyle>
            <a:lvl1pPr>
              <a:defRPr sz="240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r Number Placeholder">
            <a:extLst>
              <a:ext uri="{FF2B5EF4-FFF2-40B4-BE49-F238E27FC236}">
                <a16:creationId xmlns:a16="http://schemas.microsoft.com/office/drawing/2014/main" id="{1E8A5672-2C81-43DB-B6E6-3DCCD09A1891}"/>
              </a:ext>
            </a:extLst>
          </p:cNvPr>
          <p:cNvSpPr txBox="1"/>
          <p:nvPr/>
        </p:nvSpPr>
        <p:spPr>
          <a:xfrm>
            <a:off x="8610600" y="4705350"/>
            <a:ext cx="304800" cy="215444"/>
          </a:xfrm>
          <a:prstGeom prst="rect">
            <a:avLst/>
          </a:prstGeom>
          <a:noFill/>
        </p:spPr>
        <p:txBody>
          <a:bodyPr wrap="square" rtlCol="0">
            <a:spAutoFit/>
          </a:bodyPr>
          <a:lstStyle/>
          <a:p>
            <a:fld id="{E4BA5EE4-9A1C-4972-8AB4-B3553FFD8FA0}" type="slidenum">
              <a:rPr lang="en-US" sz="800" smtClean="0">
                <a:solidFill>
                  <a:schemeClr val="tx1">
                    <a:lumMod val="75000"/>
                    <a:lumOff val="25000"/>
                  </a:schemeClr>
                </a:solidFill>
              </a:rPr>
              <a:t>‹#›</a:t>
            </a:fld>
            <a:endParaRPr lang="en-US" sz="800" dirty="0">
              <a:solidFill>
                <a:schemeClr val="tx1">
                  <a:lumMod val="75000"/>
                  <a:lumOff val="25000"/>
                </a:schemeClr>
              </a:solidFill>
            </a:endParaRPr>
          </a:p>
        </p:txBody>
      </p:sp>
      <p:sp>
        <p:nvSpPr>
          <p:cNvPr id="5" name="Title 1">
            <a:extLst>
              <a:ext uri="{FF2B5EF4-FFF2-40B4-BE49-F238E27FC236}">
                <a16:creationId xmlns:a16="http://schemas.microsoft.com/office/drawing/2014/main" id="{D6C40142-4041-490E-8759-4766DB17B306}"/>
              </a:ext>
            </a:extLst>
          </p:cNvPr>
          <p:cNvSpPr>
            <a:spLocks noGrp="1"/>
          </p:cNvSpPr>
          <p:nvPr>
            <p:ph type="title" hasCustomPrompt="1"/>
          </p:nvPr>
        </p:nvSpPr>
        <p:spPr>
          <a:xfrm>
            <a:off x="2190750" y="552418"/>
            <a:ext cx="4762500" cy="419132"/>
          </a:xfrm>
          <a:prstGeom prst="rect">
            <a:avLst/>
          </a:prstGeom>
        </p:spPr>
        <p:txBody>
          <a:bodyPr wrap="none" lIns="0" tIns="0" rIns="0" bIns="0" anchor="ctr">
            <a:noAutofit/>
          </a:bodyPr>
          <a:lstStyle>
            <a:lvl1pPr algn="ctr">
              <a:defRPr sz="2800" b="1" i="0" baseline="0">
                <a:solidFill>
                  <a:schemeClr val="accent1"/>
                </a:solidFill>
                <a:latin typeface="+mn-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98573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mock_up">
    <p:spTree>
      <p:nvGrpSpPr>
        <p:cNvPr id="1" name=""/>
        <p:cNvGrpSpPr/>
        <p:nvPr/>
      </p:nvGrpSpPr>
      <p:grpSpPr>
        <a:xfrm>
          <a:off x="0" y="0"/>
          <a:ext cx="0" cy="0"/>
          <a:chOff x="0" y="0"/>
          <a:chExt cx="0" cy="0"/>
        </a:xfrm>
      </p:grpSpPr>
      <p:pic>
        <p:nvPicPr>
          <p:cNvPr id="17" name="Picture 16" descr="apple_monitor.png"/>
          <p:cNvPicPr>
            <a:picLocks noChangeAspect="1"/>
          </p:cNvPicPr>
          <p:nvPr/>
        </p:nvPicPr>
        <p:blipFill>
          <a:blip r:embed="rId2"/>
          <a:stretch>
            <a:fillRect/>
          </a:stretch>
        </p:blipFill>
        <p:spPr>
          <a:xfrm>
            <a:off x="790575" y="1214038"/>
            <a:ext cx="3225798" cy="3491312"/>
          </a:xfrm>
          <a:prstGeom prst="rect">
            <a:avLst/>
          </a:prstGeom>
        </p:spPr>
      </p:pic>
      <p:sp>
        <p:nvSpPr>
          <p:cNvPr id="11" name="Picture Placeholder 7"/>
          <p:cNvSpPr>
            <a:spLocks noGrp="1"/>
          </p:cNvSpPr>
          <p:nvPr>
            <p:ph type="pic" sz="quarter" idx="44" hasCustomPrompt="1"/>
          </p:nvPr>
        </p:nvSpPr>
        <p:spPr>
          <a:xfrm>
            <a:off x="1258889" y="1399760"/>
            <a:ext cx="2587686" cy="214477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400" b="1">
                <a:solidFill>
                  <a:schemeClr val="tx1">
                    <a:lumMod val="75000"/>
                    <a:lumOff val="25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A8E00450-0B94-491B-8FBE-43E25385254B}"/>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8316396B-1DA4-42AC-87B1-3DF1606FF02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8" name="Picture 7" descr="apple_monitor.png">
            <a:extLst>
              <a:ext uri="{FF2B5EF4-FFF2-40B4-BE49-F238E27FC236}">
                <a16:creationId xmlns:a16="http://schemas.microsoft.com/office/drawing/2014/main" id="{0A6A4A6E-9FB6-452D-8DE4-8A0A140A4F38}"/>
              </a:ext>
            </a:extLst>
          </p:cNvPr>
          <p:cNvPicPr>
            <a:picLocks noChangeAspect="1"/>
          </p:cNvPicPr>
          <p:nvPr/>
        </p:nvPicPr>
        <p:blipFill>
          <a:blip r:embed="rId2"/>
          <a:stretch>
            <a:fillRect/>
          </a:stretch>
        </p:blipFill>
        <p:spPr>
          <a:xfrm>
            <a:off x="790575" y="1214038"/>
            <a:ext cx="3225798" cy="3491312"/>
          </a:xfrm>
          <a:prstGeom prst="rect">
            <a:avLst/>
          </a:prstGeom>
        </p:spPr>
      </p:pic>
    </p:spTree>
    <p:extLst>
      <p:ext uri="{BB962C8B-B14F-4D97-AF65-F5344CB8AC3E}">
        <p14:creationId xmlns:p14="http://schemas.microsoft.com/office/powerpoint/2010/main" val="35904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mock_up">
    <p:bg>
      <p:bgPr>
        <a:solidFill>
          <a:schemeClr val="bg1"/>
        </a:solidFill>
        <a:effectLst/>
      </p:bgPr>
    </p:bg>
    <p:spTree>
      <p:nvGrpSpPr>
        <p:cNvPr id="1" name=""/>
        <p:cNvGrpSpPr/>
        <p:nvPr/>
      </p:nvGrpSpPr>
      <p:grpSpPr>
        <a:xfrm>
          <a:off x="0" y="0"/>
          <a:ext cx="0" cy="0"/>
          <a:chOff x="0" y="0"/>
          <a:chExt cx="0" cy="0"/>
        </a:xfrm>
      </p:grpSpPr>
      <p:pic>
        <p:nvPicPr>
          <p:cNvPr id="8" name="Picture 7" descr="iPhone-5c-Angled-PSD-MockUp-P-Px.com.png"/>
          <p:cNvPicPr>
            <a:picLocks noChangeAspect="1"/>
          </p:cNvPicPr>
          <p:nvPr/>
        </p:nvPicPr>
        <p:blipFill>
          <a:blip r:embed="rId2" cstate="print"/>
          <a:stretch>
            <a:fillRect/>
          </a:stretch>
        </p:blipFill>
        <p:spPr>
          <a:xfrm rot="625501" flipH="1">
            <a:off x="358775" y="1882775"/>
            <a:ext cx="4208463" cy="2404836"/>
          </a:xfrm>
          <a:prstGeom prst="rect">
            <a:avLst/>
          </a:prstGeom>
        </p:spPr>
      </p:pic>
      <p:sp>
        <p:nvSpPr>
          <p:cNvPr id="11" name="Picture Placeholder 7"/>
          <p:cNvSpPr>
            <a:spLocks noGrp="1"/>
          </p:cNvSpPr>
          <p:nvPr>
            <p:ph type="pic" sz="quarter" idx="44" hasCustomPrompt="1"/>
          </p:nvPr>
        </p:nvSpPr>
        <p:spPr>
          <a:xfrm rot="664691">
            <a:off x="779908" y="2064965"/>
            <a:ext cx="3377202" cy="165442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000" b="1">
                <a:solidFill>
                  <a:schemeClr val="tx1">
                    <a:lumMod val="75000"/>
                    <a:lumOff val="25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483E08CA-AAA7-4C16-AC22-AA5520EF2EBC}"/>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3C3F8F47-FB67-4829-B528-FA2CDBC123E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9" name="Picture 8" descr="iPhone-5c-Angled-PSD-MockUp-P-Px.com.png">
            <a:extLst>
              <a:ext uri="{FF2B5EF4-FFF2-40B4-BE49-F238E27FC236}">
                <a16:creationId xmlns:a16="http://schemas.microsoft.com/office/drawing/2014/main" id="{EDF32362-7F1D-484A-B30C-B1CC8E1182EC}"/>
              </a:ext>
            </a:extLst>
          </p:cNvPr>
          <p:cNvPicPr>
            <a:picLocks noChangeAspect="1"/>
          </p:cNvPicPr>
          <p:nvPr/>
        </p:nvPicPr>
        <p:blipFill>
          <a:blip r:embed="rId2" cstate="print"/>
          <a:stretch>
            <a:fillRect/>
          </a:stretch>
        </p:blipFill>
        <p:spPr>
          <a:xfrm rot="625501" flipH="1">
            <a:off x="358775" y="1882775"/>
            <a:ext cx="4208463" cy="2404836"/>
          </a:xfrm>
          <a:prstGeom prst="rect">
            <a:avLst/>
          </a:prstGeom>
        </p:spPr>
      </p:pic>
    </p:spTree>
    <p:extLst>
      <p:ext uri="{BB962C8B-B14F-4D97-AF65-F5344CB8AC3E}">
        <p14:creationId xmlns:p14="http://schemas.microsoft.com/office/powerpoint/2010/main" val="27220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mock_up">
    <p:bg>
      <p:bgPr>
        <a:solidFill>
          <a:schemeClr val="bg1"/>
        </a:solidFill>
        <a:effectLst/>
      </p:bgPr>
    </p:bg>
    <p:spTree>
      <p:nvGrpSpPr>
        <p:cNvPr id="1" name=""/>
        <p:cNvGrpSpPr/>
        <p:nvPr/>
      </p:nvGrpSpPr>
      <p:grpSpPr>
        <a:xfrm>
          <a:off x="0" y="0"/>
          <a:ext cx="0" cy="0"/>
          <a:chOff x="0" y="0"/>
          <a:chExt cx="0" cy="0"/>
        </a:xfrm>
      </p:grpSpPr>
      <p:pic>
        <p:nvPicPr>
          <p:cNvPr id="9" name="Picture 8" descr="iPhone-Mockup-PSD.png"/>
          <p:cNvPicPr>
            <a:picLocks noChangeAspect="1"/>
          </p:cNvPicPr>
          <p:nvPr/>
        </p:nvPicPr>
        <p:blipFill>
          <a:blip r:embed="rId2" cstate="print"/>
          <a:stretch>
            <a:fillRect/>
          </a:stretch>
        </p:blipFill>
        <p:spPr>
          <a:xfrm>
            <a:off x="5434349" y="778534"/>
            <a:ext cx="3709651" cy="4364966"/>
          </a:xfrm>
          <a:prstGeom prst="rect">
            <a:avLst/>
          </a:prstGeom>
        </p:spPr>
      </p:pic>
      <p:sp>
        <p:nvSpPr>
          <p:cNvPr id="8" name="Picture Placeholder 7"/>
          <p:cNvSpPr>
            <a:spLocks noGrp="1"/>
          </p:cNvSpPr>
          <p:nvPr>
            <p:ph type="pic" sz="quarter" idx="44" hasCustomPrompt="1"/>
          </p:nvPr>
        </p:nvSpPr>
        <p:spPr>
          <a:xfrm rot="20354325">
            <a:off x="6055150" y="1385086"/>
            <a:ext cx="1444752" cy="2551176"/>
          </a:xfrm>
          <a:prstGeom prst="rect">
            <a:avLst/>
          </a:prstGeom>
          <a:ln w="3175">
            <a:noFill/>
          </a:ln>
        </p:spPr>
        <p:txBody>
          <a:bodyPr wrap="none" tIns="0" bIns="640080" anchor="b"/>
          <a:lstStyle>
            <a:lvl1pPr algn="ctr" rtl="0">
              <a:buNone/>
              <a:defRPr sz="1100" b="1">
                <a:solidFill>
                  <a:schemeClr val="bg1"/>
                </a:solidFill>
              </a:defRPr>
            </a:lvl1pPr>
          </a:lstStyle>
          <a:p>
            <a:r>
              <a:rPr lang="en-US" dirty="0"/>
              <a:t>Click Icon To Add Image </a:t>
            </a:r>
          </a:p>
        </p:txBody>
      </p:sp>
      <p:sp>
        <p:nvSpPr>
          <p:cNvPr id="6" name="Title 1">
            <a:extLst>
              <a:ext uri="{FF2B5EF4-FFF2-40B4-BE49-F238E27FC236}">
                <a16:creationId xmlns:a16="http://schemas.microsoft.com/office/drawing/2014/main" id="{2352C3F5-1D64-4800-A442-F2B58899EB0E}"/>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2F5454E9-C355-4879-95D6-6FF836FFACD4}"/>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0" name="Picture 9" descr="iPhone-Mockup-PSD.png">
            <a:extLst>
              <a:ext uri="{FF2B5EF4-FFF2-40B4-BE49-F238E27FC236}">
                <a16:creationId xmlns:a16="http://schemas.microsoft.com/office/drawing/2014/main" id="{8CD3F3A6-3944-45D5-B6BD-03E6E7045EFC}"/>
              </a:ext>
            </a:extLst>
          </p:cNvPr>
          <p:cNvPicPr>
            <a:picLocks noChangeAspect="1"/>
          </p:cNvPicPr>
          <p:nvPr/>
        </p:nvPicPr>
        <p:blipFill>
          <a:blip r:embed="rId2" cstate="print"/>
          <a:stretch>
            <a:fillRect/>
          </a:stretch>
        </p:blipFill>
        <p:spPr>
          <a:xfrm>
            <a:off x="5434349" y="778534"/>
            <a:ext cx="3709651" cy="4364966"/>
          </a:xfrm>
          <a:prstGeom prst="rect">
            <a:avLst/>
          </a:prstGeom>
        </p:spPr>
      </p:pic>
    </p:spTree>
    <p:extLst>
      <p:ext uri="{BB962C8B-B14F-4D97-AF65-F5344CB8AC3E}">
        <p14:creationId xmlns:p14="http://schemas.microsoft.com/office/powerpoint/2010/main" val="27387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mock_up">
    <p:bg>
      <p:bgPr>
        <a:solidFill>
          <a:schemeClr val="bg1"/>
        </a:solidFill>
        <a:effectLst/>
      </p:bgPr>
    </p:bg>
    <p:spTree>
      <p:nvGrpSpPr>
        <p:cNvPr id="1" name=""/>
        <p:cNvGrpSpPr/>
        <p:nvPr/>
      </p:nvGrpSpPr>
      <p:grpSpPr>
        <a:xfrm>
          <a:off x="0" y="0"/>
          <a:ext cx="0" cy="0"/>
          <a:chOff x="0" y="0"/>
          <a:chExt cx="0" cy="0"/>
        </a:xfrm>
      </p:grpSpPr>
      <p:pic>
        <p:nvPicPr>
          <p:cNvPr id="9" name="Picture 8" descr="iPhone-5-Black-White-MockUp.png"/>
          <p:cNvPicPr>
            <a:picLocks noChangeAspect="1"/>
          </p:cNvPicPr>
          <p:nvPr/>
        </p:nvPicPr>
        <p:blipFill>
          <a:blip r:embed="rId2" cstate="print"/>
          <a:stretch>
            <a:fillRect/>
          </a:stretch>
        </p:blipFill>
        <p:spPr>
          <a:xfrm>
            <a:off x="3703797" y="1188613"/>
            <a:ext cx="1736406" cy="3640562"/>
          </a:xfrm>
          <a:prstGeom prst="rect">
            <a:avLst/>
          </a:prstGeom>
        </p:spPr>
      </p:pic>
      <p:sp>
        <p:nvSpPr>
          <p:cNvPr id="8" name="Picture Placeholder 7"/>
          <p:cNvSpPr>
            <a:spLocks noGrp="1"/>
          </p:cNvSpPr>
          <p:nvPr>
            <p:ph type="pic" sz="quarter" idx="44" hasCustomPrompt="1"/>
          </p:nvPr>
        </p:nvSpPr>
        <p:spPr>
          <a:xfrm>
            <a:off x="3835400" y="1727200"/>
            <a:ext cx="1473200" cy="2597150"/>
          </a:xfrm>
          <a:prstGeom prst="rect">
            <a:avLst/>
          </a:prstGeom>
          <a:solidFill>
            <a:schemeClr val="bg1">
              <a:lumMod val="75000"/>
            </a:schemeClr>
          </a:solidFill>
          <a:ln w="3175">
            <a:noFill/>
          </a:ln>
        </p:spPr>
        <p:txBody>
          <a:bodyPr wrap="none" tIns="0" bIns="822960" anchor="b"/>
          <a:lstStyle>
            <a:lvl1pPr algn="ctr" rtl="0">
              <a:buNone/>
              <a:defRPr sz="105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6619909E-814D-4127-B1D6-EBD60FF3C5CE}"/>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7DB5E171-79B4-4B11-B1B8-50B30A548A2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0" name="Picture 9" descr="iPhone-5-Black-White-MockUp.png">
            <a:extLst>
              <a:ext uri="{FF2B5EF4-FFF2-40B4-BE49-F238E27FC236}">
                <a16:creationId xmlns:a16="http://schemas.microsoft.com/office/drawing/2014/main" id="{66BB0125-F414-4B18-A9B7-BECEF985078D}"/>
              </a:ext>
            </a:extLst>
          </p:cNvPr>
          <p:cNvPicPr>
            <a:picLocks noChangeAspect="1"/>
          </p:cNvPicPr>
          <p:nvPr/>
        </p:nvPicPr>
        <p:blipFill>
          <a:blip r:embed="rId2" cstate="print"/>
          <a:stretch>
            <a:fillRect/>
          </a:stretch>
        </p:blipFill>
        <p:spPr>
          <a:xfrm>
            <a:off x="3703797" y="1188613"/>
            <a:ext cx="1736406" cy="3640562"/>
          </a:xfrm>
          <a:prstGeom prst="rect">
            <a:avLst/>
          </a:prstGeom>
        </p:spPr>
      </p:pic>
    </p:spTree>
    <p:extLst>
      <p:ext uri="{BB962C8B-B14F-4D97-AF65-F5344CB8AC3E}">
        <p14:creationId xmlns:p14="http://schemas.microsoft.com/office/powerpoint/2010/main" val="64369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mock_up">
    <p:bg>
      <p:bgPr>
        <a:solidFill>
          <a:schemeClr val="bg1"/>
        </a:solidFill>
        <a:effectLst/>
      </p:bgPr>
    </p:bg>
    <p:spTree>
      <p:nvGrpSpPr>
        <p:cNvPr id="1" name=""/>
        <p:cNvGrpSpPr/>
        <p:nvPr/>
      </p:nvGrpSpPr>
      <p:grpSpPr>
        <a:xfrm>
          <a:off x="0" y="0"/>
          <a:ext cx="0" cy="0"/>
          <a:chOff x="0" y="0"/>
          <a:chExt cx="0" cy="0"/>
        </a:xfrm>
      </p:grpSpPr>
      <p:pic>
        <p:nvPicPr>
          <p:cNvPr id="10" name="Picture 9" descr="Macbook Air - Fully Scalable PSD for Free Download - cssauthor.com.png"/>
          <p:cNvPicPr>
            <a:picLocks noChangeAspect="1"/>
          </p:cNvPicPr>
          <p:nvPr/>
        </p:nvPicPr>
        <p:blipFill>
          <a:blip r:embed="rId2"/>
          <a:stretch>
            <a:fillRect/>
          </a:stretch>
        </p:blipFill>
        <p:spPr>
          <a:xfrm>
            <a:off x="2445656" y="1312141"/>
            <a:ext cx="4252688" cy="2280726"/>
          </a:xfrm>
          <a:prstGeom prst="rect">
            <a:avLst/>
          </a:prstGeom>
        </p:spPr>
      </p:pic>
      <p:sp>
        <p:nvSpPr>
          <p:cNvPr id="8" name="Picture Placeholder 7"/>
          <p:cNvSpPr>
            <a:spLocks noGrp="1"/>
          </p:cNvSpPr>
          <p:nvPr>
            <p:ph type="pic" sz="quarter" idx="44" hasCustomPrompt="1"/>
          </p:nvPr>
        </p:nvSpPr>
        <p:spPr>
          <a:xfrm>
            <a:off x="3187304" y="1468439"/>
            <a:ext cx="2769393" cy="1738311"/>
          </a:xfrm>
          <a:prstGeom prst="rect">
            <a:avLst/>
          </a:pr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5DE10987-E108-4E77-9AAE-1867F7C8C232}"/>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59CF3816-DFAA-429D-B5D6-A395FAD53E4B}"/>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9" name="Picture 8" descr="Macbook Air - Fully Scalable PSD for Free Download - cssauthor.com.png">
            <a:extLst>
              <a:ext uri="{FF2B5EF4-FFF2-40B4-BE49-F238E27FC236}">
                <a16:creationId xmlns:a16="http://schemas.microsoft.com/office/drawing/2014/main" id="{1BEA6618-B915-4D63-AE31-69FA4AA2B2C2}"/>
              </a:ext>
            </a:extLst>
          </p:cNvPr>
          <p:cNvPicPr>
            <a:picLocks noChangeAspect="1"/>
          </p:cNvPicPr>
          <p:nvPr/>
        </p:nvPicPr>
        <p:blipFill>
          <a:blip r:embed="rId2"/>
          <a:stretch>
            <a:fillRect/>
          </a:stretch>
        </p:blipFill>
        <p:spPr>
          <a:xfrm>
            <a:off x="2445656" y="1312141"/>
            <a:ext cx="4252688" cy="2280726"/>
          </a:xfrm>
          <a:prstGeom prst="rect">
            <a:avLst/>
          </a:prstGeom>
        </p:spPr>
      </p:pic>
    </p:spTree>
    <p:extLst>
      <p:ext uri="{BB962C8B-B14F-4D97-AF65-F5344CB8AC3E}">
        <p14:creationId xmlns:p14="http://schemas.microsoft.com/office/powerpoint/2010/main" val="9934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1_mock_up">
    <p:bg>
      <p:bgPr>
        <a:solidFill>
          <a:schemeClr val="bg1"/>
        </a:solidFill>
        <a:effectLst/>
      </p:bgPr>
    </p:bg>
    <p:spTree>
      <p:nvGrpSpPr>
        <p:cNvPr id="1" name=""/>
        <p:cNvGrpSpPr/>
        <p:nvPr/>
      </p:nvGrpSpPr>
      <p:grpSpPr>
        <a:xfrm>
          <a:off x="0" y="0"/>
          <a:ext cx="0" cy="0"/>
          <a:chOff x="0" y="0"/>
          <a:chExt cx="0" cy="0"/>
        </a:xfrm>
      </p:grpSpPr>
      <p:pic>
        <p:nvPicPr>
          <p:cNvPr id="12" name="Picture 11" descr="iPad-Air-Black-Perspective-by-GWENO.png"/>
          <p:cNvPicPr>
            <a:picLocks noChangeAspect="1"/>
          </p:cNvPicPr>
          <p:nvPr/>
        </p:nvPicPr>
        <p:blipFill>
          <a:blip r:embed="rId2" cstate="print"/>
          <a:stretch>
            <a:fillRect/>
          </a:stretch>
        </p:blipFill>
        <p:spPr>
          <a:xfrm>
            <a:off x="97059" y="1681608"/>
            <a:ext cx="4215398" cy="3042792"/>
          </a:xfrm>
          <a:prstGeom prst="rect">
            <a:avLst/>
          </a:prstGeom>
        </p:spPr>
      </p:pic>
      <p:sp>
        <p:nvSpPr>
          <p:cNvPr id="13" name="Picture Placeholder 7"/>
          <p:cNvSpPr>
            <a:spLocks noGrp="1"/>
          </p:cNvSpPr>
          <p:nvPr>
            <p:ph type="pic" sz="quarter" idx="44" hasCustomPrompt="1"/>
          </p:nvPr>
        </p:nvSpPr>
        <p:spPr>
          <a:xfrm rot="20894674">
            <a:off x="868934" y="2034249"/>
            <a:ext cx="2973148" cy="2029047"/>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4CE344B4-8640-43E0-B99E-69E01578982A}"/>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D411F430-6BD3-46E9-8646-8FC9499AB7AA}"/>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8" name="Picture 7" descr="iPad-Air-Black-Perspective-by-GWENO.png">
            <a:extLst>
              <a:ext uri="{FF2B5EF4-FFF2-40B4-BE49-F238E27FC236}">
                <a16:creationId xmlns:a16="http://schemas.microsoft.com/office/drawing/2014/main" id="{C11CD69F-E53D-4005-9E56-F8694A13CDF9}"/>
              </a:ext>
            </a:extLst>
          </p:cNvPr>
          <p:cNvPicPr>
            <a:picLocks noChangeAspect="1"/>
          </p:cNvPicPr>
          <p:nvPr/>
        </p:nvPicPr>
        <p:blipFill>
          <a:blip r:embed="rId2" cstate="print"/>
          <a:stretch>
            <a:fillRect/>
          </a:stretch>
        </p:blipFill>
        <p:spPr>
          <a:xfrm>
            <a:off x="97059" y="1681608"/>
            <a:ext cx="4215398" cy="3042792"/>
          </a:xfrm>
          <a:prstGeom prst="rect">
            <a:avLst/>
          </a:prstGeom>
        </p:spPr>
      </p:pic>
    </p:spTree>
    <p:extLst>
      <p:ext uri="{BB962C8B-B14F-4D97-AF65-F5344CB8AC3E}">
        <p14:creationId xmlns:p14="http://schemas.microsoft.com/office/powerpoint/2010/main" val="344328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empty_p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762"/>
            <a:ext cx="1660839" cy="391788"/>
          </a:xfrm>
          <a:prstGeom prst="rect">
            <a:avLst/>
          </a:prstGeom>
        </p:spPr>
      </p:pic>
      <p:sp>
        <p:nvSpPr>
          <p:cNvPr id="6" name="Picture Placeholder 4"/>
          <p:cNvSpPr>
            <a:spLocks noGrp="1"/>
          </p:cNvSpPr>
          <p:nvPr>
            <p:ph type="pic" sz="quarter" idx="10"/>
          </p:nvPr>
        </p:nvSpPr>
        <p:spPr>
          <a:xfrm>
            <a:off x="0" y="857250"/>
            <a:ext cx="9144000" cy="4286250"/>
          </a:xfrm>
          <a:prstGeom prst="rect">
            <a:avLst/>
          </a:prstGeom>
        </p:spPr>
        <p:txBody>
          <a:bodyPr/>
          <a:lstStyle/>
          <a:p>
            <a:r>
              <a:rPr lang="en-US"/>
              <a:t>Click icon to add picture</a:t>
            </a:r>
          </a:p>
        </p:txBody>
      </p:sp>
      <p:pic>
        <p:nvPicPr>
          <p:cNvPr id="4" name="Picture 3">
            <a:extLst>
              <a:ext uri="{FF2B5EF4-FFF2-40B4-BE49-F238E27FC236}">
                <a16:creationId xmlns:a16="http://schemas.microsoft.com/office/drawing/2014/main" id="{26B6BFC7-96F9-4FAB-93F2-65DBA553F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762"/>
            <a:ext cx="1660839" cy="391788"/>
          </a:xfrm>
          <a:prstGeom prst="rect">
            <a:avLst/>
          </a:prstGeom>
        </p:spPr>
      </p:pic>
    </p:spTree>
    <p:extLst>
      <p:ext uri="{BB962C8B-B14F-4D97-AF65-F5344CB8AC3E}">
        <p14:creationId xmlns:p14="http://schemas.microsoft.com/office/powerpoint/2010/main" val="209342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5_empty_p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762"/>
            <a:ext cx="1660839" cy="391788"/>
          </a:xfrm>
          <a:prstGeom prst="rect">
            <a:avLst/>
          </a:prstGeom>
        </p:spPr>
      </p:pic>
    </p:spTree>
    <p:extLst>
      <p:ext uri="{BB962C8B-B14F-4D97-AF65-F5344CB8AC3E}">
        <p14:creationId xmlns:p14="http://schemas.microsoft.com/office/powerpoint/2010/main" val="2159139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6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190750" y="342900"/>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3271838" y="770804"/>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5138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3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0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190750" y="438150"/>
            <a:ext cx="4762500" cy="419132"/>
          </a:xfrm>
          <a:prstGeom prst="rect">
            <a:avLst/>
          </a:prstGeom>
        </p:spPr>
        <p:txBody>
          <a:bodyPr wrap="none" lIns="0" tIns="0" rIns="0" bIns="0" anchor="ctr">
            <a:noAutofit/>
          </a:bodyPr>
          <a:lstStyle>
            <a:lvl1pPr algn="ctr">
              <a:defRPr sz="2800" b="1" i="0" baseline="0">
                <a:solidFill>
                  <a:schemeClr val="accent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A834EB2B-357C-44E6-A210-BCD278F2D874}"/>
              </a:ext>
            </a:extLst>
          </p:cNvPr>
          <p:cNvSpPr>
            <a:spLocks noGrp="1"/>
          </p:cNvSpPr>
          <p:nvPr>
            <p:ph type="body" sz="quarter" idx="10"/>
          </p:nvPr>
        </p:nvSpPr>
        <p:spPr>
          <a:xfrm>
            <a:off x="762000" y="1123950"/>
            <a:ext cx="5110163" cy="3581400"/>
          </a:xfrm>
          <a:prstGeom prst="rect">
            <a:avLst/>
          </a:prstGeom>
        </p:spPr>
        <p:txBody>
          <a:bodyPr/>
          <a:lstStyle>
            <a:lvl1pPr>
              <a:defRPr sz="240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r Number Placeholder">
            <a:extLst>
              <a:ext uri="{FF2B5EF4-FFF2-40B4-BE49-F238E27FC236}">
                <a16:creationId xmlns:a16="http://schemas.microsoft.com/office/drawing/2014/main" id="{1E8A5672-2C81-43DB-B6E6-3DCCD09A1891}"/>
              </a:ext>
            </a:extLst>
          </p:cNvPr>
          <p:cNvSpPr txBox="1"/>
          <p:nvPr/>
        </p:nvSpPr>
        <p:spPr>
          <a:xfrm>
            <a:off x="8610600" y="4705350"/>
            <a:ext cx="304800" cy="215444"/>
          </a:xfrm>
          <a:prstGeom prst="rect">
            <a:avLst/>
          </a:prstGeom>
          <a:noFill/>
        </p:spPr>
        <p:txBody>
          <a:bodyPr wrap="square" rtlCol="0">
            <a:spAutoFit/>
          </a:bodyPr>
          <a:lstStyle/>
          <a:p>
            <a:fld id="{E4BA5EE4-9A1C-4972-8AB4-B3553FFD8FA0}" type="slidenum">
              <a:rPr lang="en-US" sz="800" smtClean="0">
                <a:solidFill>
                  <a:schemeClr val="tx1">
                    <a:lumMod val="75000"/>
                    <a:lumOff val="25000"/>
                  </a:schemeClr>
                </a:solidFill>
              </a:rPr>
              <a:t>‹#›</a:t>
            </a:fld>
            <a:endParaRPr lang="en-US" sz="800" dirty="0">
              <a:solidFill>
                <a:schemeClr val="tx1">
                  <a:lumMod val="75000"/>
                  <a:lumOff val="25000"/>
                </a:schemeClr>
              </a:solidFill>
            </a:endParaRPr>
          </a:p>
        </p:txBody>
      </p:sp>
      <p:sp>
        <p:nvSpPr>
          <p:cNvPr id="8" name="Picture Placeholder 7">
            <a:extLst>
              <a:ext uri="{FF2B5EF4-FFF2-40B4-BE49-F238E27FC236}">
                <a16:creationId xmlns:a16="http://schemas.microsoft.com/office/drawing/2014/main" id="{C5EC8FC9-A23D-437B-9136-F03C74286FA5}"/>
              </a:ext>
            </a:extLst>
          </p:cNvPr>
          <p:cNvSpPr>
            <a:spLocks noGrp="1"/>
          </p:cNvSpPr>
          <p:nvPr>
            <p:ph type="pic" sz="quarter" idx="11" hasCustomPrompt="1"/>
          </p:nvPr>
        </p:nvSpPr>
        <p:spPr>
          <a:xfrm>
            <a:off x="6571488" y="11239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404975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icons">
    <p:spTree>
      <p:nvGrpSpPr>
        <p:cNvPr id="1" name=""/>
        <p:cNvGrpSpPr/>
        <p:nvPr/>
      </p:nvGrpSpPr>
      <p:grpSpPr>
        <a:xfrm>
          <a:off x="0" y="0"/>
          <a:ext cx="0" cy="0"/>
          <a:chOff x="0" y="0"/>
          <a:chExt cx="0" cy="0"/>
        </a:xfrm>
      </p:grpSpPr>
      <p:sp>
        <p:nvSpPr>
          <p:cNvPr id="2" name="Rectangle 1"/>
          <p:cNvSpPr/>
          <p:nvPr/>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a:p>
        </p:txBody>
      </p:sp>
      <p:sp>
        <p:nvSpPr>
          <p:cNvPr id="3" name="TextBox 2"/>
          <p:cNvSpPr txBox="1"/>
          <p:nvPr/>
        </p:nvSpPr>
        <p:spPr>
          <a:xfrm>
            <a:off x="9942" y="1932258"/>
            <a:ext cx="1012576" cy="215444"/>
          </a:xfrm>
          <a:prstGeom prst="rect">
            <a:avLst/>
          </a:prstGeom>
          <a:noFill/>
        </p:spPr>
        <p:txBody>
          <a:bodyPr wrap="square" rtlCol="0">
            <a:spAutoFit/>
          </a:bodyPr>
          <a:lstStyle/>
          <a:p>
            <a:pPr algn="ctr"/>
            <a:r>
              <a:rPr lang="en-US" sz="800" dirty="0">
                <a:solidFill>
                  <a:schemeClr val="bg1"/>
                </a:solidFill>
              </a:rPr>
              <a:t>Innovation</a:t>
            </a:r>
          </a:p>
        </p:txBody>
      </p:sp>
      <p:sp>
        <p:nvSpPr>
          <p:cNvPr id="4" name="TextBox 3"/>
          <p:cNvSpPr txBox="1"/>
          <p:nvPr/>
        </p:nvSpPr>
        <p:spPr>
          <a:xfrm>
            <a:off x="162773" y="195058"/>
            <a:ext cx="646304" cy="215444"/>
          </a:xfrm>
          <a:prstGeom prst="rect">
            <a:avLst/>
          </a:prstGeom>
          <a:noFill/>
        </p:spPr>
        <p:txBody>
          <a:bodyPr wrap="square" rtlCol="0">
            <a:spAutoFit/>
          </a:bodyPr>
          <a:lstStyle/>
          <a:p>
            <a:pPr algn="ctr"/>
            <a:r>
              <a:rPr lang="en-US" sz="800" dirty="0">
                <a:solidFill>
                  <a:schemeClr val="bg1"/>
                </a:solidFill>
              </a:rPr>
              <a:t>Strategy</a:t>
            </a:r>
          </a:p>
        </p:txBody>
      </p:sp>
      <p:sp>
        <p:nvSpPr>
          <p:cNvPr id="5" name="TextBox 4"/>
          <p:cNvSpPr txBox="1"/>
          <p:nvPr/>
        </p:nvSpPr>
        <p:spPr>
          <a:xfrm>
            <a:off x="-192405" y="2996720"/>
            <a:ext cx="1486101" cy="215444"/>
          </a:xfrm>
          <a:prstGeom prst="rect">
            <a:avLst/>
          </a:prstGeom>
          <a:noFill/>
        </p:spPr>
        <p:txBody>
          <a:bodyPr wrap="square" rtlCol="0">
            <a:spAutoFit/>
          </a:bodyPr>
          <a:lstStyle/>
          <a:p>
            <a:pPr algn="ctr"/>
            <a:r>
              <a:rPr lang="en-US" sz="800" dirty="0">
                <a:solidFill>
                  <a:schemeClr val="bg1"/>
                </a:solidFill>
              </a:rPr>
              <a:t>Technology</a:t>
            </a:r>
          </a:p>
        </p:txBody>
      </p:sp>
      <p:sp>
        <p:nvSpPr>
          <p:cNvPr id="6" name="TextBox 5"/>
          <p:cNvSpPr txBox="1"/>
          <p:nvPr/>
        </p:nvSpPr>
        <p:spPr>
          <a:xfrm>
            <a:off x="4895696" y="3207121"/>
            <a:ext cx="646304" cy="215444"/>
          </a:xfrm>
          <a:prstGeom prst="rect">
            <a:avLst/>
          </a:prstGeom>
          <a:noFill/>
        </p:spPr>
        <p:txBody>
          <a:bodyPr wrap="square" rtlCol="0">
            <a:spAutoFit/>
          </a:bodyPr>
          <a:lstStyle/>
          <a:p>
            <a:pPr algn="ctr"/>
            <a:r>
              <a:rPr lang="en-US" sz="800" dirty="0">
                <a:solidFill>
                  <a:schemeClr val="bg1"/>
                </a:solidFill>
              </a:rPr>
              <a:t>Business</a:t>
            </a:r>
          </a:p>
        </p:txBody>
      </p:sp>
      <p:sp>
        <p:nvSpPr>
          <p:cNvPr id="7" name="TextBox 6"/>
          <p:cNvSpPr txBox="1"/>
          <p:nvPr/>
        </p:nvSpPr>
        <p:spPr>
          <a:xfrm>
            <a:off x="4805931" y="2190809"/>
            <a:ext cx="1484758" cy="215444"/>
          </a:xfrm>
          <a:prstGeom prst="rect">
            <a:avLst/>
          </a:prstGeom>
          <a:noFill/>
        </p:spPr>
        <p:txBody>
          <a:bodyPr wrap="square" rtlCol="0">
            <a:spAutoFit/>
          </a:bodyPr>
          <a:lstStyle/>
          <a:p>
            <a:pPr algn="ctr"/>
            <a:r>
              <a:rPr lang="en-US" sz="800" dirty="0">
                <a:solidFill>
                  <a:schemeClr val="bg1"/>
                </a:solidFill>
              </a:rPr>
              <a:t>Accounting and Finance</a:t>
            </a:r>
          </a:p>
        </p:txBody>
      </p:sp>
      <p:sp>
        <p:nvSpPr>
          <p:cNvPr id="8" name="TextBox 7"/>
          <p:cNvSpPr txBox="1"/>
          <p:nvPr/>
        </p:nvSpPr>
        <p:spPr>
          <a:xfrm>
            <a:off x="4783335" y="1185717"/>
            <a:ext cx="1054540" cy="215444"/>
          </a:xfrm>
          <a:prstGeom prst="rect">
            <a:avLst/>
          </a:prstGeom>
          <a:noFill/>
        </p:spPr>
        <p:txBody>
          <a:bodyPr wrap="square" rtlCol="0">
            <a:spAutoFit/>
          </a:bodyPr>
          <a:lstStyle/>
          <a:p>
            <a:pPr algn="ctr"/>
            <a:r>
              <a:rPr lang="en-US" sz="800" dirty="0">
                <a:solidFill>
                  <a:schemeClr val="bg1"/>
                </a:solidFill>
              </a:rPr>
              <a:t>Public Sector</a:t>
            </a:r>
          </a:p>
        </p:txBody>
      </p:sp>
      <p:sp>
        <p:nvSpPr>
          <p:cNvPr id="9" name="TextBox 8"/>
          <p:cNvSpPr txBox="1"/>
          <p:nvPr/>
        </p:nvSpPr>
        <p:spPr>
          <a:xfrm>
            <a:off x="4862437" y="195058"/>
            <a:ext cx="646304" cy="215444"/>
          </a:xfrm>
          <a:prstGeom prst="rect">
            <a:avLst/>
          </a:prstGeom>
          <a:noFill/>
        </p:spPr>
        <p:txBody>
          <a:bodyPr wrap="square" rtlCol="0">
            <a:spAutoFit/>
          </a:bodyPr>
          <a:lstStyle/>
          <a:p>
            <a:pPr algn="ctr"/>
            <a:r>
              <a:rPr lang="en-US" sz="800" dirty="0">
                <a:solidFill>
                  <a:schemeClr val="bg1"/>
                </a:solidFill>
              </a:rPr>
              <a:t>Global</a:t>
            </a:r>
          </a:p>
        </p:txBody>
      </p:sp>
      <p:sp>
        <p:nvSpPr>
          <p:cNvPr id="10" name="TextBox 9"/>
          <p:cNvSpPr txBox="1"/>
          <p:nvPr/>
        </p:nvSpPr>
        <p:spPr>
          <a:xfrm>
            <a:off x="169554" y="761528"/>
            <a:ext cx="485127" cy="184666"/>
          </a:xfrm>
          <a:prstGeom prst="rect">
            <a:avLst/>
          </a:prstGeom>
          <a:noFill/>
        </p:spPr>
        <p:txBody>
          <a:bodyPr wrap="square" rtlCol="0">
            <a:spAutoFit/>
          </a:bodyPr>
          <a:lstStyle/>
          <a:p>
            <a:pPr algn="ctr"/>
            <a:r>
              <a:rPr lang="en-US" sz="600" dirty="0">
                <a:solidFill>
                  <a:schemeClr val="bg1"/>
                </a:solidFill>
              </a:rPr>
              <a:t>strategy</a:t>
            </a:r>
          </a:p>
        </p:txBody>
      </p:sp>
      <p:sp>
        <p:nvSpPr>
          <p:cNvPr id="11" name="TextBox 10"/>
          <p:cNvSpPr txBox="1"/>
          <p:nvPr/>
        </p:nvSpPr>
        <p:spPr>
          <a:xfrm>
            <a:off x="708096" y="761528"/>
            <a:ext cx="485127" cy="276999"/>
          </a:xfrm>
          <a:prstGeom prst="rect">
            <a:avLst/>
          </a:prstGeom>
          <a:noFill/>
        </p:spPr>
        <p:txBody>
          <a:bodyPr wrap="square" rtlCol="0">
            <a:spAutoFit/>
          </a:bodyPr>
          <a:lstStyle/>
          <a:p>
            <a:pPr algn="ctr"/>
            <a:r>
              <a:rPr lang="en-US" sz="600" dirty="0">
                <a:solidFill>
                  <a:schemeClr val="bg1"/>
                </a:solidFill>
              </a:rPr>
              <a:t>measure results</a:t>
            </a:r>
          </a:p>
        </p:txBody>
      </p:sp>
      <p:sp>
        <p:nvSpPr>
          <p:cNvPr id="12" name="TextBox 11"/>
          <p:cNvSpPr txBox="1"/>
          <p:nvPr/>
        </p:nvSpPr>
        <p:spPr>
          <a:xfrm>
            <a:off x="1297127" y="761528"/>
            <a:ext cx="485127" cy="184666"/>
          </a:xfrm>
          <a:prstGeom prst="rect">
            <a:avLst/>
          </a:prstGeom>
          <a:noFill/>
        </p:spPr>
        <p:txBody>
          <a:bodyPr wrap="square" rtlCol="0">
            <a:spAutoFit/>
          </a:bodyPr>
          <a:lstStyle/>
          <a:p>
            <a:pPr algn="ctr"/>
            <a:r>
              <a:rPr lang="en-US" sz="600" dirty="0">
                <a:solidFill>
                  <a:schemeClr val="bg1"/>
                </a:solidFill>
              </a:rPr>
              <a:t>review</a:t>
            </a:r>
          </a:p>
        </p:txBody>
      </p:sp>
      <p:sp>
        <p:nvSpPr>
          <p:cNvPr id="13" name="TextBox 12"/>
          <p:cNvSpPr txBox="1"/>
          <p:nvPr/>
        </p:nvSpPr>
        <p:spPr>
          <a:xfrm>
            <a:off x="1835669" y="761528"/>
            <a:ext cx="485127" cy="184666"/>
          </a:xfrm>
          <a:prstGeom prst="rect">
            <a:avLst/>
          </a:prstGeom>
          <a:noFill/>
        </p:spPr>
        <p:txBody>
          <a:bodyPr wrap="square" rtlCol="0">
            <a:spAutoFit/>
          </a:bodyPr>
          <a:lstStyle/>
          <a:p>
            <a:pPr algn="ctr"/>
            <a:r>
              <a:rPr lang="en-US" sz="600" dirty="0">
                <a:solidFill>
                  <a:schemeClr val="bg1"/>
                </a:solidFill>
              </a:rPr>
              <a:t>verify</a:t>
            </a:r>
          </a:p>
        </p:txBody>
      </p:sp>
      <p:sp>
        <p:nvSpPr>
          <p:cNvPr id="14" name="TextBox 13"/>
          <p:cNvSpPr txBox="1"/>
          <p:nvPr/>
        </p:nvSpPr>
        <p:spPr>
          <a:xfrm>
            <a:off x="2419090" y="761528"/>
            <a:ext cx="485127" cy="184666"/>
          </a:xfrm>
          <a:prstGeom prst="rect">
            <a:avLst/>
          </a:prstGeom>
          <a:noFill/>
        </p:spPr>
        <p:txBody>
          <a:bodyPr wrap="square" rtlCol="0">
            <a:spAutoFit/>
          </a:bodyPr>
          <a:lstStyle/>
          <a:p>
            <a:pPr algn="ctr"/>
            <a:r>
              <a:rPr lang="en-US" sz="600" dirty="0">
                <a:solidFill>
                  <a:schemeClr val="bg1"/>
                </a:solidFill>
              </a:rPr>
              <a:t>research</a:t>
            </a:r>
          </a:p>
        </p:txBody>
      </p:sp>
      <p:sp>
        <p:nvSpPr>
          <p:cNvPr id="15" name="TextBox 14"/>
          <p:cNvSpPr txBox="1"/>
          <p:nvPr/>
        </p:nvSpPr>
        <p:spPr>
          <a:xfrm>
            <a:off x="2877427" y="761528"/>
            <a:ext cx="656758" cy="184666"/>
          </a:xfrm>
          <a:prstGeom prst="rect">
            <a:avLst/>
          </a:prstGeom>
          <a:noFill/>
        </p:spPr>
        <p:txBody>
          <a:bodyPr wrap="square" rtlCol="0">
            <a:spAutoFit/>
          </a:bodyPr>
          <a:lstStyle/>
          <a:p>
            <a:pPr algn="ctr"/>
            <a:r>
              <a:rPr lang="en-US" sz="600" dirty="0">
                <a:solidFill>
                  <a:schemeClr val="bg1"/>
                </a:solidFill>
              </a:rPr>
              <a:t>performance</a:t>
            </a:r>
          </a:p>
        </p:txBody>
      </p:sp>
      <p:sp>
        <p:nvSpPr>
          <p:cNvPr id="16" name="TextBox 15"/>
          <p:cNvSpPr txBox="1"/>
          <p:nvPr/>
        </p:nvSpPr>
        <p:spPr>
          <a:xfrm>
            <a:off x="3466361" y="761528"/>
            <a:ext cx="645732" cy="276999"/>
          </a:xfrm>
          <a:prstGeom prst="rect">
            <a:avLst/>
          </a:prstGeom>
          <a:noFill/>
        </p:spPr>
        <p:txBody>
          <a:bodyPr wrap="square" rtlCol="0">
            <a:spAutoFit/>
          </a:bodyPr>
          <a:lstStyle/>
          <a:p>
            <a:pPr algn="ctr"/>
            <a:r>
              <a:rPr lang="en-US" sz="600" dirty="0">
                <a:solidFill>
                  <a:schemeClr val="bg1"/>
                </a:solidFill>
              </a:rPr>
              <a:t>risk</a:t>
            </a:r>
            <a:br>
              <a:rPr lang="en-US" sz="600" dirty="0">
                <a:solidFill>
                  <a:schemeClr val="bg1"/>
                </a:solidFill>
              </a:rPr>
            </a:br>
            <a:r>
              <a:rPr lang="en-US" sz="600" dirty="0">
                <a:solidFill>
                  <a:schemeClr val="bg1"/>
                </a:solidFill>
              </a:rPr>
              <a:t>management</a:t>
            </a:r>
          </a:p>
        </p:txBody>
      </p:sp>
      <p:sp>
        <p:nvSpPr>
          <p:cNvPr id="17" name="TextBox 16"/>
          <p:cNvSpPr txBox="1"/>
          <p:nvPr/>
        </p:nvSpPr>
        <p:spPr>
          <a:xfrm>
            <a:off x="116139" y="1467924"/>
            <a:ext cx="591958" cy="184666"/>
          </a:xfrm>
          <a:prstGeom prst="rect">
            <a:avLst/>
          </a:prstGeom>
          <a:noFill/>
        </p:spPr>
        <p:txBody>
          <a:bodyPr wrap="square" rtlCol="0">
            <a:spAutoFit/>
          </a:bodyPr>
          <a:lstStyle/>
          <a:p>
            <a:pPr algn="ctr"/>
            <a:r>
              <a:rPr lang="en-US" sz="600" dirty="0">
                <a:solidFill>
                  <a:schemeClr val="bg1"/>
                </a:solidFill>
              </a:rPr>
              <a:t>objective</a:t>
            </a:r>
          </a:p>
        </p:txBody>
      </p:sp>
      <p:sp>
        <p:nvSpPr>
          <p:cNvPr id="18" name="TextBox 17"/>
          <p:cNvSpPr txBox="1"/>
          <p:nvPr/>
        </p:nvSpPr>
        <p:spPr>
          <a:xfrm>
            <a:off x="652066" y="1467924"/>
            <a:ext cx="597188" cy="184666"/>
          </a:xfrm>
          <a:prstGeom prst="rect">
            <a:avLst/>
          </a:prstGeom>
          <a:noFill/>
        </p:spPr>
        <p:txBody>
          <a:bodyPr wrap="square" rtlCol="0">
            <a:spAutoFit/>
          </a:bodyPr>
          <a:lstStyle/>
          <a:p>
            <a:pPr algn="ctr"/>
            <a:r>
              <a:rPr lang="en-US" sz="600" dirty="0">
                <a:solidFill>
                  <a:schemeClr val="bg1"/>
                </a:solidFill>
              </a:rPr>
              <a:t>alignment</a:t>
            </a:r>
          </a:p>
        </p:txBody>
      </p:sp>
      <p:sp>
        <p:nvSpPr>
          <p:cNvPr id="19" name="TextBox 18"/>
          <p:cNvSpPr txBox="1"/>
          <p:nvPr/>
        </p:nvSpPr>
        <p:spPr>
          <a:xfrm>
            <a:off x="1169377" y="1467924"/>
            <a:ext cx="740628" cy="184666"/>
          </a:xfrm>
          <a:prstGeom prst="rect">
            <a:avLst/>
          </a:prstGeom>
          <a:noFill/>
        </p:spPr>
        <p:txBody>
          <a:bodyPr wrap="square" rtlCol="0">
            <a:spAutoFit/>
          </a:bodyPr>
          <a:lstStyle/>
          <a:p>
            <a:pPr algn="ctr"/>
            <a:r>
              <a:rPr lang="en-US" sz="600" dirty="0">
                <a:solidFill>
                  <a:schemeClr val="bg1"/>
                </a:solidFill>
              </a:rPr>
              <a:t>improvement</a:t>
            </a:r>
          </a:p>
        </p:txBody>
      </p:sp>
      <p:sp>
        <p:nvSpPr>
          <p:cNvPr id="20" name="TextBox 19"/>
          <p:cNvSpPr txBox="1"/>
          <p:nvPr/>
        </p:nvSpPr>
        <p:spPr>
          <a:xfrm>
            <a:off x="1785248" y="1467924"/>
            <a:ext cx="585970" cy="184666"/>
          </a:xfrm>
          <a:prstGeom prst="rect">
            <a:avLst/>
          </a:prstGeom>
          <a:noFill/>
        </p:spPr>
        <p:txBody>
          <a:bodyPr wrap="square" rtlCol="0">
            <a:spAutoFit/>
          </a:bodyPr>
          <a:lstStyle/>
          <a:p>
            <a:pPr algn="ctr"/>
            <a:r>
              <a:rPr lang="en-US" sz="600" dirty="0">
                <a:solidFill>
                  <a:schemeClr val="bg1"/>
                </a:solidFill>
              </a:rPr>
              <a:t>executive</a:t>
            </a:r>
          </a:p>
        </p:txBody>
      </p:sp>
      <p:sp>
        <p:nvSpPr>
          <p:cNvPr id="21" name="TextBox 20"/>
          <p:cNvSpPr txBox="1"/>
          <p:nvPr/>
        </p:nvSpPr>
        <p:spPr>
          <a:xfrm>
            <a:off x="2360065" y="1467924"/>
            <a:ext cx="603178" cy="184666"/>
          </a:xfrm>
          <a:prstGeom prst="rect">
            <a:avLst/>
          </a:prstGeom>
          <a:noFill/>
        </p:spPr>
        <p:txBody>
          <a:bodyPr wrap="square" rtlCol="0">
            <a:spAutoFit/>
          </a:bodyPr>
          <a:lstStyle/>
          <a:p>
            <a:pPr algn="ctr"/>
            <a:r>
              <a:rPr lang="en-US" sz="600" dirty="0">
                <a:solidFill>
                  <a:schemeClr val="bg1"/>
                </a:solidFill>
              </a:rPr>
              <a:t>opportunity</a:t>
            </a:r>
          </a:p>
        </p:txBody>
      </p:sp>
      <p:sp>
        <p:nvSpPr>
          <p:cNvPr id="22" name="TextBox 21"/>
          <p:cNvSpPr txBox="1"/>
          <p:nvPr/>
        </p:nvSpPr>
        <p:spPr>
          <a:xfrm>
            <a:off x="2963242" y="1467924"/>
            <a:ext cx="485127" cy="184666"/>
          </a:xfrm>
          <a:prstGeom prst="rect">
            <a:avLst/>
          </a:prstGeom>
          <a:noFill/>
        </p:spPr>
        <p:txBody>
          <a:bodyPr wrap="square" rtlCol="0">
            <a:spAutoFit/>
          </a:bodyPr>
          <a:lstStyle/>
          <a:p>
            <a:pPr algn="ctr"/>
            <a:r>
              <a:rPr lang="en-US" sz="600" dirty="0">
                <a:solidFill>
                  <a:schemeClr val="bg1"/>
                </a:solidFill>
              </a:rPr>
              <a:t>support</a:t>
            </a:r>
          </a:p>
        </p:txBody>
      </p:sp>
      <p:sp>
        <p:nvSpPr>
          <p:cNvPr id="23" name="TextBox 22"/>
          <p:cNvSpPr txBox="1"/>
          <p:nvPr/>
        </p:nvSpPr>
        <p:spPr>
          <a:xfrm>
            <a:off x="3495948" y="1467924"/>
            <a:ext cx="586558" cy="184666"/>
          </a:xfrm>
          <a:prstGeom prst="rect">
            <a:avLst/>
          </a:prstGeom>
          <a:noFill/>
        </p:spPr>
        <p:txBody>
          <a:bodyPr wrap="square" rtlCol="0">
            <a:spAutoFit/>
          </a:bodyPr>
          <a:lstStyle/>
          <a:p>
            <a:pPr algn="ctr"/>
            <a:r>
              <a:rPr lang="en-US" sz="600" dirty="0">
                <a:solidFill>
                  <a:schemeClr val="bg1"/>
                </a:solidFill>
              </a:rPr>
              <a:t>schedule</a:t>
            </a:r>
          </a:p>
        </p:txBody>
      </p:sp>
      <p:sp>
        <p:nvSpPr>
          <p:cNvPr id="24" name="TextBox 23"/>
          <p:cNvSpPr txBox="1"/>
          <p:nvPr/>
        </p:nvSpPr>
        <p:spPr>
          <a:xfrm>
            <a:off x="169554" y="2521167"/>
            <a:ext cx="485127" cy="184666"/>
          </a:xfrm>
          <a:prstGeom prst="rect">
            <a:avLst/>
          </a:prstGeom>
          <a:noFill/>
        </p:spPr>
        <p:txBody>
          <a:bodyPr wrap="square" rtlCol="0">
            <a:spAutoFit/>
          </a:bodyPr>
          <a:lstStyle/>
          <a:p>
            <a:pPr algn="ctr"/>
            <a:r>
              <a:rPr lang="en-US" sz="600" dirty="0">
                <a:solidFill>
                  <a:schemeClr val="bg1"/>
                </a:solidFill>
              </a:rPr>
              <a:t>insight</a:t>
            </a:r>
          </a:p>
        </p:txBody>
      </p:sp>
      <p:sp>
        <p:nvSpPr>
          <p:cNvPr id="25" name="TextBox 24"/>
          <p:cNvSpPr txBox="1"/>
          <p:nvPr/>
        </p:nvSpPr>
        <p:spPr>
          <a:xfrm>
            <a:off x="604192" y="2521167"/>
            <a:ext cx="692936" cy="184666"/>
          </a:xfrm>
          <a:prstGeom prst="rect">
            <a:avLst/>
          </a:prstGeom>
          <a:noFill/>
        </p:spPr>
        <p:txBody>
          <a:bodyPr wrap="square" rtlCol="0">
            <a:spAutoFit/>
          </a:bodyPr>
          <a:lstStyle/>
          <a:p>
            <a:pPr algn="ctr"/>
            <a:r>
              <a:rPr lang="en-US" sz="600" dirty="0">
                <a:solidFill>
                  <a:schemeClr val="bg1"/>
                </a:solidFill>
              </a:rPr>
              <a:t>performance</a:t>
            </a:r>
          </a:p>
        </p:txBody>
      </p:sp>
      <p:sp>
        <p:nvSpPr>
          <p:cNvPr id="26" name="TextBox 25"/>
          <p:cNvSpPr txBox="1"/>
          <p:nvPr/>
        </p:nvSpPr>
        <p:spPr>
          <a:xfrm>
            <a:off x="1297127" y="2521167"/>
            <a:ext cx="485127" cy="369332"/>
          </a:xfrm>
          <a:prstGeom prst="rect">
            <a:avLst/>
          </a:prstGeom>
          <a:noFill/>
        </p:spPr>
        <p:txBody>
          <a:bodyPr wrap="square" rtlCol="0">
            <a:spAutoFit/>
          </a:bodyPr>
          <a:lstStyle/>
          <a:p>
            <a:pPr algn="ctr"/>
            <a:r>
              <a:rPr lang="en-US" sz="600" dirty="0">
                <a:solidFill>
                  <a:schemeClr val="bg1"/>
                </a:solidFill>
              </a:rPr>
              <a:t>strategic</a:t>
            </a:r>
            <a:br>
              <a:rPr lang="en-US" sz="600" dirty="0">
                <a:solidFill>
                  <a:schemeClr val="bg1"/>
                </a:solidFill>
              </a:rPr>
            </a:br>
            <a:r>
              <a:rPr lang="en-US" sz="600" dirty="0">
                <a:solidFill>
                  <a:schemeClr val="bg1"/>
                </a:solidFill>
              </a:rPr>
              <a:t>decision</a:t>
            </a:r>
            <a:br>
              <a:rPr lang="en-US" sz="600" dirty="0">
                <a:solidFill>
                  <a:schemeClr val="bg1"/>
                </a:solidFill>
              </a:rPr>
            </a:br>
            <a:r>
              <a:rPr lang="en-US" sz="600" dirty="0">
                <a:solidFill>
                  <a:schemeClr val="bg1"/>
                </a:solidFill>
              </a:rPr>
              <a:t>making</a:t>
            </a:r>
          </a:p>
        </p:txBody>
      </p:sp>
      <p:sp>
        <p:nvSpPr>
          <p:cNvPr id="27" name="TextBox 26"/>
          <p:cNvSpPr txBox="1"/>
          <p:nvPr/>
        </p:nvSpPr>
        <p:spPr>
          <a:xfrm>
            <a:off x="1835669" y="2521167"/>
            <a:ext cx="485127" cy="276999"/>
          </a:xfrm>
          <a:prstGeom prst="rect">
            <a:avLst/>
          </a:prstGeom>
          <a:noFill/>
        </p:spPr>
        <p:txBody>
          <a:bodyPr wrap="square" rtlCol="0">
            <a:spAutoFit/>
          </a:bodyPr>
          <a:lstStyle/>
          <a:p>
            <a:pPr algn="ctr"/>
            <a:r>
              <a:rPr lang="en-US" sz="600" dirty="0">
                <a:solidFill>
                  <a:schemeClr val="bg1"/>
                </a:solidFill>
              </a:rPr>
              <a:t>problem</a:t>
            </a:r>
            <a:br>
              <a:rPr lang="en-US" sz="600" dirty="0">
                <a:solidFill>
                  <a:schemeClr val="bg1"/>
                </a:solidFill>
              </a:rPr>
            </a:br>
            <a:r>
              <a:rPr lang="en-US" sz="600" dirty="0">
                <a:solidFill>
                  <a:schemeClr val="bg1"/>
                </a:solidFill>
              </a:rPr>
              <a:t>solving</a:t>
            </a:r>
          </a:p>
        </p:txBody>
      </p:sp>
      <p:sp>
        <p:nvSpPr>
          <p:cNvPr id="28" name="TextBox 27"/>
          <p:cNvSpPr txBox="1"/>
          <p:nvPr/>
        </p:nvSpPr>
        <p:spPr>
          <a:xfrm>
            <a:off x="2322624" y="2521167"/>
            <a:ext cx="678060" cy="184666"/>
          </a:xfrm>
          <a:prstGeom prst="rect">
            <a:avLst/>
          </a:prstGeom>
          <a:noFill/>
        </p:spPr>
        <p:txBody>
          <a:bodyPr wrap="square" rtlCol="0">
            <a:spAutoFit/>
          </a:bodyPr>
          <a:lstStyle/>
          <a:p>
            <a:pPr algn="ctr"/>
            <a:r>
              <a:rPr lang="en-US" sz="600" dirty="0">
                <a:solidFill>
                  <a:schemeClr val="bg1"/>
                </a:solidFill>
              </a:rPr>
              <a:t>innovation</a:t>
            </a:r>
          </a:p>
        </p:txBody>
      </p:sp>
      <p:sp>
        <p:nvSpPr>
          <p:cNvPr id="29" name="TextBox 28"/>
          <p:cNvSpPr txBox="1"/>
          <p:nvPr/>
        </p:nvSpPr>
        <p:spPr>
          <a:xfrm>
            <a:off x="2963242" y="2521167"/>
            <a:ext cx="485127" cy="184666"/>
          </a:xfrm>
          <a:prstGeom prst="rect">
            <a:avLst/>
          </a:prstGeom>
          <a:noFill/>
        </p:spPr>
        <p:txBody>
          <a:bodyPr wrap="square" rtlCol="0">
            <a:spAutoFit/>
          </a:bodyPr>
          <a:lstStyle/>
          <a:p>
            <a:pPr algn="ctr"/>
            <a:r>
              <a:rPr lang="en-US" sz="600" dirty="0">
                <a:solidFill>
                  <a:schemeClr val="bg1"/>
                </a:solidFill>
              </a:rPr>
              <a:t>launch</a:t>
            </a:r>
          </a:p>
        </p:txBody>
      </p:sp>
      <p:sp>
        <p:nvSpPr>
          <p:cNvPr id="30" name="TextBox 29"/>
          <p:cNvSpPr txBox="1"/>
          <p:nvPr/>
        </p:nvSpPr>
        <p:spPr>
          <a:xfrm>
            <a:off x="3468680" y="2521167"/>
            <a:ext cx="641094" cy="184666"/>
          </a:xfrm>
          <a:prstGeom prst="rect">
            <a:avLst/>
          </a:prstGeom>
          <a:noFill/>
        </p:spPr>
        <p:txBody>
          <a:bodyPr wrap="square" rtlCol="0">
            <a:spAutoFit/>
          </a:bodyPr>
          <a:lstStyle/>
          <a:p>
            <a:pPr algn="ctr"/>
            <a:r>
              <a:rPr lang="en-US" sz="600" dirty="0">
                <a:solidFill>
                  <a:schemeClr val="bg1"/>
                </a:solidFill>
              </a:rPr>
              <a:t>performance</a:t>
            </a:r>
          </a:p>
        </p:txBody>
      </p:sp>
      <p:sp>
        <p:nvSpPr>
          <p:cNvPr id="31" name="TextBox 30"/>
          <p:cNvSpPr txBox="1"/>
          <p:nvPr/>
        </p:nvSpPr>
        <p:spPr>
          <a:xfrm>
            <a:off x="93131" y="3602459"/>
            <a:ext cx="637974" cy="276999"/>
          </a:xfrm>
          <a:prstGeom prst="rect">
            <a:avLst/>
          </a:prstGeom>
          <a:noFill/>
        </p:spPr>
        <p:txBody>
          <a:bodyPr wrap="square" rtlCol="0">
            <a:spAutoFit/>
          </a:bodyPr>
          <a:lstStyle/>
          <a:p>
            <a:pPr algn="ctr"/>
            <a:r>
              <a:rPr lang="en-US" sz="600" dirty="0">
                <a:solidFill>
                  <a:schemeClr val="bg1"/>
                </a:solidFill>
              </a:rPr>
              <a:t>network</a:t>
            </a:r>
            <a:br>
              <a:rPr lang="en-US" sz="600" dirty="0">
                <a:solidFill>
                  <a:schemeClr val="bg1"/>
                </a:solidFill>
              </a:rPr>
            </a:br>
            <a:r>
              <a:rPr lang="en-US" sz="600" dirty="0">
                <a:solidFill>
                  <a:schemeClr val="bg1"/>
                </a:solidFill>
              </a:rPr>
              <a:t>database</a:t>
            </a:r>
          </a:p>
        </p:txBody>
      </p:sp>
      <p:sp>
        <p:nvSpPr>
          <p:cNvPr id="32" name="TextBox 31"/>
          <p:cNvSpPr txBox="1"/>
          <p:nvPr/>
        </p:nvSpPr>
        <p:spPr>
          <a:xfrm>
            <a:off x="603701" y="3602459"/>
            <a:ext cx="693918"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management</a:t>
            </a:r>
          </a:p>
        </p:txBody>
      </p:sp>
      <p:sp>
        <p:nvSpPr>
          <p:cNvPr id="33" name="TextBox 32"/>
          <p:cNvSpPr txBox="1"/>
          <p:nvPr/>
        </p:nvSpPr>
        <p:spPr>
          <a:xfrm>
            <a:off x="1297127" y="3602459"/>
            <a:ext cx="485127" cy="276999"/>
          </a:xfrm>
          <a:prstGeom prst="rect">
            <a:avLst/>
          </a:prstGeom>
          <a:noFill/>
        </p:spPr>
        <p:txBody>
          <a:bodyPr wrap="square" rtlCol="0">
            <a:spAutoFit/>
          </a:bodyPr>
          <a:lstStyle/>
          <a:p>
            <a:pPr algn="ctr"/>
            <a:r>
              <a:rPr lang="en-US" sz="600" dirty="0">
                <a:solidFill>
                  <a:schemeClr val="bg1"/>
                </a:solidFill>
              </a:rPr>
              <a:t>backup</a:t>
            </a:r>
            <a:br>
              <a:rPr lang="en-US" sz="600" dirty="0">
                <a:solidFill>
                  <a:schemeClr val="bg1"/>
                </a:solidFill>
              </a:rPr>
            </a:br>
            <a:r>
              <a:rPr lang="en-US" sz="600" dirty="0">
                <a:solidFill>
                  <a:schemeClr val="bg1"/>
                </a:solidFill>
              </a:rPr>
              <a:t>system</a:t>
            </a:r>
          </a:p>
        </p:txBody>
      </p:sp>
      <p:sp>
        <p:nvSpPr>
          <p:cNvPr id="34" name="TextBox 33"/>
          <p:cNvSpPr txBox="1"/>
          <p:nvPr/>
        </p:nvSpPr>
        <p:spPr>
          <a:xfrm>
            <a:off x="1835669" y="3602459"/>
            <a:ext cx="485127" cy="276999"/>
          </a:xfrm>
          <a:prstGeom prst="rect">
            <a:avLst/>
          </a:prstGeom>
          <a:noFill/>
        </p:spPr>
        <p:txBody>
          <a:bodyPr wrap="square" rtlCol="0">
            <a:spAutoFit/>
          </a:bodyPr>
          <a:lstStyle/>
          <a:p>
            <a:pPr algn="ctr"/>
            <a:r>
              <a:rPr lang="en-US" sz="600" dirty="0">
                <a:solidFill>
                  <a:schemeClr val="bg1"/>
                </a:solidFill>
              </a:rPr>
              <a:t>big data</a:t>
            </a:r>
            <a:br>
              <a:rPr lang="en-US" sz="600" dirty="0">
                <a:solidFill>
                  <a:schemeClr val="bg1"/>
                </a:solidFill>
              </a:rPr>
            </a:br>
            <a:r>
              <a:rPr lang="en-US" sz="600" dirty="0">
                <a:solidFill>
                  <a:schemeClr val="bg1"/>
                </a:solidFill>
              </a:rPr>
              <a:t>analytics</a:t>
            </a:r>
          </a:p>
        </p:txBody>
      </p:sp>
      <p:sp>
        <p:nvSpPr>
          <p:cNvPr id="35" name="TextBox 34"/>
          <p:cNvSpPr txBox="1"/>
          <p:nvPr/>
        </p:nvSpPr>
        <p:spPr>
          <a:xfrm>
            <a:off x="2294059" y="3602459"/>
            <a:ext cx="735190" cy="276999"/>
          </a:xfrm>
          <a:prstGeom prst="rect">
            <a:avLst/>
          </a:prstGeom>
          <a:noFill/>
        </p:spPr>
        <p:txBody>
          <a:bodyPr wrap="square" rtlCol="0">
            <a:spAutoFit/>
          </a:bodyPr>
          <a:lstStyle/>
          <a:p>
            <a:pPr algn="ctr"/>
            <a:r>
              <a:rPr lang="en-US" sz="600" dirty="0">
                <a:solidFill>
                  <a:schemeClr val="bg1"/>
                </a:solidFill>
              </a:rPr>
              <a:t>content</a:t>
            </a:r>
            <a:br>
              <a:rPr lang="en-US" sz="600" dirty="0">
                <a:solidFill>
                  <a:schemeClr val="bg1"/>
                </a:solidFill>
              </a:rPr>
            </a:br>
            <a:r>
              <a:rPr lang="en-US" sz="600" dirty="0">
                <a:solidFill>
                  <a:schemeClr val="bg1"/>
                </a:solidFill>
              </a:rPr>
              <a:t>management</a:t>
            </a:r>
          </a:p>
        </p:txBody>
      </p:sp>
      <p:sp>
        <p:nvSpPr>
          <p:cNvPr id="36" name="TextBox 35"/>
          <p:cNvSpPr txBox="1"/>
          <p:nvPr/>
        </p:nvSpPr>
        <p:spPr>
          <a:xfrm>
            <a:off x="2963242" y="3602459"/>
            <a:ext cx="485127" cy="276999"/>
          </a:xfrm>
          <a:prstGeom prst="rect">
            <a:avLst/>
          </a:prstGeom>
          <a:noFill/>
        </p:spPr>
        <p:txBody>
          <a:bodyPr wrap="square" rtlCol="0">
            <a:spAutoFit/>
          </a:bodyPr>
          <a:lstStyle/>
          <a:p>
            <a:pPr algn="ctr"/>
            <a:r>
              <a:rPr lang="en-US" sz="600" dirty="0">
                <a:solidFill>
                  <a:schemeClr val="bg1"/>
                </a:solidFill>
              </a:rPr>
              <a:t>social media</a:t>
            </a:r>
          </a:p>
        </p:txBody>
      </p:sp>
      <p:sp>
        <p:nvSpPr>
          <p:cNvPr id="37" name="TextBox 36"/>
          <p:cNvSpPr txBox="1"/>
          <p:nvPr/>
        </p:nvSpPr>
        <p:spPr>
          <a:xfrm>
            <a:off x="3487987" y="3602459"/>
            <a:ext cx="602480" cy="184666"/>
          </a:xfrm>
          <a:prstGeom prst="rect">
            <a:avLst/>
          </a:prstGeom>
          <a:noFill/>
        </p:spPr>
        <p:txBody>
          <a:bodyPr wrap="square" rtlCol="0">
            <a:spAutoFit/>
          </a:bodyPr>
          <a:lstStyle/>
          <a:p>
            <a:pPr algn="ctr"/>
            <a:r>
              <a:rPr lang="en-US" sz="600" dirty="0">
                <a:solidFill>
                  <a:schemeClr val="bg1"/>
                </a:solidFill>
              </a:rPr>
              <a:t>direct mail</a:t>
            </a:r>
          </a:p>
        </p:txBody>
      </p:sp>
      <p:sp>
        <p:nvSpPr>
          <p:cNvPr id="38" name="TextBox 37"/>
          <p:cNvSpPr txBox="1"/>
          <p:nvPr/>
        </p:nvSpPr>
        <p:spPr>
          <a:xfrm>
            <a:off x="169554" y="4231537"/>
            <a:ext cx="485127"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analytics</a:t>
            </a:r>
          </a:p>
        </p:txBody>
      </p:sp>
      <p:sp>
        <p:nvSpPr>
          <p:cNvPr id="39" name="TextBox 38"/>
          <p:cNvSpPr txBox="1"/>
          <p:nvPr/>
        </p:nvSpPr>
        <p:spPr>
          <a:xfrm>
            <a:off x="708096" y="4231537"/>
            <a:ext cx="485127" cy="184666"/>
          </a:xfrm>
          <a:prstGeom prst="rect">
            <a:avLst/>
          </a:prstGeom>
          <a:noFill/>
        </p:spPr>
        <p:txBody>
          <a:bodyPr wrap="square" rtlCol="0">
            <a:spAutoFit/>
          </a:bodyPr>
          <a:lstStyle/>
          <a:p>
            <a:pPr algn="ctr"/>
            <a:r>
              <a:rPr lang="en-US" sz="600" dirty="0">
                <a:solidFill>
                  <a:schemeClr val="bg1"/>
                </a:solidFill>
              </a:rPr>
              <a:t>internet</a:t>
            </a:r>
          </a:p>
        </p:txBody>
      </p:sp>
      <p:sp>
        <p:nvSpPr>
          <p:cNvPr id="40" name="TextBox 39"/>
          <p:cNvSpPr txBox="1"/>
          <p:nvPr/>
        </p:nvSpPr>
        <p:spPr>
          <a:xfrm>
            <a:off x="1297127" y="4231537"/>
            <a:ext cx="485127" cy="184666"/>
          </a:xfrm>
          <a:prstGeom prst="rect">
            <a:avLst/>
          </a:prstGeom>
          <a:noFill/>
        </p:spPr>
        <p:txBody>
          <a:bodyPr wrap="square" rtlCol="0">
            <a:spAutoFit/>
          </a:bodyPr>
          <a:lstStyle/>
          <a:p>
            <a:pPr algn="ctr"/>
            <a:r>
              <a:rPr lang="en-US" sz="600" dirty="0">
                <a:solidFill>
                  <a:schemeClr val="bg1"/>
                </a:solidFill>
              </a:rPr>
              <a:t>search</a:t>
            </a:r>
          </a:p>
        </p:txBody>
      </p:sp>
      <p:sp>
        <p:nvSpPr>
          <p:cNvPr id="41" name="TextBox 40"/>
          <p:cNvSpPr txBox="1"/>
          <p:nvPr/>
        </p:nvSpPr>
        <p:spPr>
          <a:xfrm>
            <a:off x="1835669" y="4231537"/>
            <a:ext cx="485127" cy="184666"/>
          </a:xfrm>
          <a:prstGeom prst="rect">
            <a:avLst/>
          </a:prstGeom>
          <a:noFill/>
        </p:spPr>
        <p:txBody>
          <a:bodyPr wrap="square" rtlCol="0">
            <a:spAutoFit/>
          </a:bodyPr>
          <a:lstStyle/>
          <a:p>
            <a:pPr algn="ctr"/>
            <a:r>
              <a:rPr lang="en-US" sz="600" dirty="0">
                <a:solidFill>
                  <a:schemeClr val="bg1"/>
                </a:solidFill>
              </a:rPr>
              <a:t>video</a:t>
            </a:r>
          </a:p>
        </p:txBody>
      </p:sp>
      <p:sp>
        <p:nvSpPr>
          <p:cNvPr id="42" name="TextBox 41"/>
          <p:cNvSpPr txBox="1"/>
          <p:nvPr/>
        </p:nvSpPr>
        <p:spPr>
          <a:xfrm>
            <a:off x="2322623" y="4231537"/>
            <a:ext cx="678062" cy="276999"/>
          </a:xfrm>
          <a:prstGeom prst="rect">
            <a:avLst/>
          </a:prstGeom>
          <a:noFill/>
        </p:spPr>
        <p:txBody>
          <a:bodyPr wrap="square" rtlCol="0">
            <a:spAutoFit/>
          </a:bodyPr>
          <a:lstStyle/>
          <a:p>
            <a:pPr algn="ctr"/>
            <a:r>
              <a:rPr lang="en-US" sz="600" dirty="0">
                <a:solidFill>
                  <a:schemeClr val="bg1"/>
                </a:solidFill>
              </a:rPr>
              <a:t>electronic</a:t>
            </a:r>
            <a:br>
              <a:rPr lang="en-US" sz="600" dirty="0">
                <a:solidFill>
                  <a:schemeClr val="bg1"/>
                </a:solidFill>
              </a:rPr>
            </a:br>
            <a:r>
              <a:rPr lang="en-US" sz="600" dirty="0">
                <a:solidFill>
                  <a:schemeClr val="bg1"/>
                </a:solidFill>
              </a:rPr>
              <a:t>devices</a:t>
            </a:r>
          </a:p>
        </p:txBody>
      </p:sp>
      <p:sp>
        <p:nvSpPr>
          <p:cNvPr id="43" name="TextBox 42"/>
          <p:cNvSpPr txBox="1"/>
          <p:nvPr/>
        </p:nvSpPr>
        <p:spPr>
          <a:xfrm>
            <a:off x="2963242" y="4231537"/>
            <a:ext cx="485127" cy="276999"/>
          </a:xfrm>
          <a:prstGeom prst="rect">
            <a:avLst/>
          </a:prstGeom>
          <a:noFill/>
        </p:spPr>
        <p:txBody>
          <a:bodyPr wrap="square" rtlCol="0">
            <a:spAutoFit/>
          </a:bodyPr>
          <a:lstStyle/>
          <a:p>
            <a:pPr algn="ctr"/>
            <a:r>
              <a:rPr lang="en-US" sz="600" dirty="0">
                <a:solidFill>
                  <a:schemeClr val="bg1"/>
                </a:solidFill>
              </a:rPr>
              <a:t>mobile app</a:t>
            </a:r>
          </a:p>
        </p:txBody>
      </p:sp>
      <p:sp>
        <p:nvSpPr>
          <p:cNvPr id="44" name="TextBox 43"/>
          <p:cNvSpPr txBox="1"/>
          <p:nvPr/>
        </p:nvSpPr>
        <p:spPr>
          <a:xfrm>
            <a:off x="4835629" y="800849"/>
            <a:ext cx="673112" cy="276999"/>
          </a:xfrm>
          <a:prstGeom prst="rect">
            <a:avLst/>
          </a:prstGeom>
          <a:noFill/>
        </p:spPr>
        <p:txBody>
          <a:bodyPr wrap="square" rtlCol="0">
            <a:spAutoFit/>
          </a:bodyPr>
          <a:lstStyle/>
          <a:p>
            <a:pPr algn="ctr"/>
            <a:r>
              <a:rPr lang="en-US" sz="600" dirty="0">
                <a:solidFill>
                  <a:schemeClr val="bg1"/>
                </a:solidFill>
              </a:rPr>
              <a:t>global development</a:t>
            </a:r>
          </a:p>
        </p:txBody>
      </p:sp>
      <p:sp>
        <p:nvSpPr>
          <p:cNvPr id="45" name="TextBox 44"/>
          <p:cNvSpPr txBox="1"/>
          <p:nvPr/>
        </p:nvSpPr>
        <p:spPr>
          <a:xfrm>
            <a:off x="5412133" y="800849"/>
            <a:ext cx="597188" cy="276999"/>
          </a:xfrm>
          <a:prstGeom prst="rect">
            <a:avLst/>
          </a:prstGeom>
          <a:noFill/>
        </p:spPr>
        <p:txBody>
          <a:bodyPr wrap="square" rtlCol="0">
            <a:spAutoFit/>
          </a:bodyPr>
          <a:lstStyle/>
          <a:p>
            <a:pPr algn="ctr"/>
            <a:r>
              <a:rPr lang="en-US" sz="600" dirty="0">
                <a:solidFill>
                  <a:schemeClr val="bg1"/>
                </a:solidFill>
              </a:rPr>
              <a:t>global connectivity</a:t>
            </a:r>
          </a:p>
        </p:txBody>
      </p:sp>
      <p:sp>
        <p:nvSpPr>
          <p:cNvPr id="46" name="TextBox 45"/>
          <p:cNvSpPr txBox="1"/>
          <p:nvPr/>
        </p:nvSpPr>
        <p:spPr>
          <a:xfrm>
            <a:off x="5929444" y="800849"/>
            <a:ext cx="740628" cy="276999"/>
          </a:xfrm>
          <a:prstGeom prst="rect">
            <a:avLst/>
          </a:prstGeom>
          <a:noFill/>
        </p:spPr>
        <p:txBody>
          <a:bodyPr wrap="square" rtlCol="0">
            <a:spAutoFit/>
          </a:bodyPr>
          <a:lstStyle/>
          <a:p>
            <a:pPr algn="ctr"/>
            <a:r>
              <a:rPr lang="en-US" sz="600" dirty="0">
                <a:solidFill>
                  <a:schemeClr val="bg1"/>
                </a:solidFill>
              </a:rPr>
              <a:t>global</a:t>
            </a:r>
            <a:br>
              <a:rPr lang="en-US" sz="600" dirty="0">
                <a:solidFill>
                  <a:schemeClr val="bg1"/>
                </a:solidFill>
              </a:rPr>
            </a:br>
            <a:r>
              <a:rPr lang="en-US" sz="600" dirty="0">
                <a:solidFill>
                  <a:schemeClr val="bg1"/>
                </a:solidFill>
              </a:rPr>
              <a:t>markets</a:t>
            </a:r>
          </a:p>
        </p:txBody>
      </p:sp>
      <p:sp>
        <p:nvSpPr>
          <p:cNvPr id="47" name="TextBox 46"/>
          <p:cNvSpPr txBox="1"/>
          <p:nvPr/>
        </p:nvSpPr>
        <p:spPr>
          <a:xfrm>
            <a:off x="4876206" y="1808338"/>
            <a:ext cx="591958" cy="184666"/>
          </a:xfrm>
          <a:prstGeom prst="rect">
            <a:avLst/>
          </a:prstGeom>
          <a:noFill/>
        </p:spPr>
        <p:txBody>
          <a:bodyPr wrap="square" rtlCol="0">
            <a:spAutoFit/>
          </a:bodyPr>
          <a:lstStyle/>
          <a:p>
            <a:pPr algn="ctr"/>
            <a:r>
              <a:rPr lang="en-US" sz="600" dirty="0">
                <a:solidFill>
                  <a:schemeClr val="bg1"/>
                </a:solidFill>
              </a:rPr>
              <a:t>legislation</a:t>
            </a:r>
          </a:p>
        </p:txBody>
      </p:sp>
      <p:sp>
        <p:nvSpPr>
          <p:cNvPr id="48" name="TextBox 47"/>
          <p:cNvSpPr txBox="1"/>
          <p:nvPr/>
        </p:nvSpPr>
        <p:spPr>
          <a:xfrm>
            <a:off x="5412133" y="1808338"/>
            <a:ext cx="597188" cy="276999"/>
          </a:xfrm>
          <a:prstGeom prst="rect">
            <a:avLst/>
          </a:prstGeom>
          <a:noFill/>
        </p:spPr>
        <p:txBody>
          <a:bodyPr wrap="square" rtlCol="0">
            <a:spAutoFit/>
          </a:bodyPr>
          <a:lstStyle/>
          <a:p>
            <a:pPr algn="ctr"/>
            <a:r>
              <a:rPr lang="en-US" sz="600" dirty="0">
                <a:solidFill>
                  <a:schemeClr val="bg1"/>
                </a:solidFill>
              </a:rPr>
              <a:t>public policy</a:t>
            </a:r>
          </a:p>
        </p:txBody>
      </p:sp>
      <p:sp>
        <p:nvSpPr>
          <p:cNvPr id="49" name="TextBox 48"/>
          <p:cNvSpPr txBox="1"/>
          <p:nvPr/>
        </p:nvSpPr>
        <p:spPr>
          <a:xfrm>
            <a:off x="5929444" y="1808338"/>
            <a:ext cx="740628" cy="184666"/>
          </a:xfrm>
          <a:prstGeom prst="rect">
            <a:avLst/>
          </a:prstGeom>
          <a:noFill/>
        </p:spPr>
        <p:txBody>
          <a:bodyPr wrap="square" rtlCol="0">
            <a:spAutoFit/>
          </a:bodyPr>
          <a:lstStyle/>
          <a:p>
            <a:pPr algn="ctr"/>
            <a:r>
              <a:rPr lang="en-US" sz="600" dirty="0">
                <a:solidFill>
                  <a:schemeClr val="bg1"/>
                </a:solidFill>
              </a:rPr>
              <a:t>regulations</a:t>
            </a:r>
          </a:p>
        </p:txBody>
      </p:sp>
      <p:sp>
        <p:nvSpPr>
          <p:cNvPr id="50" name="TextBox 49"/>
          <p:cNvSpPr txBox="1"/>
          <p:nvPr/>
        </p:nvSpPr>
        <p:spPr>
          <a:xfrm>
            <a:off x="6574191" y="1808338"/>
            <a:ext cx="585970" cy="184666"/>
          </a:xfrm>
          <a:prstGeom prst="rect">
            <a:avLst/>
          </a:prstGeom>
          <a:noFill/>
        </p:spPr>
        <p:txBody>
          <a:bodyPr wrap="square" rtlCol="0">
            <a:spAutoFit/>
          </a:bodyPr>
          <a:lstStyle/>
          <a:p>
            <a:pPr algn="ctr"/>
            <a:r>
              <a:rPr lang="en-US" sz="600" dirty="0">
                <a:solidFill>
                  <a:schemeClr val="bg1"/>
                </a:solidFill>
              </a:rPr>
              <a:t>governance</a:t>
            </a:r>
          </a:p>
        </p:txBody>
      </p:sp>
      <p:sp>
        <p:nvSpPr>
          <p:cNvPr id="51" name="TextBox 50"/>
          <p:cNvSpPr txBox="1"/>
          <p:nvPr/>
        </p:nvSpPr>
        <p:spPr>
          <a:xfrm>
            <a:off x="7120132" y="1808338"/>
            <a:ext cx="603178" cy="184666"/>
          </a:xfrm>
          <a:prstGeom prst="rect">
            <a:avLst/>
          </a:prstGeom>
          <a:noFill/>
        </p:spPr>
        <p:txBody>
          <a:bodyPr wrap="square" rtlCol="0">
            <a:spAutoFit/>
          </a:bodyPr>
          <a:lstStyle/>
          <a:p>
            <a:pPr algn="ctr"/>
            <a:r>
              <a:rPr lang="en-US" sz="600" dirty="0">
                <a:solidFill>
                  <a:schemeClr val="bg1"/>
                </a:solidFill>
              </a:rPr>
              <a:t>standards</a:t>
            </a:r>
          </a:p>
        </p:txBody>
      </p:sp>
      <p:sp>
        <p:nvSpPr>
          <p:cNvPr id="52" name="TextBox 51"/>
          <p:cNvSpPr txBox="1"/>
          <p:nvPr/>
        </p:nvSpPr>
        <p:spPr>
          <a:xfrm>
            <a:off x="4876206" y="2807820"/>
            <a:ext cx="591958" cy="184666"/>
          </a:xfrm>
          <a:prstGeom prst="rect">
            <a:avLst/>
          </a:prstGeom>
          <a:noFill/>
        </p:spPr>
        <p:txBody>
          <a:bodyPr wrap="square" rtlCol="0">
            <a:spAutoFit/>
          </a:bodyPr>
          <a:lstStyle/>
          <a:p>
            <a:pPr algn="ctr"/>
            <a:r>
              <a:rPr lang="en-US" sz="600" dirty="0">
                <a:solidFill>
                  <a:schemeClr val="bg1"/>
                </a:solidFill>
              </a:rPr>
              <a:t>accounting</a:t>
            </a:r>
          </a:p>
        </p:txBody>
      </p:sp>
      <p:sp>
        <p:nvSpPr>
          <p:cNvPr id="53" name="TextBox 52"/>
          <p:cNvSpPr txBox="1"/>
          <p:nvPr/>
        </p:nvSpPr>
        <p:spPr>
          <a:xfrm>
            <a:off x="5412133" y="2807820"/>
            <a:ext cx="597188" cy="184666"/>
          </a:xfrm>
          <a:prstGeom prst="rect">
            <a:avLst/>
          </a:prstGeom>
          <a:noFill/>
        </p:spPr>
        <p:txBody>
          <a:bodyPr wrap="square" rtlCol="0">
            <a:spAutoFit/>
          </a:bodyPr>
          <a:lstStyle/>
          <a:p>
            <a:pPr algn="ctr"/>
            <a:r>
              <a:rPr lang="en-US" sz="600" dirty="0">
                <a:solidFill>
                  <a:schemeClr val="bg1"/>
                </a:solidFill>
              </a:rPr>
              <a:t>investment</a:t>
            </a:r>
          </a:p>
        </p:txBody>
      </p:sp>
      <p:sp>
        <p:nvSpPr>
          <p:cNvPr id="54" name="TextBox 53"/>
          <p:cNvSpPr txBox="1"/>
          <p:nvPr/>
        </p:nvSpPr>
        <p:spPr>
          <a:xfrm>
            <a:off x="5929444" y="2807820"/>
            <a:ext cx="740628" cy="276999"/>
          </a:xfrm>
          <a:prstGeom prst="rect">
            <a:avLst/>
          </a:prstGeom>
          <a:noFill/>
        </p:spPr>
        <p:txBody>
          <a:bodyPr wrap="square" rtlCol="0">
            <a:spAutoFit/>
          </a:bodyPr>
          <a:lstStyle/>
          <a:p>
            <a:pPr algn="ctr"/>
            <a:r>
              <a:rPr lang="en-US" sz="600" dirty="0">
                <a:solidFill>
                  <a:schemeClr val="bg1"/>
                </a:solidFill>
              </a:rPr>
              <a:t>financial performance</a:t>
            </a:r>
          </a:p>
        </p:txBody>
      </p:sp>
      <p:sp>
        <p:nvSpPr>
          <p:cNvPr id="55" name="TextBox 54"/>
          <p:cNvSpPr txBox="1"/>
          <p:nvPr/>
        </p:nvSpPr>
        <p:spPr>
          <a:xfrm>
            <a:off x="6545315" y="2807820"/>
            <a:ext cx="585970" cy="184666"/>
          </a:xfrm>
          <a:prstGeom prst="rect">
            <a:avLst/>
          </a:prstGeom>
          <a:noFill/>
        </p:spPr>
        <p:txBody>
          <a:bodyPr wrap="square" rtlCol="0">
            <a:spAutoFit/>
          </a:bodyPr>
          <a:lstStyle/>
          <a:p>
            <a:pPr algn="ctr"/>
            <a:r>
              <a:rPr lang="en-US" sz="600" dirty="0">
                <a:solidFill>
                  <a:schemeClr val="bg1"/>
                </a:solidFill>
              </a:rPr>
              <a:t>forecasting</a:t>
            </a:r>
          </a:p>
        </p:txBody>
      </p:sp>
      <p:sp>
        <p:nvSpPr>
          <p:cNvPr id="56" name="TextBox 55"/>
          <p:cNvSpPr txBox="1"/>
          <p:nvPr/>
        </p:nvSpPr>
        <p:spPr>
          <a:xfrm>
            <a:off x="7120132" y="2807820"/>
            <a:ext cx="603178"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57" name="TextBox 56"/>
          <p:cNvSpPr txBox="1"/>
          <p:nvPr/>
        </p:nvSpPr>
        <p:spPr>
          <a:xfrm>
            <a:off x="7723309" y="2807820"/>
            <a:ext cx="485127" cy="184666"/>
          </a:xfrm>
          <a:prstGeom prst="rect">
            <a:avLst/>
          </a:prstGeom>
          <a:noFill/>
        </p:spPr>
        <p:txBody>
          <a:bodyPr wrap="square" rtlCol="0">
            <a:spAutoFit/>
          </a:bodyPr>
          <a:lstStyle/>
          <a:p>
            <a:pPr algn="ctr"/>
            <a:r>
              <a:rPr lang="en-US" sz="600" dirty="0">
                <a:solidFill>
                  <a:schemeClr val="bg1"/>
                </a:solidFill>
              </a:rPr>
              <a:t>asset</a:t>
            </a:r>
          </a:p>
        </p:txBody>
      </p:sp>
      <p:sp>
        <p:nvSpPr>
          <p:cNvPr id="58" name="TextBox 57"/>
          <p:cNvSpPr txBox="1"/>
          <p:nvPr/>
        </p:nvSpPr>
        <p:spPr>
          <a:xfrm>
            <a:off x="8256015" y="2807820"/>
            <a:ext cx="586558" cy="184666"/>
          </a:xfrm>
          <a:prstGeom prst="rect">
            <a:avLst/>
          </a:prstGeom>
          <a:noFill/>
        </p:spPr>
        <p:txBody>
          <a:bodyPr wrap="square" rtlCol="0">
            <a:spAutoFit/>
          </a:bodyPr>
          <a:lstStyle/>
          <a:p>
            <a:pPr algn="ctr"/>
            <a:r>
              <a:rPr lang="en-US" sz="600" dirty="0">
                <a:solidFill>
                  <a:schemeClr val="bg1"/>
                </a:solidFill>
              </a:rPr>
              <a:t>capital</a:t>
            </a:r>
          </a:p>
        </p:txBody>
      </p:sp>
      <p:sp>
        <p:nvSpPr>
          <p:cNvPr id="59" name="TextBox 58"/>
          <p:cNvSpPr txBox="1"/>
          <p:nvPr/>
        </p:nvSpPr>
        <p:spPr>
          <a:xfrm>
            <a:off x="4876206" y="3801693"/>
            <a:ext cx="591958" cy="184666"/>
          </a:xfrm>
          <a:prstGeom prst="rect">
            <a:avLst/>
          </a:prstGeom>
          <a:noFill/>
        </p:spPr>
        <p:txBody>
          <a:bodyPr wrap="square" rtlCol="0">
            <a:spAutoFit/>
          </a:bodyPr>
          <a:lstStyle/>
          <a:p>
            <a:pPr algn="ctr"/>
            <a:r>
              <a:rPr lang="en-US" sz="600" dirty="0">
                <a:solidFill>
                  <a:schemeClr val="bg1"/>
                </a:solidFill>
              </a:rPr>
              <a:t>vision</a:t>
            </a:r>
          </a:p>
        </p:txBody>
      </p:sp>
      <p:sp>
        <p:nvSpPr>
          <p:cNvPr id="60" name="TextBox 59"/>
          <p:cNvSpPr txBox="1"/>
          <p:nvPr/>
        </p:nvSpPr>
        <p:spPr>
          <a:xfrm>
            <a:off x="5412133" y="3801693"/>
            <a:ext cx="597188" cy="184666"/>
          </a:xfrm>
          <a:prstGeom prst="rect">
            <a:avLst/>
          </a:prstGeom>
          <a:noFill/>
        </p:spPr>
        <p:txBody>
          <a:bodyPr wrap="square" rtlCol="0">
            <a:spAutoFit/>
          </a:bodyPr>
          <a:lstStyle/>
          <a:p>
            <a:pPr algn="ctr"/>
            <a:r>
              <a:rPr lang="en-US" sz="600" dirty="0">
                <a:solidFill>
                  <a:schemeClr val="bg1"/>
                </a:solidFill>
              </a:rPr>
              <a:t>mission</a:t>
            </a:r>
          </a:p>
        </p:txBody>
      </p:sp>
      <p:sp>
        <p:nvSpPr>
          <p:cNvPr id="61" name="TextBox 60"/>
          <p:cNvSpPr txBox="1"/>
          <p:nvPr/>
        </p:nvSpPr>
        <p:spPr>
          <a:xfrm>
            <a:off x="5929444" y="3801693"/>
            <a:ext cx="740628" cy="184666"/>
          </a:xfrm>
          <a:prstGeom prst="rect">
            <a:avLst/>
          </a:prstGeom>
          <a:noFill/>
        </p:spPr>
        <p:txBody>
          <a:bodyPr wrap="square" rtlCol="0">
            <a:spAutoFit/>
          </a:bodyPr>
          <a:lstStyle/>
          <a:p>
            <a:pPr algn="ctr"/>
            <a:r>
              <a:rPr lang="en-US" sz="600" dirty="0">
                <a:solidFill>
                  <a:schemeClr val="bg1"/>
                </a:solidFill>
              </a:rPr>
              <a:t>completed</a:t>
            </a:r>
          </a:p>
        </p:txBody>
      </p:sp>
      <p:sp>
        <p:nvSpPr>
          <p:cNvPr id="62" name="TextBox 61"/>
          <p:cNvSpPr txBox="1"/>
          <p:nvPr/>
        </p:nvSpPr>
        <p:spPr>
          <a:xfrm>
            <a:off x="6583725" y="3801693"/>
            <a:ext cx="585970" cy="184666"/>
          </a:xfrm>
          <a:prstGeom prst="rect">
            <a:avLst/>
          </a:prstGeom>
          <a:noFill/>
        </p:spPr>
        <p:txBody>
          <a:bodyPr wrap="square" rtlCol="0">
            <a:spAutoFit/>
          </a:bodyPr>
          <a:lstStyle/>
          <a:p>
            <a:pPr algn="ctr"/>
            <a:r>
              <a:rPr lang="en-US" sz="600" dirty="0">
                <a:solidFill>
                  <a:schemeClr val="bg1"/>
                </a:solidFill>
              </a:rPr>
              <a:t>business</a:t>
            </a:r>
          </a:p>
        </p:txBody>
      </p:sp>
      <p:sp>
        <p:nvSpPr>
          <p:cNvPr id="63" name="TextBox 62"/>
          <p:cNvSpPr txBox="1"/>
          <p:nvPr/>
        </p:nvSpPr>
        <p:spPr>
          <a:xfrm>
            <a:off x="7120132" y="3801693"/>
            <a:ext cx="603178" cy="184666"/>
          </a:xfrm>
          <a:prstGeom prst="rect">
            <a:avLst/>
          </a:prstGeom>
          <a:noFill/>
        </p:spPr>
        <p:txBody>
          <a:bodyPr wrap="square" rtlCol="0">
            <a:spAutoFit/>
          </a:bodyPr>
          <a:lstStyle/>
          <a:p>
            <a:pPr algn="ctr"/>
            <a:r>
              <a:rPr lang="en-US" sz="600" dirty="0">
                <a:solidFill>
                  <a:schemeClr val="bg1"/>
                </a:solidFill>
              </a:rPr>
              <a:t>operations</a:t>
            </a:r>
          </a:p>
        </p:txBody>
      </p:sp>
      <p:sp>
        <p:nvSpPr>
          <p:cNvPr id="64" name="TextBox 63"/>
          <p:cNvSpPr txBox="1"/>
          <p:nvPr/>
        </p:nvSpPr>
        <p:spPr>
          <a:xfrm>
            <a:off x="7552540" y="3801693"/>
            <a:ext cx="826666" cy="184666"/>
          </a:xfrm>
          <a:prstGeom prst="rect">
            <a:avLst/>
          </a:prstGeom>
          <a:noFill/>
        </p:spPr>
        <p:txBody>
          <a:bodyPr wrap="square" rtlCol="0">
            <a:spAutoFit/>
          </a:bodyPr>
          <a:lstStyle/>
          <a:p>
            <a:pPr algn="ctr"/>
            <a:r>
              <a:rPr lang="en-US" sz="600" dirty="0">
                <a:solidFill>
                  <a:schemeClr val="bg1"/>
                </a:solidFill>
              </a:rPr>
              <a:t>organization</a:t>
            </a:r>
          </a:p>
        </p:txBody>
      </p:sp>
      <p:sp>
        <p:nvSpPr>
          <p:cNvPr id="65" name="TextBox 64"/>
          <p:cNvSpPr txBox="1"/>
          <p:nvPr/>
        </p:nvSpPr>
        <p:spPr>
          <a:xfrm>
            <a:off x="8256015" y="3801693"/>
            <a:ext cx="586558" cy="184666"/>
          </a:xfrm>
          <a:prstGeom prst="rect">
            <a:avLst/>
          </a:prstGeom>
          <a:noFill/>
        </p:spPr>
        <p:txBody>
          <a:bodyPr wrap="square" rtlCol="0">
            <a:spAutoFit/>
          </a:bodyPr>
          <a:lstStyle/>
          <a:p>
            <a:pPr algn="ctr"/>
            <a:r>
              <a:rPr lang="en-US" sz="600" dirty="0">
                <a:solidFill>
                  <a:schemeClr val="bg1"/>
                </a:solidFill>
              </a:rPr>
              <a:t>partnership</a:t>
            </a:r>
          </a:p>
        </p:txBody>
      </p:sp>
      <p:sp>
        <p:nvSpPr>
          <p:cNvPr id="66" name="TextBox 65"/>
          <p:cNvSpPr txBox="1"/>
          <p:nvPr/>
        </p:nvSpPr>
        <p:spPr>
          <a:xfrm>
            <a:off x="4876206" y="4368284"/>
            <a:ext cx="591958" cy="184666"/>
          </a:xfrm>
          <a:prstGeom prst="rect">
            <a:avLst/>
          </a:prstGeom>
          <a:noFill/>
        </p:spPr>
        <p:txBody>
          <a:bodyPr wrap="square" rtlCol="0">
            <a:spAutoFit/>
          </a:bodyPr>
          <a:lstStyle/>
          <a:p>
            <a:pPr algn="ctr"/>
            <a:r>
              <a:rPr lang="en-US" sz="600" dirty="0">
                <a:solidFill>
                  <a:schemeClr val="bg1"/>
                </a:solidFill>
              </a:rPr>
              <a:t>ecommerce</a:t>
            </a:r>
          </a:p>
        </p:txBody>
      </p:sp>
    </p:spTree>
    <p:extLst>
      <p:ext uri="{BB962C8B-B14F-4D97-AF65-F5344CB8AC3E}">
        <p14:creationId xmlns:p14="http://schemas.microsoft.com/office/powerpoint/2010/main" val="2804928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icons 2">
    <p:spTree>
      <p:nvGrpSpPr>
        <p:cNvPr id="1" name=""/>
        <p:cNvGrpSpPr/>
        <p:nvPr/>
      </p:nvGrpSpPr>
      <p:grpSpPr>
        <a:xfrm>
          <a:off x="0" y="0"/>
          <a:ext cx="0" cy="0"/>
          <a:chOff x="0" y="0"/>
          <a:chExt cx="0" cy="0"/>
        </a:xfrm>
      </p:grpSpPr>
      <p:sp>
        <p:nvSpPr>
          <p:cNvPr id="2" name="Rectangle 1"/>
          <p:cNvSpPr/>
          <p:nvPr/>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a:p>
        </p:txBody>
      </p:sp>
      <p:sp>
        <p:nvSpPr>
          <p:cNvPr id="67" name="TextBox 66"/>
          <p:cNvSpPr txBox="1"/>
          <p:nvPr/>
        </p:nvSpPr>
        <p:spPr>
          <a:xfrm>
            <a:off x="-11931" y="1757829"/>
            <a:ext cx="2126573" cy="215444"/>
          </a:xfrm>
          <a:prstGeom prst="rect">
            <a:avLst/>
          </a:prstGeom>
          <a:noFill/>
        </p:spPr>
        <p:txBody>
          <a:bodyPr wrap="square" rtlCol="0">
            <a:spAutoFit/>
          </a:bodyPr>
          <a:lstStyle/>
          <a:p>
            <a:pPr algn="ctr"/>
            <a:r>
              <a:rPr lang="en-US" sz="800" dirty="0">
                <a:solidFill>
                  <a:schemeClr val="bg1"/>
                </a:solidFill>
              </a:rPr>
              <a:t>Canadian Ideal of Good Business</a:t>
            </a:r>
          </a:p>
        </p:txBody>
      </p:sp>
      <p:sp>
        <p:nvSpPr>
          <p:cNvPr id="68" name="TextBox 67"/>
          <p:cNvSpPr txBox="1"/>
          <p:nvPr/>
        </p:nvSpPr>
        <p:spPr>
          <a:xfrm>
            <a:off x="135446" y="195058"/>
            <a:ext cx="1285027" cy="215444"/>
          </a:xfrm>
          <a:prstGeom prst="rect">
            <a:avLst/>
          </a:prstGeom>
          <a:noFill/>
        </p:spPr>
        <p:txBody>
          <a:bodyPr wrap="square" rtlCol="0">
            <a:spAutoFit/>
          </a:bodyPr>
          <a:lstStyle/>
          <a:p>
            <a:pPr algn="ctr"/>
            <a:r>
              <a:rPr lang="en-US" sz="800" dirty="0">
                <a:solidFill>
                  <a:schemeClr val="bg1"/>
                </a:solidFill>
              </a:rPr>
              <a:t>People and Networking</a:t>
            </a:r>
          </a:p>
        </p:txBody>
      </p:sp>
      <p:sp>
        <p:nvSpPr>
          <p:cNvPr id="69" name="TextBox 68"/>
          <p:cNvSpPr txBox="1"/>
          <p:nvPr/>
        </p:nvSpPr>
        <p:spPr>
          <a:xfrm>
            <a:off x="125270" y="3305938"/>
            <a:ext cx="1990413" cy="215444"/>
          </a:xfrm>
          <a:prstGeom prst="rect">
            <a:avLst/>
          </a:prstGeom>
          <a:noFill/>
        </p:spPr>
        <p:txBody>
          <a:bodyPr wrap="square" rtlCol="0">
            <a:spAutoFit/>
          </a:bodyPr>
          <a:lstStyle/>
          <a:p>
            <a:pPr algn="ctr"/>
            <a:r>
              <a:rPr lang="en-US" sz="800" dirty="0">
                <a:solidFill>
                  <a:schemeClr val="bg1"/>
                </a:solidFill>
              </a:rPr>
              <a:t>CPA Canada Competency Framework</a:t>
            </a:r>
          </a:p>
        </p:txBody>
      </p:sp>
      <p:sp>
        <p:nvSpPr>
          <p:cNvPr id="70" name="TextBox 69"/>
          <p:cNvSpPr txBox="1"/>
          <p:nvPr/>
        </p:nvSpPr>
        <p:spPr>
          <a:xfrm>
            <a:off x="4783335" y="1185717"/>
            <a:ext cx="1793632" cy="215444"/>
          </a:xfrm>
          <a:prstGeom prst="rect">
            <a:avLst/>
          </a:prstGeom>
          <a:noFill/>
        </p:spPr>
        <p:txBody>
          <a:bodyPr wrap="square" rtlCol="0">
            <a:spAutoFit/>
          </a:bodyPr>
          <a:lstStyle/>
          <a:p>
            <a:pPr algn="ctr"/>
            <a:r>
              <a:rPr lang="en-US" sz="800" dirty="0">
                <a:solidFill>
                  <a:schemeClr val="bg1"/>
                </a:solidFill>
              </a:rPr>
              <a:t>Marketing</a:t>
            </a:r>
            <a:r>
              <a:rPr lang="en-US" sz="800" baseline="0" dirty="0">
                <a:solidFill>
                  <a:schemeClr val="bg1"/>
                </a:solidFill>
              </a:rPr>
              <a:t> and Communications</a:t>
            </a:r>
            <a:endParaRPr lang="en-US" sz="800" dirty="0">
              <a:solidFill>
                <a:schemeClr val="bg1"/>
              </a:solidFill>
            </a:endParaRPr>
          </a:p>
        </p:txBody>
      </p:sp>
      <p:sp>
        <p:nvSpPr>
          <p:cNvPr id="71" name="TextBox 70"/>
          <p:cNvSpPr txBox="1"/>
          <p:nvPr/>
        </p:nvSpPr>
        <p:spPr>
          <a:xfrm>
            <a:off x="4731976" y="195058"/>
            <a:ext cx="1442382" cy="215444"/>
          </a:xfrm>
          <a:prstGeom prst="rect">
            <a:avLst/>
          </a:prstGeom>
          <a:noFill/>
        </p:spPr>
        <p:txBody>
          <a:bodyPr wrap="square" rtlCol="0">
            <a:spAutoFit/>
          </a:bodyPr>
          <a:lstStyle/>
          <a:p>
            <a:pPr algn="ctr"/>
            <a:r>
              <a:rPr lang="en-US" sz="800" dirty="0">
                <a:solidFill>
                  <a:schemeClr val="bg1"/>
                </a:solidFill>
              </a:rPr>
              <a:t>Not-for-Profit Sector</a:t>
            </a:r>
          </a:p>
        </p:txBody>
      </p:sp>
      <p:sp>
        <p:nvSpPr>
          <p:cNvPr id="72" name="TextBox 71"/>
          <p:cNvSpPr txBox="1"/>
          <p:nvPr/>
        </p:nvSpPr>
        <p:spPr>
          <a:xfrm>
            <a:off x="116139" y="761528"/>
            <a:ext cx="591958" cy="184666"/>
          </a:xfrm>
          <a:prstGeom prst="rect">
            <a:avLst/>
          </a:prstGeom>
          <a:noFill/>
        </p:spPr>
        <p:txBody>
          <a:bodyPr wrap="square" rtlCol="0">
            <a:spAutoFit/>
          </a:bodyPr>
          <a:lstStyle/>
          <a:p>
            <a:pPr algn="ctr"/>
            <a:r>
              <a:rPr lang="en-US" sz="600" dirty="0">
                <a:solidFill>
                  <a:schemeClr val="bg1"/>
                </a:solidFill>
              </a:rPr>
              <a:t>networking</a:t>
            </a:r>
          </a:p>
        </p:txBody>
      </p:sp>
      <p:sp>
        <p:nvSpPr>
          <p:cNvPr id="73" name="TextBox 72"/>
          <p:cNvSpPr txBox="1"/>
          <p:nvPr/>
        </p:nvSpPr>
        <p:spPr>
          <a:xfrm>
            <a:off x="708096" y="761528"/>
            <a:ext cx="485127" cy="184666"/>
          </a:xfrm>
          <a:prstGeom prst="rect">
            <a:avLst/>
          </a:prstGeom>
          <a:noFill/>
        </p:spPr>
        <p:txBody>
          <a:bodyPr wrap="square" rtlCol="0">
            <a:spAutoFit/>
          </a:bodyPr>
          <a:lstStyle/>
          <a:p>
            <a:pPr algn="ctr"/>
            <a:r>
              <a:rPr lang="en-US" sz="600" dirty="0">
                <a:solidFill>
                  <a:schemeClr val="bg1"/>
                </a:solidFill>
              </a:rPr>
              <a:t>advice</a:t>
            </a:r>
          </a:p>
        </p:txBody>
      </p:sp>
      <p:sp>
        <p:nvSpPr>
          <p:cNvPr id="74" name="TextBox 73"/>
          <p:cNvSpPr txBox="1"/>
          <p:nvPr/>
        </p:nvSpPr>
        <p:spPr>
          <a:xfrm>
            <a:off x="1169376" y="761528"/>
            <a:ext cx="740630" cy="184666"/>
          </a:xfrm>
          <a:prstGeom prst="rect">
            <a:avLst/>
          </a:prstGeom>
          <a:noFill/>
        </p:spPr>
        <p:txBody>
          <a:bodyPr wrap="square" rtlCol="0">
            <a:spAutoFit/>
          </a:bodyPr>
          <a:lstStyle/>
          <a:p>
            <a:pPr algn="ctr"/>
            <a:r>
              <a:rPr lang="en-US" sz="600" dirty="0">
                <a:solidFill>
                  <a:schemeClr val="bg1"/>
                </a:solidFill>
              </a:rPr>
              <a:t>presentation</a:t>
            </a:r>
          </a:p>
        </p:txBody>
      </p:sp>
      <p:sp>
        <p:nvSpPr>
          <p:cNvPr id="75" name="TextBox 74"/>
          <p:cNvSpPr txBox="1"/>
          <p:nvPr/>
        </p:nvSpPr>
        <p:spPr>
          <a:xfrm>
            <a:off x="1788122" y="761528"/>
            <a:ext cx="580222" cy="184666"/>
          </a:xfrm>
          <a:prstGeom prst="rect">
            <a:avLst/>
          </a:prstGeom>
          <a:noFill/>
        </p:spPr>
        <p:txBody>
          <a:bodyPr wrap="square" rtlCol="0">
            <a:spAutoFit/>
          </a:bodyPr>
          <a:lstStyle/>
          <a:p>
            <a:pPr algn="ctr"/>
            <a:r>
              <a:rPr lang="en-US" sz="600" dirty="0">
                <a:solidFill>
                  <a:schemeClr val="bg1"/>
                </a:solidFill>
              </a:rPr>
              <a:t>leadership</a:t>
            </a:r>
          </a:p>
        </p:txBody>
      </p:sp>
      <p:sp>
        <p:nvSpPr>
          <p:cNvPr id="76" name="TextBox 75"/>
          <p:cNvSpPr txBox="1"/>
          <p:nvPr/>
        </p:nvSpPr>
        <p:spPr>
          <a:xfrm>
            <a:off x="2419090" y="761528"/>
            <a:ext cx="485127" cy="184666"/>
          </a:xfrm>
          <a:prstGeom prst="rect">
            <a:avLst/>
          </a:prstGeom>
          <a:noFill/>
        </p:spPr>
        <p:txBody>
          <a:bodyPr wrap="square" rtlCol="0">
            <a:spAutoFit/>
          </a:bodyPr>
          <a:lstStyle/>
          <a:p>
            <a:pPr algn="ctr"/>
            <a:r>
              <a:rPr lang="en-US" sz="600" dirty="0">
                <a:solidFill>
                  <a:schemeClr val="bg1"/>
                </a:solidFill>
              </a:rPr>
              <a:t>training</a:t>
            </a:r>
          </a:p>
        </p:txBody>
      </p:sp>
      <p:sp>
        <p:nvSpPr>
          <p:cNvPr id="77" name="TextBox 76"/>
          <p:cNvSpPr txBox="1"/>
          <p:nvPr/>
        </p:nvSpPr>
        <p:spPr>
          <a:xfrm>
            <a:off x="2877427" y="761528"/>
            <a:ext cx="656758" cy="184666"/>
          </a:xfrm>
          <a:prstGeom prst="rect">
            <a:avLst/>
          </a:prstGeom>
          <a:noFill/>
        </p:spPr>
        <p:txBody>
          <a:bodyPr wrap="square" rtlCol="0">
            <a:spAutoFit/>
          </a:bodyPr>
          <a:lstStyle/>
          <a:p>
            <a:pPr algn="ctr"/>
            <a:r>
              <a:rPr lang="en-US" sz="600" dirty="0">
                <a:solidFill>
                  <a:schemeClr val="bg1"/>
                </a:solidFill>
              </a:rPr>
              <a:t>learning</a:t>
            </a:r>
          </a:p>
        </p:txBody>
      </p:sp>
      <p:sp>
        <p:nvSpPr>
          <p:cNvPr id="78" name="TextBox 77"/>
          <p:cNvSpPr txBox="1"/>
          <p:nvPr/>
        </p:nvSpPr>
        <p:spPr>
          <a:xfrm>
            <a:off x="3466361" y="761528"/>
            <a:ext cx="645732" cy="276999"/>
          </a:xfrm>
          <a:prstGeom prst="rect">
            <a:avLst/>
          </a:prstGeom>
          <a:noFill/>
        </p:spPr>
        <p:txBody>
          <a:bodyPr wrap="square" rtlCol="0">
            <a:spAutoFit/>
          </a:bodyPr>
          <a:lstStyle/>
          <a:p>
            <a:pPr algn="ctr"/>
            <a:r>
              <a:rPr lang="en-US" sz="600" dirty="0">
                <a:solidFill>
                  <a:schemeClr val="bg1"/>
                </a:solidFill>
              </a:rPr>
              <a:t>human resources</a:t>
            </a:r>
          </a:p>
        </p:txBody>
      </p:sp>
      <p:sp>
        <p:nvSpPr>
          <p:cNvPr id="79" name="TextBox 78"/>
          <p:cNvSpPr txBox="1"/>
          <p:nvPr/>
        </p:nvSpPr>
        <p:spPr>
          <a:xfrm>
            <a:off x="117550" y="1373024"/>
            <a:ext cx="657010" cy="184666"/>
          </a:xfrm>
          <a:prstGeom prst="rect">
            <a:avLst/>
          </a:prstGeom>
          <a:noFill/>
        </p:spPr>
        <p:txBody>
          <a:bodyPr wrap="square" rtlCol="0">
            <a:spAutoFit/>
          </a:bodyPr>
          <a:lstStyle/>
          <a:p>
            <a:pPr algn="ctr"/>
            <a:r>
              <a:rPr lang="en-US" sz="600" dirty="0">
                <a:solidFill>
                  <a:schemeClr val="bg1"/>
                </a:solidFill>
              </a:rPr>
              <a:t>collaboration</a:t>
            </a:r>
          </a:p>
        </p:txBody>
      </p:sp>
      <p:sp>
        <p:nvSpPr>
          <p:cNvPr id="80" name="TextBox 79"/>
          <p:cNvSpPr txBox="1"/>
          <p:nvPr/>
        </p:nvSpPr>
        <p:spPr>
          <a:xfrm>
            <a:off x="691307" y="1373024"/>
            <a:ext cx="597188" cy="184666"/>
          </a:xfrm>
          <a:prstGeom prst="rect">
            <a:avLst/>
          </a:prstGeom>
          <a:noFill/>
        </p:spPr>
        <p:txBody>
          <a:bodyPr wrap="square" rtlCol="0">
            <a:spAutoFit/>
          </a:bodyPr>
          <a:lstStyle/>
          <a:p>
            <a:pPr algn="ctr"/>
            <a:r>
              <a:rPr lang="en-US" sz="600" dirty="0">
                <a:solidFill>
                  <a:schemeClr val="bg1"/>
                </a:solidFill>
              </a:rPr>
              <a:t>success</a:t>
            </a:r>
          </a:p>
        </p:txBody>
      </p:sp>
      <p:sp>
        <p:nvSpPr>
          <p:cNvPr id="81" name="TextBox 80"/>
          <p:cNvSpPr txBox="1"/>
          <p:nvPr/>
        </p:nvSpPr>
        <p:spPr>
          <a:xfrm>
            <a:off x="1169377" y="1373024"/>
            <a:ext cx="740628" cy="184666"/>
          </a:xfrm>
          <a:prstGeom prst="rect">
            <a:avLst/>
          </a:prstGeom>
          <a:noFill/>
        </p:spPr>
        <p:txBody>
          <a:bodyPr wrap="square" rtlCol="0">
            <a:spAutoFit/>
          </a:bodyPr>
          <a:lstStyle/>
          <a:p>
            <a:pPr algn="ctr"/>
            <a:r>
              <a:rPr lang="en-US" sz="600" dirty="0">
                <a:solidFill>
                  <a:schemeClr val="bg1"/>
                </a:solidFill>
              </a:rPr>
              <a:t>feedback</a:t>
            </a:r>
          </a:p>
        </p:txBody>
      </p:sp>
      <p:sp>
        <p:nvSpPr>
          <p:cNvPr id="82" name="TextBox 81"/>
          <p:cNvSpPr txBox="1"/>
          <p:nvPr/>
        </p:nvSpPr>
        <p:spPr>
          <a:xfrm>
            <a:off x="1803933" y="1373024"/>
            <a:ext cx="585970" cy="184666"/>
          </a:xfrm>
          <a:prstGeom prst="rect">
            <a:avLst/>
          </a:prstGeom>
          <a:noFill/>
        </p:spPr>
        <p:txBody>
          <a:bodyPr wrap="square" rtlCol="0">
            <a:spAutoFit/>
          </a:bodyPr>
          <a:lstStyle/>
          <a:p>
            <a:pPr algn="ctr"/>
            <a:r>
              <a:rPr lang="en-US" sz="600" dirty="0">
                <a:solidFill>
                  <a:schemeClr val="bg1"/>
                </a:solidFill>
              </a:rPr>
              <a:t>skills</a:t>
            </a:r>
          </a:p>
        </p:txBody>
      </p:sp>
      <p:sp>
        <p:nvSpPr>
          <p:cNvPr id="83" name="TextBox 82"/>
          <p:cNvSpPr txBox="1"/>
          <p:nvPr/>
        </p:nvSpPr>
        <p:spPr>
          <a:xfrm>
            <a:off x="169554" y="2346738"/>
            <a:ext cx="485127" cy="184666"/>
          </a:xfrm>
          <a:prstGeom prst="rect">
            <a:avLst/>
          </a:prstGeom>
          <a:noFill/>
        </p:spPr>
        <p:txBody>
          <a:bodyPr wrap="square" rtlCol="0">
            <a:spAutoFit/>
          </a:bodyPr>
          <a:lstStyle/>
          <a:p>
            <a:pPr algn="ctr"/>
            <a:r>
              <a:rPr lang="en-US" sz="600" dirty="0">
                <a:solidFill>
                  <a:schemeClr val="bg1"/>
                </a:solidFill>
              </a:rPr>
              <a:t>enable</a:t>
            </a:r>
          </a:p>
        </p:txBody>
      </p:sp>
      <p:sp>
        <p:nvSpPr>
          <p:cNvPr id="84" name="TextBox 83"/>
          <p:cNvSpPr txBox="1"/>
          <p:nvPr/>
        </p:nvSpPr>
        <p:spPr>
          <a:xfrm>
            <a:off x="604192" y="2346738"/>
            <a:ext cx="692936" cy="184666"/>
          </a:xfrm>
          <a:prstGeom prst="rect">
            <a:avLst/>
          </a:prstGeom>
          <a:noFill/>
        </p:spPr>
        <p:txBody>
          <a:bodyPr wrap="square" rtlCol="0">
            <a:spAutoFit/>
          </a:bodyPr>
          <a:lstStyle/>
          <a:p>
            <a:pPr algn="ctr"/>
            <a:r>
              <a:rPr lang="en-US" sz="600" dirty="0">
                <a:solidFill>
                  <a:schemeClr val="bg1"/>
                </a:solidFill>
              </a:rPr>
              <a:t>champion</a:t>
            </a:r>
          </a:p>
        </p:txBody>
      </p:sp>
      <p:sp>
        <p:nvSpPr>
          <p:cNvPr id="85" name="TextBox 84"/>
          <p:cNvSpPr txBox="1"/>
          <p:nvPr/>
        </p:nvSpPr>
        <p:spPr>
          <a:xfrm>
            <a:off x="1264942" y="2346738"/>
            <a:ext cx="549498" cy="184666"/>
          </a:xfrm>
          <a:prstGeom prst="rect">
            <a:avLst/>
          </a:prstGeom>
          <a:noFill/>
        </p:spPr>
        <p:txBody>
          <a:bodyPr wrap="square" rtlCol="0">
            <a:spAutoFit/>
          </a:bodyPr>
          <a:lstStyle/>
          <a:p>
            <a:pPr algn="ctr"/>
            <a:r>
              <a:rPr lang="en-US" sz="600" dirty="0">
                <a:solidFill>
                  <a:schemeClr val="bg1"/>
                </a:solidFill>
              </a:rPr>
              <a:t>safeguard</a:t>
            </a:r>
          </a:p>
        </p:txBody>
      </p:sp>
      <p:sp>
        <p:nvSpPr>
          <p:cNvPr id="86" name="TextBox 85"/>
          <p:cNvSpPr txBox="1"/>
          <p:nvPr/>
        </p:nvSpPr>
        <p:spPr>
          <a:xfrm>
            <a:off x="1801101" y="2346738"/>
            <a:ext cx="623342" cy="184666"/>
          </a:xfrm>
          <a:prstGeom prst="rect">
            <a:avLst/>
          </a:prstGeom>
          <a:noFill/>
        </p:spPr>
        <p:txBody>
          <a:bodyPr wrap="square" rtlCol="0">
            <a:spAutoFit/>
          </a:bodyPr>
          <a:lstStyle/>
          <a:p>
            <a:pPr algn="ctr"/>
            <a:r>
              <a:rPr lang="en-US" sz="600" dirty="0">
                <a:solidFill>
                  <a:schemeClr val="bg1"/>
                </a:solidFill>
              </a:rPr>
              <a:t>economy</a:t>
            </a:r>
          </a:p>
        </p:txBody>
      </p:sp>
      <p:sp>
        <p:nvSpPr>
          <p:cNvPr id="87" name="TextBox 86"/>
          <p:cNvSpPr txBox="1"/>
          <p:nvPr/>
        </p:nvSpPr>
        <p:spPr>
          <a:xfrm>
            <a:off x="2322624" y="2346738"/>
            <a:ext cx="678060" cy="184666"/>
          </a:xfrm>
          <a:prstGeom prst="rect">
            <a:avLst/>
          </a:prstGeom>
          <a:noFill/>
        </p:spPr>
        <p:txBody>
          <a:bodyPr wrap="square" rtlCol="0">
            <a:spAutoFit/>
          </a:bodyPr>
          <a:lstStyle/>
          <a:p>
            <a:pPr algn="ctr"/>
            <a:r>
              <a:rPr lang="en-US" sz="600" dirty="0">
                <a:solidFill>
                  <a:schemeClr val="bg1"/>
                </a:solidFill>
              </a:rPr>
              <a:t>society</a:t>
            </a:r>
          </a:p>
        </p:txBody>
      </p:sp>
      <p:sp>
        <p:nvSpPr>
          <p:cNvPr id="88" name="TextBox 87"/>
          <p:cNvSpPr txBox="1"/>
          <p:nvPr/>
        </p:nvSpPr>
        <p:spPr>
          <a:xfrm>
            <a:off x="2963242" y="2346738"/>
            <a:ext cx="485127" cy="184666"/>
          </a:xfrm>
          <a:prstGeom prst="rect">
            <a:avLst/>
          </a:prstGeom>
          <a:noFill/>
        </p:spPr>
        <p:txBody>
          <a:bodyPr wrap="square" rtlCol="0">
            <a:spAutoFit/>
          </a:bodyPr>
          <a:lstStyle/>
          <a:p>
            <a:pPr algn="ctr"/>
            <a:r>
              <a:rPr lang="en-US" sz="600" dirty="0">
                <a:solidFill>
                  <a:schemeClr val="bg1"/>
                </a:solidFill>
              </a:rPr>
              <a:t>values</a:t>
            </a:r>
          </a:p>
        </p:txBody>
      </p:sp>
      <p:sp>
        <p:nvSpPr>
          <p:cNvPr id="89" name="TextBox 88"/>
          <p:cNvSpPr txBox="1"/>
          <p:nvPr/>
        </p:nvSpPr>
        <p:spPr>
          <a:xfrm>
            <a:off x="3443570" y="2346738"/>
            <a:ext cx="691314" cy="276999"/>
          </a:xfrm>
          <a:prstGeom prst="rect">
            <a:avLst/>
          </a:prstGeom>
          <a:noFill/>
        </p:spPr>
        <p:txBody>
          <a:bodyPr wrap="square" rtlCol="0">
            <a:spAutoFit/>
          </a:bodyPr>
          <a:lstStyle/>
          <a:p>
            <a:pPr algn="ctr"/>
            <a:r>
              <a:rPr lang="en-US" sz="600" dirty="0">
                <a:solidFill>
                  <a:schemeClr val="bg1"/>
                </a:solidFill>
              </a:rPr>
              <a:t>technical competencies</a:t>
            </a:r>
          </a:p>
        </p:txBody>
      </p:sp>
      <p:sp>
        <p:nvSpPr>
          <p:cNvPr id="90" name="TextBox 89"/>
          <p:cNvSpPr txBox="1"/>
          <p:nvPr/>
        </p:nvSpPr>
        <p:spPr>
          <a:xfrm>
            <a:off x="93131" y="3911677"/>
            <a:ext cx="637974"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91" name="TextBox 90"/>
          <p:cNvSpPr txBox="1"/>
          <p:nvPr/>
        </p:nvSpPr>
        <p:spPr>
          <a:xfrm>
            <a:off x="603701" y="3911677"/>
            <a:ext cx="693918" cy="184666"/>
          </a:xfrm>
          <a:prstGeom prst="rect">
            <a:avLst/>
          </a:prstGeom>
          <a:noFill/>
        </p:spPr>
        <p:txBody>
          <a:bodyPr wrap="square" rtlCol="0">
            <a:spAutoFit/>
          </a:bodyPr>
          <a:lstStyle/>
          <a:p>
            <a:pPr algn="ctr"/>
            <a:r>
              <a:rPr lang="en-US" sz="600" dirty="0">
                <a:solidFill>
                  <a:schemeClr val="bg1"/>
                </a:solidFill>
              </a:rPr>
              <a:t>finance</a:t>
            </a:r>
          </a:p>
        </p:txBody>
      </p:sp>
      <p:sp>
        <p:nvSpPr>
          <p:cNvPr id="92" name="TextBox 91"/>
          <p:cNvSpPr txBox="1"/>
          <p:nvPr/>
        </p:nvSpPr>
        <p:spPr>
          <a:xfrm>
            <a:off x="1297127" y="3911677"/>
            <a:ext cx="485127" cy="184666"/>
          </a:xfrm>
          <a:prstGeom prst="rect">
            <a:avLst/>
          </a:prstGeom>
          <a:noFill/>
        </p:spPr>
        <p:txBody>
          <a:bodyPr wrap="square" rtlCol="0">
            <a:spAutoFit/>
          </a:bodyPr>
          <a:lstStyle/>
          <a:p>
            <a:pPr algn="ctr"/>
            <a:r>
              <a:rPr lang="en-US" sz="600" dirty="0">
                <a:solidFill>
                  <a:schemeClr val="bg1"/>
                </a:solidFill>
              </a:rPr>
              <a:t>taxation</a:t>
            </a:r>
          </a:p>
        </p:txBody>
      </p:sp>
      <p:sp>
        <p:nvSpPr>
          <p:cNvPr id="93" name="TextBox 92"/>
          <p:cNvSpPr txBox="1"/>
          <p:nvPr/>
        </p:nvSpPr>
        <p:spPr>
          <a:xfrm>
            <a:off x="1644277" y="3911677"/>
            <a:ext cx="867912" cy="184666"/>
          </a:xfrm>
          <a:prstGeom prst="rect">
            <a:avLst/>
          </a:prstGeom>
          <a:noFill/>
        </p:spPr>
        <p:txBody>
          <a:bodyPr wrap="square" rtlCol="0">
            <a:spAutoFit/>
          </a:bodyPr>
          <a:lstStyle/>
          <a:p>
            <a:pPr algn="ctr"/>
            <a:r>
              <a:rPr lang="en-US" sz="600" dirty="0">
                <a:solidFill>
                  <a:schemeClr val="bg1"/>
                </a:solidFill>
              </a:rPr>
              <a:t>professionalism</a:t>
            </a:r>
          </a:p>
        </p:txBody>
      </p:sp>
      <p:sp>
        <p:nvSpPr>
          <p:cNvPr id="94" name="TextBox 93"/>
          <p:cNvSpPr txBox="1"/>
          <p:nvPr/>
        </p:nvSpPr>
        <p:spPr>
          <a:xfrm>
            <a:off x="2294059" y="3911677"/>
            <a:ext cx="735190" cy="276999"/>
          </a:xfrm>
          <a:prstGeom prst="rect">
            <a:avLst/>
          </a:prstGeom>
          <a:noFill/>
        </p:spPr>
        <p:txBody>
          <a:bodyPr wrap="square" rtlCol="0">
            <a:spAutoFit/>
          </a:bodyPr>
          <a:lstStyle/>
          <a:p>
            <a:pPr algn="ctr"/>
            <a:r>
              <a:rPr lang="en-US" sz="600" dirty="0">
                <a:solidFill>
                  <a:schemeClr val="bg1"/>
                </a:solidFill>
              </a:rPr>
              <a:t>ethical </a:t>
            </a:r>
            <a:r>
              <a:rPr lang="en-US" sz="600" dirty="0" err="1">
                <a:solidFill>
                  <a:schemeClr val="bg1"/>
                </a:solidFill>
              </a:rPr>
              <a:t>behaviour</a:t>
            </a:r>
            <a:endParaRPr lang="en-US" sz="600" dirty="0">
              <a:solidFill>
                <a:schemeClr val="bg1"/>
              </a:solidFill>
            </a:endParaRPr>
          </a:p>
        </p:txBody>
      </p:sp>
      <p:sp>
        <p:nvSpPr>
          <p:cNvPr id="95" name="TextBox 94"/>
          <p:cNvSpPr txBox="1"/>
          <p:nvPr/>
        </p:nvSpPr>
        <p:spPr>
          <a:xfrm>
            <a:off x="2803508" y="3911677"/>
            <a:ext cx="804596" cy="276999"/>
          </a:xfrm>
          <a:prstGeom prst="rect">
            <a:avLst/>
          </a:prstGeom>
          <a:noFill/>
        </p:spPr>
        <p:txBody>
          <a:bodyPr wrap="square" rtlCol="0">
            <a:spAutoFit/>
          </a:bodyPr>
          <a:lstStyle/>
          <a:p>
            <a:pPr algn="ctr"/>
            <a:r>
              <a:rPr lang="en-US" sz="600" dirty="0">
                <a:solidFill>
                  <a:schemeClr val="bg1"/>
                </a:solidFill>
              </a:rPr>
              <a:t>written and oral communication</a:t>
            </a:r>
          </a:p>
        </p:txBody>
      </p:sp>
      <p:sp>
        <p:nvSpPr>
          <p:cNvPr id="96" name="TextBox 95"/>
          <p:cNvSpPr txBox="1"/>
          <p:nvPr/>
        </p:nvSpPr>
        <p:spPr>
          <a:xfrm>
            <a:off x="3487987" y="3911677"/>
            <a:ext cx="602480" cy="184666"/>
          </a:xfrm>
          <a:prstGeom prst="rect">
            <a:avLst/>
          </a:prstGeom>
          <a:noFill/>
        </p:spPr>
        <p:txBody>
          <a:bodyPr wrap="square" rtlCol="0">
            <a:spAutoFit/>
          </a:bodyPr>
          <a:lstStyle/>
          <a:p>
            <a:pPr algn="ctr"/>
            <a:r>
              <a:rPr lang="en-US" sz="600" dirty="0">
                <a:solidFill>
                  <a:schemeClr val="bg1"/>
                </a:solidFill>
              </a:rPr>
              <a:t>leadership</a:t>
            </a:r>
          </a:p>
        </p:txBody>
      </p:sp>
      <p:sp>
        <p:nvSpPr>
          <p:cNvPr id="97" name="TextBox 96"/>
          <p:cNvSpPr txBox="1"/>
          <p:nvPr/>
        </p:nvSpPr>
        <p:spPr>
          <a:xfrm>
            <a:off x="169554" y="4703942"/>
            <a:ext cx="485127" cy="276999"/>
          </a:xfrm>
          <a:prstGeom prst="rect">
            <a:avLst/>
          </a:prstGeom>
          <a:noFill/>
        </p:spPr>
        <p:txBody>
          <a:bodyPr wrap="square" rtlCol="0">
            <a:spAutoFit/>
          </a:bodyPr>
          <a:lstStyle/>
          <a:p>
            <a:pPr algn="ctr"/>
            <a:r>
              <a:rPr lang="en-US" sz="600" dirty="0">
                <a:solidFill>
                  <a:schemeClr val="bg1"/>
                </a:solidFill>
              </a:rPr>
              <a:t>problem solving</a:t>
            </a:r>
          </a:p>
        </p:txBody>
      </p:sp>
      <p:sp>
        <p:nvSpPr>
          <p:cNvPr id="98" name="TextBox 97"/>
          <p:cNvSpPr txBox="1"/>
          <p:nvPr/>
        </p:nvSpPr>
        <p:spPr>
          <a:xfrm>
            <a:off x="747337" y="4703942"/>
            <a:ext cx="485127" cy="276999"/>
          </a:xfrm>
          <a:prstGeom prst="rect">
            <a:avLst/>
          </a:prstGeom>
          <a:noFill/>
        </p:spPr>
        <p:txBody>
          <a:bodyPr wrap="square" rtlCol="0">
            <a:spAutoFit/>
          </a:bodyPr>
          <a:lstStyle/>
          <a:p>
            <a:pPr algn="ctr"/>
            <a:r>
              <a:rPr lang="en-US" sz="600" dirty="0">
                <a:solidFill>
                  <a:schemeClr val="bg1"/>
                </a:solidFill>
              </a:rPr>
              <a:t>decision making</a:t>
            </a:r>
          </a:p>
        </p:txBody>
      </p:sp>
      <p:sp>
        <p:nvSpPr>
          <p:cNvPr id="99" name="TextBox 98"/>
          <p:cNvSpPr txBox="1"/>
          <p:nvPr/>
        </p:nvSpPr>
        <p:spPr>
          <a:xfrm>
            <a:off x="1206298" y="4703942"/>
            <a:ext cx="666786" cy="369332"/>
          </a:xfrm>
          <a:prstGeom prst="rect">
            <a:avLst/>
          </a:prstGeom>
          <a:noFill/>
        </p:spPr>
        <p:txBody>
          <a:bodyPr wrap="square" rtlCol="0">
            <a:spAutoFit/>
          </a:bodyPr>
          <a:lstStyle/>
          <a:p>
            <a:pPr algn="ctr"/>
            <a:r>
              <a:rPr lang="en-US" sz="600" dirty="0">
                <a:solidFill>
                  <a:schemeClr val="bg1"/>
                </a:solidFill>
              </a:rPr>
              <a:t>advanced financial reporting</a:t>
            </a:r>
          </a:p>
        </p:txBody>
      </p:sp>
      <p:sp>
        <p:nvSpPr>
          <p:cNvPr id="100" name="TextBox 99"/>
          <p:cNvSpPr txBox="1"/>
          <p:nvPr/>
        </p:nvSpPr>
        <p:spPr>
          <a:xfrm>
            <a:off x="1737375" y="4703942"/>
            <a:ext cx="681716" cy="276999"/>
          </a:xfrm>
          <a:prstGeom prst="rect">
            <a:avLst/>
          </a:prstGeom>
          <a:noFill/>
        </p:spPr>
        <p:txBody>
          <a:bodyPr wrap="square" rtlCol="0">
            <a:spAutoFit/>
          </a:bodyPr>
          <a:lstStyle/>
          <a:p>
            <a:pPr algn="ctr"/>
            <a:r>
              <a:rPr lang="en-US" sz="600" dirty="0">
                <a:solidFill>
                  <a:schemeClr val="bg1"/>
                </a:solidFill>
              </a:rPr>
              <a:t>management accounting</a:t>
            </a:r>
          </a:p>
        </p:txBody>
      </p:sp>
      <p:sp>
        <p:nvSpPr>
          <p:cNvPr id="101" name="TextBox 100"/>
          <p:cNvSpPr txBox="1"/>
          <p:nvPr/>
        </p:nvSpPr>
        <p:spPr>
          <a:xfrm>
            <a:off x="2322623" y="4703942"/>
            <a:ext cx="678062" cy="276999"/>
          </a:xfrm>
          <a:prstGeom prst="rect">
            <a:avLst/>
          </a:prstGeom>
          <a:noFill/>
        </p:spPr>
        <p:txBody>
          <a:bodyPr wrap="square" rtlCol="0">
            <a:spAutoFit/>
          </a:bodyPr>
          <a:lstStyle/>
          <a:p>
            <a:pPr algn="ctr"/>
            <a:r>
              <a:rPr lang="en-US" sz="600" dirty="0">
                <a:solidFill>
                  <a:schemeClr val="bg1"/>
                </a:solidFill>
              </a:rPr>
              <a:t>strategy and governance</a:t>
            </a:r>
          </a:p>
        </p:txBody>
      </p:sp>
      <p:sp>
        <p:nvSpPr>
          <p:cNvPr id="102" name="TextBox 101"/>
          <p:cNvSpPr txBox="1"/>
          <p:nvPr/>
        </p:nvSpPr>
        <p:spPr>
          <a:xfrm>
            <a:off x="4835629" y="800849"/>
            <a:ext cx="673112" cy="184666"/>
          </a:xfrm>
          <a:prstGeom prst="rect">
            <a:avLst/>
          </a:prstGeom>
          <a:noFill/>
        </p:spPr>
        <p:txBody>
          <a:bodyPr wrap="square" rtlCol="0">
            <a:spAutoFit/>
          </a:bodyPr>
          <a:lstStyle/>
          <a:p>
            <a:pPr algn="ctr"/>
            <a:r>
              <a:rPr lang="en-US" sz="600" dirty="0">
                <a:solidFill>
                  <a:schemeClr val="bg1"/>
                </a:solidFill>
              </a:rPr>
              <a:t>giving back</a:t>
            </a:r>
          </a:p>
        </p:txBody>
      </p:sp>
      <p:sp>
        <p:nvSpPr>
          <p:cNvPr id="103" name="TextBox 102"/>
          <p:cNvSpPr txBox="1"/>
          <p:nvPr/>
        </p:nvSpPr>
        <p:spPr>
          <a:xfrm>
            <a:off x="5412133" y="800849"/>
            <a:ext cx="597188" cy="184666"/>
          </a:xfrm>
          <a:prstGeom prst="rect">
            <a:avLst/>
          </a:prstGeom>
          <a:noFill/>
        </p:spPr>
        <p:txBody>
          <a:bodyPr wrap="square" rtlCol="0">
            <a:spAutoFit/>
          </a:bodyPr>
          <a:lstStyle/>
          <a:p>
            <a:pPr algn="ctr"/>
            <a:r>
              <a:rPr lang="en-US" sz="600" dirty="0">
                <a:solidFill>
                  <a:schemeClr val="bg1"/>
                </a:solidFill>
              </a:rPr>
              <a:t>community</a:t>
            </a:r>
          </a:p>
        </p:txBody>
      </p:sp>
      <p:sp>
        <p:nvSpPr>
          <p:cNvPr id="104" name="TextBox 103"/>
          <p:cNvSpPr txBox="1"/>
          <p:nvPr/>
        </p:nvSpPr>
        <p:spPr>
          <a:xfrm>
            <a:off x="5929444" y="800849"/>
            <a:ext cx="740628" cy="184666"/>
          </a:xfrm>
          <a:prstGeom prst="rect">
            <a:avLst/>
          </a:prstGeom>
          <a:noFill/>
        </p:spPr>
        <p:txBody>
          <a:bodyPr wrap="square" rtlCol="0">
            <a:spAutoFit/>
          </a:bodyPr>
          <a:lstStyle/>
          <a:p>
            <a:pPr algn="ctr"/>
            <a:r>
              <a:rPr lang="en-US" sz="600" dirty="0">
                <a:solidFill>
                  <a:schemeClr val="bg1"/>
                </a:solidFill>
              </a:rPr>
              <a:t>fundraising</a:t>
            </a:r>
          </a:p>
        </p:txBody>
      </p:sp>
      <p:sp>
        <p:nvSpPr>
          <p:cNvPr id="105" name="TextBox 104"/>
          <p:cNvSpPr txBox="1"/>
          <p:nvPr/>
        </p:nvSpPr>
        <p:spPr>
          <a:xfrm>
            <a:off x="4876206" y="1808338"/>
            <a:ext cx="591958" cy="184666"/>
          </a:xfrm>
          <a:prstGeom prst="rect">
            <a:avLst/>
          </a:prstGeom>
          <a:noFill/>
        </p:spPr>
        <p:txBody>
          <a:bodyPr wrap="square" rtlCol="0">
            <a:spAutoFit/>
          </a:bodyPr>
          <a:lstStyle/>
          <a:p>
            <a:pPr algn="ctr"/>
            <a:r>
              <a:rPr lang="en-US" sz="600" dirty="0">
                <a:solidFill>
                  <a:schemeClr val="bg1"/>
                </a:solidFill>
              </a:rPr>
              <a:t>expertise</a:t>
            </a:r>
          </a:p>
        </p:txBody>
      </p:sp>
      <p:sp>
        <p:nvSpPr>
          <p:cNvPr id="106" name="TextBox 105"/>
          <p:cNvSpPr txBox="1"/>
          <p:nvPr/>
        </p:nvSpPr>
        <p:spPr>
          <a:xfrm>
            <a:off x="5412133" y="1808338"/>
            <a:ext cx="597188" cy="184666"/>
          </a:xfrm>
          <a:prstGeom prst="rect">
            <a:avLst/>
          </a:prstGeom>
          <a:noFill/>
        </p:spPr>
        <p:txBody>
          <a:bodyPr wrap="square" rtlCol="0">
            <a:spAutoFit/>
          </a:bodyPr>
          <a:lstStyle/>
          <a:p>
            <a:pPr algn="ctr"/>
            <a:r>
              <a:rPr lang="en-US" sz="600" dirty="0">
                <a:solidFill>
                  <a:schemeClr val="bg1"/>
                </a:solidFill>
              </a:rPr>
              <a:t>mission</a:t>
            </a:r>
          </a:p>
        </p:txBody>
      </p:sp>
      <p:sp>
        <p:nvSpPr>
          <p:cNvPr id="107" name="TextBox 106"/>
          <p:cNvSpPr txBox="1"/>
          <p:nvPr/>
        </p:nvSpPr>
        <p:spPr>
          <a:xfrm>
            <a:off x="5929444" y="1808338"/>
            <a:ext cx="740628" cy="184666"/>
          </a:xfrm>
          <a:prstGeom prst="rect">
            <a:avLst/>
          </a:prstGeom>
          <a:noFill/>
        </p:spPr>
        <p:txBody>
          <a:bodyPr wrap="square" rtlCol="0">
            <a:spAutoFit/>
          </a:bodyPr>
          <a:lstStyle/>
          <a:p>
            <a:pPr algn="ctr"/>
            <a:r>
              <a:rPr lang="en-US" sz="600" dirty="0">
                <a:solidFill>
                  <a:schemeClr val="bg1"/>
                </a:solidFill>
              </a:rPr>
              <a:t>regulations</a:t>
            </a:r>
          </a:p>
        </p:txBody>
      </p:sp>
      <p:sp>
        <p:nvSpPr>
          <p:cNvPr id="108" name="TextBox 107"/>
          <p:cNvSpPr txBox="1"/>
          <p:nvPr/>
        </p:nvSpPr>
        <p:spPr>
          <a:xfrm>
            <a:off x="6545315" y="1808338"/>
            <a:ext cx="585970" cy="184666"/>
          </a:xfrm>
          <a:prstGeom prst="rect">
            <a:avLst/>
          </a:prstGeom>
          <a:noFill/>
        </p:spPr>
        <p:txBody>
          <a:bodyPr wrap="square" rtlCol="0">
            <a:spAutoFit/>
          </a:bodyPr>
          <a:lstStyle/>
          <a:p>
            <a:pPr algn="ctr"/>
            <a:r>
              <a:rPr lang="en-US" sz="600" dirty="0" err="1">
                <a:solidFill>
                  <a:schemeClr val="bg1"/>
                </a:solidFill>
              </a:rPr>
              <a:t>url</a:t>
            </a:r>
            <a:endParaRPr lang="en-US" sz="600" dirty="0">
              <a:solidFill>
                <a:schemeClr val="bg1"/>
              </a:solidFill>
            </a:endParaRPr>
          </a:p>
        </p:txBody>
      </p:sp>
      <p:sp>
        <p:nvSpPr>
          <p:cNvPr id="109" name="TextBox 108"/>
          <p:cNvSpPr txBox="1"/>
          <p:nvPr/>
        </p:nvSpPr>
        <p:spPr>
          <a:xfrm>
            <a:off x="7052678" y="1808338"/>
            <a:ext cx="738086" cy="184666"/>
          </a:xfrm>
          <a:prstGeom prst="rect">
            <a:avLst/>
          </a:prstGeom>
          <a:noFill/>
        </p:spPr>
        <p:txBody>
          <a:bodyPr wrap="square" rtlCol="0">
            <a:spAutoFit/>
          </a:bodyPr>
          <a:lstStyle/>
          <a:p>
            <a:pPr algn="ctr"/>
            <a:r>
              <a:rPr lang="en-US" sz="600" dirty="0">
                <a:solidFill>
                  <a:schemeClr val="bg1"/>
                </a:solidFill>
              </a:rPr>
              <a:t>presentation</a:t>
            </a:r>
          </a:p>
        </p:txBody>
      </p:sp>
      <p:sp>
        <p:nvSpPr>
          <p:cNvPr id="110" name="TextBox 109"/>
          <p:cNvSpPr txBox="1"/>
          <p:nvPr/>
        </p:nvSpPr>
        <p:spPr>
          <a:xfrm>
            <a:off x="4826383" y="2471061"/>
            <a:ext cx="682358" cy="184666"/>
          </a:xfrm>
          <a:prstGeom prst="rect">
            <a:avLst/>
          </a:prstGeom>
          <a:noFill/>
        </p:spPr>
        <p:txBody>
          <a:bodyPr wrap="square" rtlCol="0">
            <a:spAutoFit/>
          </a:bodyPr>
          <a:lstStyle/>
          <a:p>
            <a:pPr algn="ctr"/>
            <a:r>
              <a:rPr lang="en-US" sz="600" dirty="0">
                <a:solidFill>
                  <a:schemeClr val="bg1"/>
                </a:solidFill>
              </a:rPr>
              <a:t>pay-per-click</a:t>
            </a:r>
          </a:p>
        </p:txBody>
      </p:sp>
      <p:sp>
        <p:nvSpPr>
          <p:cNvPr id="111" name="TextBox 110"/>
          <p:cNvSpPr txBox="1"/>
          <p:nvPr/>
        </p:nvSpPr>
        <p:spPr>
          <a:xfrm>
            <a:off x="5351280" y="2471061"/>
            <a:ext cx="740628" cy="184666"/>
          </a:xfrm>
          <a:prstGeom prst="rect">
            <a:avLst/>
          </a:prstGeom>
          <a:noFill/>
        </p:spPr>
        <p:txBody>
          <a:bodyPr wrap="square" rtlCol="0">
            <a:spAutoFit/>
          </a:bodyPr>
          <a:lstStyle/>
          <a:p>
            <a:pPr algn="ctr"/>
            <a:r>
              <a:rPr lang="en-US" sz="600" dirty="0" err="1">
                <a:solidFill>
                  <a:schemeClr val="bg1"/>
                </a:solidFill>
              </a:rPr>
              <a:t>seo</a:t>
            </a:r>
            <a:endParaRPr lang="en-US" sz="600" dirty="0">
              <a:solidFill>
                <a:schemeClr val="bg1"/>
              </a:solidFill>
            </a:endParaRPr>
          </a:p>
        </p:txBody>
      </p:sp>
      <p:sp>
        <p:nvSpPr>
          <p:cNvPr id="112" name="TextBox 111"/>
          <p:cNvSpPr txBox="1"/>
          <p:nvPr/>
        </p:nvSpPr>
        <p:spPr>
          <a:xfrm>
            <a:off x="6002150" y="2471061"/>
            <a:ext cx="585970" cy="184666"/>
          </a:xfrm>
          <a:prstGeom prst="rect">
            <a:avLst/>
          </a:prstGeom>
          <a:noFill/>
        </p:spPr>
        <p:txBody>
          <a:bodyPr wrap="square" rtlCol="0">
            <a:spAutoFit/>
          </a:bodyPr>
          <a:lstStyle/>
          <a:p>
            <a:pPr algn="ctr"/>
            <a:r>
              <a:rPr lang="en-US" sz="600" dirty="0">
                <a:solidFill>
                  <a:schemeClr val="bg1"/>
                </a:solidFill>
              </a:rPr>
              <a:t>content</a:t>
            </a:r>
          </a:p>
        </p:txBody>
      </p:sp>
      <p:sp>
        <p:nvSpPr>
          <p:cNvPr id="113" name="TextBox 112"/>
          <p:cNvSpPr txBox="1"/>
          <p:nvPr/>
        </p:nvSpPr>
        <p:spPr>
          <a:xfrm>
            <a:off x="6576967" y="2471061"/>
            <a:ext cx="603178" cy="184666"/>
          </a:xfrm>
          <a:prstGeom prst="rect">
            <a:avLst/>
          </a:prstGeom>
          <a:noFill/>
        </p:spPr>
        <p:txBody>
          <a:bodyPr wrap="square" rtlCol="0">
            <a:spAutoFit/>
          </a:bodyPr>
          <a:lstStyle/>
          <a:p>
            <a:pPr algn="ctr"/>
            <a:r>
              <a:rPr lang="en-US" sz="600" dirty="0">
                <a:solidFill>
                  <a:schemeClr val="bg1"/>
                </a:solidFill>
              </a:rPr>
              <a:t>document</a:t>
            </a:r>
          </a:p>
        </p:txBody>
      </p:sp>
      <p:sp>
        <p:nvSpPr>
          <p:cNvPr id="114" name="TextBox 113"/>
          <p:cNvSpPr txBox="1"/>
          <p:nvPr/>
        </p:nvSpPr>
        <p:spPr>
          <a:xfrm>
            <a:off x="7023544" y="2471061"/>
            <a:ext cx="798328" cy="184666"/>
          </a:xfrm>
          <a:prstGeom prst="rect">
            <a:avLst/>
          </a:prstGeom>
          <a:noFill/>
        </p:spPr>
        <p:txBody>
          <a:bodyPr wrap="square" rtlCol="0">
            <a:spAutoFit/>
          </a:bodyPr>
          <a:lstStyle/>
          <a:p>
            <a:pPr algn="ctr"/>
            <a:r>
              <a:rPr lang="en-US" sz="600" dirty="0">
                <a:solidFill>
                  <a:schemeClr val="bg1"/>
                </a:solidFill>
              </a:rPr>
              <a:t>communication</a:t>
            </a:r>
          </a:p>
        </p:txBody>
      </p:sp>
      <p:sp>
        <p:nvSpPr>
          <p:cNvPr id="115" name="TextBox 114"/>
          <p:cNvSpPr txBox="1"/>
          <p:nvPr/>
        </p:nvSpPr>
        <p:spPr>
          <a:xfrm>
            <a:off x="6467987" y="800849"/>
            <a:ext cx="740628" cy="184666"/>
          </a:xfrm>
          <a:prstGeom prst="rect">
            <a:avLst/>
          </a:prstGeom>
          <a:noFill/>
        </p:spPr>
        <p:txBody>
          <a:bodyPr wrap="square" rtlCol="0">
            <a:spAutoFit/>
          </a:bodyPr>
          <a:lstStyle/>
          <a:p>
            <a:pPr algn="ctr"/>
            <a:r>
              <a:rPr lang="en-US" sz="600" dirty="0">
                <a:solidFill>
                  <a:schemeClr val="bg1"/>
                </a:solidFill>
              </a:rPr>
              <a:t>sentiment</a:t>
            </a:r>
          </a:p>
        </p:txBody>
      </p:sp>
      <p:sp>
        <p:nvSpPr>
          <p:cNvPr id="116" name="TextBox 115"/>
          <p:cNvSpPr txBox="1"/>
          <p:nvPr/>
        </p:nvSpPr>
        <p:spPr>
          <a:xfrm>
            <a:off x="49675" y="2991266"/>
            <a:ext cx="724886" cy="276999"/>
          </a:xfrm>
          <a:prstGeom prst="rect">
            <a:avLst/>
          </a:prstGeom>
          <a:noFill/>
        </p:spPr>
        <p:txBody>
          <a:bodyPr wrap="square" rtlCol="0">
            <a:spAutoFit/>
          </a:bodyPr>
          <a:lstStyle/>
          <a:p>
            <a:pPr algn="ctr"/>
            <a:r>
              <a:rPr lang="en-US" sz="600" dirty="0">
                <a:solidFill>
                  <a:schemeClr val="bg1"/>
                </a:solidFill>
              </a:rPr>
              <a:t>enabling competencies</a:t>
            </a:r>
          </a:p>
        </p:txBody>
      </p:sp>
      <p:sp>
        <p:nvSpPr>
          <p:cNvPr id="117" name="TextBox 116"/>
          <p:cNvSpPr txBox="1"/>
          <p:nvPr/>
        </p:nvSpPr>
        <p:spPr>
          <a:xfrm>
            <a:off x="636704" y="2991266"/>
            <a:ext cx="692936" cy="276999"/>
          </a:xfrm>
          <a:prstGeom prst="rect">
            <a:avLst/>
          </a:prstGeom>
          <a:noFill/>
        </p:spPr>
        <p:txBody>
          <a:bodyPr wrap="square" rtlCol="0">
            <a:spAutoFit/>
          </a:bodyPr>
          <a:lstStyle/>
          <a:p>
            <a:pPr algn="ctr"/>
            <a:r>
              <a:rPr lang="en-US" sz="600" dirty="0">
                <a:solidFill>
                  <a:schemeClr val="bg1"/>
                </a:solidFill>
              </a:rPr>
              <a:t>code of conduct</a:t>
            </a:r>
          </a:p>
        </p:txBody>
      </p:sp>
      <p:sp>
        <p:nvSpPr>
          <p:cNvPr id="118" name="TextBox 117"/>
          <p:cNvSpPr txBox="1"/>
          <p:nvPr/>
        </p:nvSpPr>
        <p:spPr>
          <a:xfrm>
            <a:off x="7639229" y="1808338"/>
            <a:ext cx="585970" cy="276999"/>
          </a:xfrm>
          <a:prstGeom prst="rect">
            <a:avLst/>
          </a:prstGeom>
          <a:noFill/>
        </p:spPr>
        <p:txBody>
          <a:bodyPr wrap="square" rtlCol="0">
            <a:spAutoFit/>
          </a:bodyPr>
          <a:lstStyle/>
          <a:p>
            <a:pPr algn="ctr"/>
            <a:r>
              <a:rPr lang="en-US" sz="600" dirty="0">
                <a:solidFill>
                  <a:schemeClr val="bg1"/>
                </a:solidFill>
              </a:rPr>
              <a:t>market research</a:t>
            </a:r>
          </a:p>
        </p:txBody>
      </p:sp>
      <p:sp>
        <p:nvSpPr>
          <p:cNvPr id="119" name="TextBox 118"/>
          <p:cNvSpPr txBox="1"/>
          <p:nvPr/>
        </p:nvSpPr>
        <p:spPr>
          <a:xfrm>
            <a:off x="8146592" y="1808338"/>
            <a:ext cx="738086" cy="184666"/>
          </a:xfrm>
          <a:prstGeom prst="rect">
            <a:avLst/>
          </a:prstGeom>
          <a:noFill/>
        </p:spPr>
        <p:txBody>
          <a:bodyPr wrap="square" rtlCol="0">
            <a:spAutoFit/>
          </a:bodyPr>
          <a:lstStyle/>
          <a:p>
            <a:pPr algn="ctr"/>
            <a:r>
              <a:rPr lang="en-US" sz="600" dirty="0">
                <a:solidFill>
                  <a:schemeClr val="bg1"/>
                </a:solidFill>
              </a:rPr>
              <a:t>solutions</a:t>
            </a:r>
          </a:p>
        </p:txBody>
      </p:sp>
    </p:spTree>
    <p:extLst>
      <p:ext uri="{BB962C8B-B14F-4D97-AF65-F5344CB8AC3E}">
        <p14:creationId xmlns:p14="http://schemas.microsoft.com/office/powerpoint/2010/main" val="544085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4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Picture Placeholder 7"/>
          <p:cNvSpPr>
            <a:spLocks noGrp="1"/>
          </p:cNvSpPr>
          <p:nvPr>
            <p:ph type="pic" sz="quarter" idx="10" hasCustomPrompt="1"/>
          </p:nvPr>
        </p:nvSpPr>
        <p:spPr>
          <a:xfrm>
            <a:off x="36799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34290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2" name="Rectangle 11"/>
          <p:cNvSpPr/>
          <p:nvPr/>
        </p:nvSpPr>
        <p:spPr>
          <a:xfrm>
            <a:off x="365622" y="3520346"/>
            <a:ext cx="1545336" cy="10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ext Placeholder 3"/>
          <p:cNvSpPr>
            <a:spLocks noGrp="1"/>
          </p:cNvSpPr>
          <p:nvPr>
            <p:ph type="body" sz="half" idx="16"/>
          </p:nvPr>
        </p:nvSpPr>
        <p:spPr>
          <a:xfrm>
            <a:off x="365622" y="1628923"/>
            <a:ext cx="1545336" cy="412149"/>
          </a:xfrm>
          <a:prstGeom prst="rect">
            <a:avLst/>
          </a:prstGeom>
          <a:solidFill>
            <a:schemeClr val="accent1">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Picture Placeholder 7"/>
          <p:cNvSpPr>
            <a:spLocks noGrp="1"/>
          </p:cNvSpPr>
          <p:nvPr>
            <p:ph type="pic" sz="quarter" idx="18" hasCustomPrompt="1"/>
          </p:nvPr>
        </p:nvSpPr>
        <p:spPr>
          <a:xfrm>
            <a:off x="2084850"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059755"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8" name="Rectangle 17"/>
          <p:cNvSpPr/>
          <p:nvPr/>
        </p:nvSpPr>
        <p:spPr>
          <a:xfrm>
            <a:off x="2082477" y="3520346"/>
            <a:ext cx="1545336" cy="107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ext Placeholder 3"/>
          <p:cNvSpPr>
            <a:spLocks noGrp="1"/>
          </p:cNvSpPr>
          <p:nvPr>
            <p:ph type="body" sz="half" idx="21"/>
          </p:nvPr>
        </p:nvSpPr>
        <p:spPr>
          <a:xfrm>
            <a:off x="2082477" y="1628923"/>
            <a:ext cx="1545336" cy="412149"/>
          </a:xfrm>
          <a:prstGeom prst="rect">
            <a:avLst/>
          </a:prstGeom>
          <a:solidFill>
            <a:schemeClr val="accent2">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Picture Placeholder 7"/>
          <p:cNvSpPr>
            <a:spLocks noGrp="1"/>
          </p:cNvSpPr>
          <p:nvPr>
            <p:ph type="pic" sz="quarter" idx="22" hasCustomPrompt="1"/>
          </p:nvPr>
        </p:nvSpPr>
        <p:spPr>
          <a:xfrm>
            <a:off x="380170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377661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2" name="Rectangle 21"/>
          <p:cNvSpPr/>
          <p:nvPr/>
        </p:nvSpPr>
        <p:spPr>
          <a:xfrm>
            <a:off x="3799332" y="3520346"/>
            <a:ext cx="1545336" cy="107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Text Placeholder 3"/>
          <p:cNvSpPr>
            <a:spLocks noGrp="1"/>
          </p:cNvSpPr>
          <p:nvPr>
            <p:ph type="body" sz="half" idx="25"/>
          </p:nvPr>
        </p:nvSpPr>
        <p:spPr>
          <a:xfrm>
            <a:off x="3799332" y="1628923"/>
            <a:ext cx="1545336" cy="412149"/>
          </a:xfrm>
          <a:prstGeom prst="rect">
            <a:avLst/>
          </a:prstGeom>
          <a:solidFill>
            <a:schemeClr val="accent3">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Picture Placeholder 7"/>
          <p:cNvSpPr>
            <a:spLocks noGrp="1"/>
          </p:cNvSpPr>
          <p:nvPr>
            <p:ph type="pic" sz="quarter" idx="26" hasCustomPrompt="1"/>
          </p:nvPr>
        </p:nvSpPr>
        <p:spPr>
          <a:xfrm>
            <a:off x="5518560"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5493465"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6" name="Rectangle 25"/>
          <p:cNvSpPr/>
          <p:nvPr/>
        </p:nvSpPr>
        <p:spPr>
          <a:xfrm>
            <a:off x="5516187" y="3520346"/>
            <a:ext cx="1545336" cy="10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Text Placeholder 3"/>
          <p:cNvSpPr>
            <a:spLocks noGrp="1"/>
          </p:cNvSpPr>
          <p:nvPr>
            <p:ph type="body" sz="half" idx="29"/>
          </p:nvPr>
        </p:nvSpPr>
        <p:spPr>
          <a:xfrm>
            <a:off x="5516187" y="1628923"/>
            <a:ext cx="1545336" cy="412149"/>
          </a:xfrm>
          <a:prstGeom prst="rect">
            <a:avLst/>
          </a:prstGeom>
          <a:solidFill>
            <a:schemeClr val="accent4">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Picture Placeholder 7"/>
          <p:cNvSpPr>
            <a:spLocks noGrp="1"/>
          </p:cNvSpPr>
          <p:nvPr>
            <p:ph type="pic" sz="quarter" idx="30" hasCustomPrompt="1"/>
          </p:nvPr>
        </p:nvSpPr>
        <p:spPr>
          <a:xfrm>
            <a:off x="723541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721032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30" name="Rectangle 29"/>
          <p:cNvSpPr/>
          <p:nvPr/>
        </p:nvSpPr>
        <p:spPr>
          <a:xfrm>
            <a:off x="7233042" y="3520346"/>
            <a:ext cx="1545336" cy="107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Text Placeholder 3"/>
          <p:cNvSpPr>
            <a:spLocks noGrp="1"/>
          </p:cNvSpPr>
          <p:nvPr>
            <p:ph type="body" sz="half" idx="33"/>
          </p:nvPr>
        </p:nvSpPr>
        <p:spPr>
          <a:xfrm>
            <a:off x="7233042" y="1628923"/>
            <a:ext cx="1545336" cy="412149"/>
          </a:xfrm>
          <a:prstGeom prst="rect">
            <a:avLst/>
          </a:prstGeom>
          <a:solidFill>
            <a:schemeClr val="accent5">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83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mock_up">
    <p:spTree>
      <p:nvGrpSpPr>
        <p:cNvPr id="1" name=""/>
        <p:cNvGrpSpPr/>
        <p:nvPr/>
      </p:nvGrpSpPr>
      <p:grpSpPr>
        <a:xfrm>
          <a:off x="0" y="0"/>
          <a:ext cx="0" cy="0"/>
          <a:chOff x="0" y="0"/>
          <a:chExt cx="0" cy="0"/>
        </a:xfrm>
      </p:grpSpPr>
      <p:pic>
        <p:nvPicPr>
          <p:cNvPr id="17" name="Picture 16" descr="apple_monitor.png"/>
          <p:cNvPicPr>
            <a:picLocks noChangeAspect="1"/>
          </p:cNvPicPr>
          <p:nvPr/>
        </p:nvPicPr>
        <p:blipFill>
          <a:blip r:embed="rId2"/>
          <a:stretch>
            <a:fillRect/>
          </a:stretch>
        </p:blipFill>
        <p:spPr>
          <a:xfrm>
            <a:off x="790575" y="1214038"/>
            <a:ext cx="3225798" cy="3491312"/>
          </a:xfrm>
          <a:prstGeom prst="rect">
            <a:avLst/>
          </a:prstGeom>
        </p:spPr>
      </p:pic>
      <p:sp>
        <p:nvSpPr>
          <p:cNvPr id="11" name="Picture Placeholder 7"/>
          <p:cNvSpPr>
            <a:spLocks noGrp="1"/>
          </p:cNvSpPr>
          <p:nvPr>
            <p:ph type="pic" sz="quarter" idx="44" hasCustomPrompt="1"/>
          </p:nvPr>
        </p:nvSpPr>
        <p:spPr>
          <a:xfrm>
            <a:off x="1258889" y="1399760"/>
            <a:ext cx="2587686" cy="214477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400" b="1">
                <a:solidFill>
                  <a:schemeClr val="tx1">
                    <a:lumMod val="75000"/>
                    <a:lumOff val="25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A8E00450-0B94-491B-8FBE-43E25385254B}"/>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8316396B-1DA4-42AC-87B1-3DF1606FF02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54006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mock_up">
    <p:bg>
      <p:bgPr>
        <a:solidFill>
          <a:schemeClr val="bg1"/>
        </a:solidFill>
        <a:effectLst/>
      </p:bgPr>
    </p:bg>
    <p:spTree>
      <p:nvGrpSpPr>
        <p:cNvPr id="1" name=""/>
        <p:cNvGrpSpPr/>
        <p:nvPr/>
      </p:nvGrpSpPr>
      <p:grpSpPr>
        <a:xfrm>
          <a:off x="0" y="0"/>
          <a:ext cx="0" cy="0"/>
          <a:chOff x="0" y="0"/>
          <a:chExt cx="0" cy="0"/>
        </a:xfrm>
      </p:grpSpPr>
      <p:pic>
        <p:nvPicPr>
          <p:cNvPr id="8" name="Picture 7" descr="iPhone-5c-Angled-PSD-MockUp-P-Px.com.png"/>
          <p:cNvPicPr>
            <a:picLocks noChangeAspect="1"/>
          </p:cNvPicPr>
          <p:nvPr/>
        </p:nvPicPr>
        <p:blipFill>
          <a:blip r:embed="rId2" cstate="print"/>
          <a:stretch>
            <a:fillRect/>
          </a:stretch>
        </p:blipFill>
        <p:spPr>
          <a:xfrm rot="625501" flipH="1">
            <a:off x="358775" y="1882775"/>
            <a:ext cx="4208463" cy="2404836"/>
          </a:xfrm>
          <a:prstGeom prst="rect">
            <a:avLst/>
          </a:prstGeom>
        </p:spPr>
      </p:pic>
      <p:sp>
        <p:nvSpPr>
          <p:cNvPr id="11" name="Picture Placeholder 7"/>
          <p:cNvSpPr>
            <a:spLocks noGrp="1"/>
          </p:cNvSpPr>
          <p:nvPr>
            <p:ph type="pic" sz="quarter" idx="44" hasCustomPrompt="1"/>
          </p:nvPr>
        </p:nvSpPr>
        <p:spPr>
          <a:xfrm rot="664691">
            <a:off x="779908" y="2064965"/>
            <a:ext cx="3377202" cy="165442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000" b="1">
                <a:solidFill>
                  <a:schemeClr val="tx1">
                    <a:lumMod val="75000"/>
                    <a:lumOff val="25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483E08CA-AAA7-4C16-AC22-AA5520EF2EBC}"/>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3C3F8F47-FB67-4829-B528-FA2CDBC123E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9204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mock_up">
    <p:bg>
      <p:bgPr>
        <a:solidFill>
          <a:schemeClr val="bg1"/>
        </a:solidFill>
        <a:effectLst/>
      </p:bgPr>
    </p:bg>
    <p:spTree>
      <p:nvGrpSpPr>
        <p:cNvPr id="1" name=""/>
        <p:cNvGrpSpPr/>
        <p:nvPr/>
      </p:nvGrpSpPr>
      <p:grpSpPr>
        <a:xfrm>
          <a:off x="0" y="0"/>
          <a:ext cx="0" cy="0"/>
          <a:chOff x="0" y="0"/>
          <a:chExt cx="0" cy="0"/>
        </a:xfrm>
      </p:grpSpPr>
      <p:pic>
        <p:nvPicPr>
          <p:cNvPr id="9" name="Picture 8" descr="iPhone-Mockup-PSD.png"/>
          <p:cNvPicPr>
            <a:picLocks noChangeAspect="1"/>
          </p:cNvPicPr>
          <p:nvPr/>
        </p:nvPicPr>
        <p:blipFill>
          <a:blip r:embed="rId2" cstate="print"/>
          <a:stretch>
            <a:fillRect/>
          </a:stretch>
        </p:blipFill>
        <p:spPr>
          <a:xfrm>
            <a:off x="5434349" y="778534"/>
            <a:ext cx="3709651" cy="4364966"/>
          </a:xfrm>
          <a:prstGeom prst="rect">
            <a:avLst/>
          </a:prstGeom>
        </p:spPr>
      </p:pic>
      <p:sp>
        <p:nvSpPr>
          <p:cNvPr id="8" name="Picture Placeholder 7"/>
          <p:cNvSpPr>
            <a:spLocks noGrp="1"/>
          </p:cNvSpPr>
          <p:nvPr>
            <p:ph type="pic" sz="quarter" idx="44" hasCustomPrompt="1"/>
          </p:nvPr>
        </p:nvSpPr>
        <p:spPr>
          <a:xfrm rot="20354325">
            <a:off x="6055150" y="1385086"/>
            <a:ext cx="1444752" cy="2551176"/>
          </a:xfrm>
          <a:prstGeom prst="rect">
            <a:avLst/>
          </a:prstGeom>
          <a:ln w="3175">
            <a:noFill/>
          </a:ln>
        </p:spPr>
        <p:txBody>
          <a:bodyPr wrap="none" tIns="0" bIns="640080" anchor="b"/>
          <a:lstStyle>
            <a:lvl1pPr algn="ctr" rtl="0">
              <a:buNone/>
              <a:defRPr sz="1100" b="1">
                <a:solidFill>
                  <a:schemeClr val="bg1"/>
                </a:solidFill>
              </a:defRPr>
            </a:lvl1pPr>
          </a:lstStyle>
          <a:p>
            <a:r>
              <a:rPr lang="en-US" dirty="0"/>
              <a:t>Click Icon To Add Image </a:t>
            </a:r>
          </a:p>
        </p:txBody>
      </p:sp>
      <p:sp>
        <p:nvSpPr>
          <p:cNvPr id="6" name="Title 1">
            <a:extLst>
              <a:ext uri="{FF2B5EF4-FFF2-40B4-BE49-F238E27FC236}">
                <a16:creationId xmlns:a16="http://schemas.microsoft.com/office/drawing/2014/main" id="{2352C3F5-1D64-4800-A442-F2B58899EB0E}"/>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2F5454E9-C355-4879-95D6-6FF836FFACD4}"/>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7614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8_mock_up">
    <p:bg>
      <p:bgPr>
        <a:solidFill>
          <a:schemeClr val="bg1"/>
        </a:solidFill>
        <a:effectLst/>
      </p:bgPr>
    </p:bg>
    <p:spTree>
      <p:nvGrpSpPr>
        <p:cNvPr id="1" name=""/>
        <p:cNvGrpSpPr/>
        <p:nvPr/>
      </p:nvGrpSpPr>
      <p:grpSpPr>
        <a:xfrm>
          <a:off x="0" y="0"/>
          <a:ext cx="0" cy="0"/>
          <a:chOff x="0" y="0"/>
          <a:chExt cx="0" cy="0"/>
        </a:xfrm>
      </p:grpSpPr>
      <p:pic>
        <p:nvPicPr>
          <p:cNvPr id="9" name="Picture 8" descr="iPhone-5-Black-White-MockUp.png"/>
          <p:cNvPicPr>
            <a:picLocks noChangeAspect="1"/>
          </p:cNvPicPr>
          <p:nvPr/>
        </p:nvPicPr>
        <p:blipFill>
          <a:blip r:embed="rId2" cstate="print"/>
          <a:stretch>
            <a:fillRect/>
          </a:stretch>
        </p:blipFill>
        <p:spPr>
          <a:xfrm>
            <a:off x="3703797" y="1188613"/>
            <a:ext cx="1736406" cy="3640562"/>
          </a:xfrm>
          <a:prstGeom prst="rect">
            <a:avLst/>
          </a:prstGeom>
        </p:spPr>
      </p:pic>
      <p:sp>
        <p:nvSpPr>
          <p:cNvPr id="8" name="Picture Placeholder 7"/>
          <p:cNvSpPr>
            <a:spLocks noGrp="1"/>
          </p:cNvSpPr>
          <p:nvPr>
            <p:ph type="pic" sz="quarter" idx="44" hasCustomPrompt="1"/>
          </p:nvPr>
        </p:nvSpPr>
        <p:spPr>
          <a:xfrm>
            <a:off x="3835400" y="1727200"/>
            <a:ext cx="1473200" cy="2597150"/>
          </a:xfrm>
          <a:prstGeom prst="rect">
            <a:avLst/>
          </a:prstGeom>
          <a:solidFill>
            <a:schemeClr val="bg1">
              <a:lumMod val="75000"/>
            </a:schemeClr>
          </a:solidFill>
          <a:ln w="3175">
            <a:noFill/>
          </a:ln>
        </p:spPr>
        <p:txBody>
          <a:bodyPr wrap="none" tIns="0" bIns="822960" anchor="b"/>
          <a:lstStyle>
            <a:lvl1pPr algn="ctr" rtl="0">
              <a:buNone/>
              <a:defRPr sz="105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6619909E-814D-4127-B1D6-EBD60FF3C5CE}"/>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7DB5E171-79B4-4B11-B1B8-50B30A548A2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6808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9_mock_up">
    <p:bg>
      <p:bgPr>
        <a:solidFill>
          <a:schemeClr val="bg1"/>
        </a:solidFill>
        <a:effectLst/>
      </p:bgPr>
    </p:bg>
    <p:spTree>
      <p:nvGrpSpPr>
        <p:cNvPr id="1" name=""/>
        <p:cNvGrpSpPr/>
        <p:nvPr/>
      </p:nvGrpSpPr>
      <p:grpSpPr>
        <a:xfrm>
          <a:off x="0" y="0"/>
          <a:ext cx="0" cy="0"/>
          <a:chOff x="0" y="0"/>
          <a:chExt cx="0" cy="0"/>
        </a:xfrm>
      </p:grpSpPr>
      <p:pic>
        <p:nvPicPr>
          <p:cNvPr id="10" name="Picture 9" descr="Macbook Air - Fully Scalable PSD for Free Download - cssauthor.com.png"/>
          <p:cNvPicPr>
            <a:picLocks noChangeAspect="1"/>
          </p:cNvPicPr>
          <p:nvPr/>
        </p:nvPicPr>
        <p:blipFill>
          <a:blip r:embed="rId2"/>
          <a:stretch>
            <a:fillRect/>
          </a:stretch>
        </p:blipFill>
        <p:spPr>
          <a:xfrm>
            <a:off x="2445656" y="1312141"/>
            <a:ext cx="4252688" cy="2280726"/>
          </a:xfrm>
          <a:prstGeom prst="rect">
            <a:avLst/>
          </a:prstGeom>
        </p:spPr>
      </p:pic>
      <p:sp>
        <p:nvSpPr>
          <p:cNvPr id="8" name="Picture Placeholder 7"/>
          <p:cNvSpPr>
            <a:spLocks noGrp="1"/>
          </p:cNvSpPr>
          <p:nvPr>
            <p:ph type="pic" sz="quarter" idx="44" hasCustomPrompt="1"/>
          </p:nvPr>
        </p:nvSpPr>
        <p:spPr>
          <a:xfrm>
            <a:off x="3187304" y="1468439"/>
            <a:ext cx="2769393" cy="1738311"/>
          </a:xfrm>
          <a:prstGeom prst="rect">
            <a:avLst/>
          </a:pr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5DE10987-E108-4E77-9AAE-1867F7C8C232}"/>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59CF3816-DFAA-429D-B5D6-A395FAD53E4B}"/>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626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2_mock_up">
    <p:bg>
      <p:bgPr>
        <a:solidFill>
          <a:schemeClr val="bg1"/>
        </a:solidFill>
        <a:effectLst/>
      </p:bgPr>
    </p:bg>
    <p:spTree>
      <p:nvGrpSpPr>
        <p:cNvPr id="1" name=""/>
        <p:cNvGrpSpPr/>
        <p:nvPr/>
      </p:nvGrpSpPr>
      <p:grpSpPr>
        <a:xfrm>
          <a:off x="0" y="0"/>
          <a:ext cx="0" cy="0"/>
          <a:chOff x="0" y="0"/>
          <a:chExt cx="0" cy="0"/>
        </a:xfrm>
      </p:grpSpPr>
      <p:pic>
        <p:nvPicPr>
          <p:cNvPr id="12" name="Picture 11" descr="iPad-Air-Black-Perspective-by-GWENO.png"/>
          <p:cNvPicPr>
            <a:picLocks noChangeAspect="1"/>
          </p:cNvPicPr>
          <p:nvPr/>
        </p:nvPicPr>
        <p:blipFill>
          <a:blip r:embed="rId2" cstate="print"/>
          <a:stretch>
            <a:fillRect/>
          </a:stretch>
        </p:blipFill>
        <p:spPr>
          <a:xfrm>
            <a:off x="97059" y="1681608"/>
            <a:ext cx="4215398" cy="3042792"/>
          </a:xfrm>
          <a:prstGeom prst="rect">
            <a:avLst/>
          </a:prstGeom>
        </p:spPr>
      </p:pic>
      <p:sp>
        <p:nvSpPr>
          <p:cNvPr id="13" name="Picture Placeholder 7"/>
          <p:cNvSpPr>
            <a:spLocks noGrp="1"/>
          </p:cNvSpPr>
          <p:nvPr>
            <p:ph type="pic" sz="quarter" idx="44" hasCustomPrompt="1"/>
          </p:nvPr>
        </p:nvSpPr>
        <p:spPr>
          <a:xfrm rot="20894674">
            <a:off x="868934" y="2034249"/>
            <a:ext cx="2973148" cy="2029047"/>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4CE344B4-8640-43E0-B99E-69E01578982A}"/>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dirty="0"/>
              <a:t>Click To Edit Master Title Style</a:t>
            </a:r>
          </a:p>
        </p:txBody>
      </p:sp>
      <p:sp>
        <p:nvSpPr>
          <p:cNvPr id="7" name="Text Placeholder 3">
            <a:extLst>
              <a:ext uri="{FF2B5EF4-FFF2-40B4-BE49-F238E27FC236}">
                <a16:creationId xmlns:a16="http://schemas.microsoft.com/office/drawing/2014/main" id="{D411F430-6BD3-46E9-8646-8FC9499AB7AA}"/>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61588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8_empty_p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762"/>
            <a:ext cx="1660839" cy="391788"/>
          </a:xfrm>
          <a:prstGeom prst="rect">
            <a:avLst/>
          </a:prstGeom>
        </p:spPr>
      </p:pic>
      <p:sp>
        <p:nvSpPr>
          <p:cNvPr id="6" name="Picture Placeholder 4"/>
          <p:cNvSpPr>
            <a:spLocks noGrp="1"/>
          </p:cNvSpPr>
          <p:nvPr>
            <p:ph type="pic" sz="quarter" idx="10"/>
          </p:nvPr>
        </p:nvSpPr>
        <p:spPr>
          <a:xfrm>
            <a:off x="0" y="857250"/>
            <a:ext cx="9144000" cy="4286250"/>
          </a:xfrm>
          <a:prstGeom prst="rect">
            <a:avLst/>
          </a:prstGeom>
        </p:spPr>
        <p:txBody>
          <a:bodyPr/>
          <a:lstStyle/>
          <a:p>
            <a:r>
              <a:rPr lang="en-US"/>
              <a:t>Click icon to add picture</a:t>
            </a:r>
          </a:p>
        </p:txBody>
      </p:sp>
    </p:spTree>
    <p:extLst>
      <p:ext uri="{BB962C8B-B14F-4D97-AF65-F5344CB8AC3E}">
        <p14:creationId xmlns:p14="http://schemas.microsoft.com/office/powerpoint/2010/main" val="217950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empty_p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4EB2B-357C-44E6-A210-BCD278F2D874}"/>
              </a:ext>
            </a:extLst>
          </p:cNvPr>
          <p:cNvSpPr>
            <a:spLocks noGrp="1"/>
          </p:cNvSpPr>
          <p:nvPr>
            <p:ph type="body" sz="quarter" idx="10"/>
          </p:nvPr>
        </p:nvSpPr>
        <p:spPr>
          <a:xfrm>
            <a:off x="3500437" y="1123950"/>
            <a:ext cx="5110163" cy="3581400"/>
          </a:xfrm>
          <a:prstGeom prst="rect">
            <a:avLst/>
          </a:prstGeom>
        </p:spPr>
        <p:txBody>
          <a:bodyPr/>
          <a:lstStyle>
            <a:lvl1pPr marL="342900" indent="-342900">
              <a:buFont typeface="Arial" panose="020B0604020202020204" pitchFamily="34" charset="0"/>
              <a:buChar char="•"/>
              <a:defRPr lang="en-US" sz="2400" smtClean="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r Number Placeholder">
            <a:extLst>
              <a:ext uri="{FF2B5EF4-FFF2-40B4-BE49-F238E27FC236}">
                <a16:creationId xmlns:a16="http://schemas.microsoft.com/office/drawing/2014/main" id="{1E8A5672-2C81-43DB-B6E6-3DCCD09A1891}"/>
              </a:ext>
            </a:extLst>
          </p:cNvPr>
          <p:cNvSpPr txBox="1"/>
          <p:nvPr/>
        </p:nvSpPr>
        <p:spPr>
          <a:xfrm>
            <a:off x="8610600" y="4705350"/>
            <a:ext cx="304800" cy="215444"/>
          </a:xfrm>
          <a:prstGeom prst="rect">
            <a:avLst/>
          </a:prstGeom>
          <a:noFill/>
        </p:spPr>
        <p:txBody>
          <a:bodyPr wrap="square" rtlCol="0">
            <a:spAutoFit/>
          </a:bodyPr>
          <a:lstStyle/>
          <a:p>
            <a:fld id="{E4BA5EE4-9A1C-4972-8AB4-B3553FFD8FA0}" type="slidenum">
              <a:rPr lang="en-US" sz="800" smtClean="0">
                <a:solidFill>
                  <a:schemeClr val="tx1">
                    <a:lumMod val="75000"/>
                    <a:lumOff val="25000"/>
                  </a:schemeClr>
                </a:solidFill>
              </a:rPr>
              <a:t>‹#›</a:t>
            </a:fld>
            <a:endParaRPr lang="en-US" sz="800" dirty="0">
              <a:solidFill>
                <a:schemeClr val="tx1">
                  <a:lumMod val="75000"/>
                  <a:lumOff val="25000"/>
                </a:schemeClr>
              </a:solidFill>
            </a:endParaRPr>
          </a:p>
        </p:txBody>
      </p:sp>
      <p:sp>
        <p:nvSpPr>
          <p:cNvPr id="5" name="Picture Placeholder 7">
            <a:extLst>
              <a:ext uri="{FF2B5EF4-FFF2-40B4-BE49-F238E27FC236}">
                <a16:creationId xmlns:a16="http://schemas.microsoft.com/office/drawing/2014/main" id="{05861866-A9EF-49A8-BE79-2DA7CCCC3D98}"/>
              </a:ext>
            </a:extLst>
          </p:cNvPr>
          <p:cNvSpPr>
            <a:spLocks noGrp="1"/>
          </p:cNvSpPr>
          <p:nvPr>
            <p:ph type="pic" sz="quarter" idx="11" hasCustomPrompt="1"/>
          </p:nvPr>
        </p:nvSpPr>
        <p:spPr>
          <a:xfrm>
            <a:off x="0" y="12001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10176DFF-630E-42D8-8A86-1989084A7766}"/>
              </a:ext>
            </a:extLst>
          </p:cNvPr>
          <p:cNvSpPr>
            <a:spLocks noGrp="1"/>
          </p:cNvSpPr>
          <p:nvPr>
            <p:ph type="title" hasCustomPrompt="1"/>
          </p:nvPr>
        </p:nvSpPr>
        <p:spPr>
          <a:xfrm>
            <a:off x="2190750" y="438150"/>
            <a:ext cx="4762500" cy="419132"/>
          </a:xfrm>
          <a:prstGeom prst="rect">
            <a:avLst/>
          </a:prstGeom>
        </p:spPr>
        <p:txBody>
          <a:bodyPr wrap="none" lIns="0" tIns="0" rIns="0" bIns="0" anchor="ctr">
            <a:noAutofit/>
          </a:bodyPr>
          <a:lstStyle>
            <a:lvl1pPr algn="ctr">
              <a:defRPr sz="2800" b="1" i="0" baseline="0">
                <a:solidFill>
                  <a:schemeClr val="accent1"/>
                </a:solidFill>
                <a:latin typeface="+mn-lt"/>
              </a:defRPr>
            </a:lvl1pPr>
          </a:lstStyle>
          <a:p>
            <a:r>
              <a:rPr lang="en-US" dirty="0"/>
              <a:t>Click To Edit Master Title Style</a:t>
            </a:r>
          </a:p>
        </p:txBody>
      </p:sp>
    </p:spTree>
    <p:extLst>
      <p:ext uri="{BB962C8B-B14F-4D97-AF65-F5344CB8AC3E}">
        <p14:creationId xmlns:p14="http://schemas.microsoft.com/office/powerpoint/2010/main" val="662209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ulleted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924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561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Thank You">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F5975BB-D7BD-4EC6-AE59-F30AA58A273D}"/>
              </a:ext>
            </a:extLst>
          </p:cNvPr>
          <p:cNvSpPr txBox="1"/>
          <p:nvPr userDrawn="1"/>
        </p:nvSpPr>
        <p:spPr>
          <a:xfrm>
            <a:off x="6526384" y="589457"/>
            <a:ext cx="2457449" cy="553998"/>
          </a:xfrm>
          <a:prstGeom prst="rect">
            <a:avLst/>
          </a:prstGeom>
          <a:noFill/>
        </p:spPr>
        <p:txBody>
          <a:bodyPr wrap="square" rtlCol="0">
            <a:spAutoFit/>
          </a:bodyPr>
          <a:lstStyle/>
          <a:p>
            <a:pPr algn="ctr"/>
            <a:r>
              <a:rPr lang="en-US" sz="3000" dirty="0">
                <a:solidFill>
                  <a:schemeClr val="bg1"/>
                </a:solidFill>
                <a:latin typeface="+mn-lt"/>
                <a:ea typeface="Roboto" panose="02000000000000000000" pitchFamily="2" charset="0"/>
                <a:cs typeface="Arial" panose="020B0604020202020204" pitchFamily="34" charset="0"/>
              </a:rPr>
              <a:t>THANK YOU</a:t>
            </a:r>
          </a:p>
        </p:txBody>
      </p:sp>
    </p:spTree>
    <p:extLst>
      <p:ext uri="{BB962C8B-B14F-4D97-AF65-F5344CB8AC3E}">
        <p14:creationId xmlns:p14="http://schemas.microsoft.com/office/powerpoint/2010/main" val="334112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97258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30"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Tree>
    <p:extLst>
      <p:ext uri="{BB962C8B-B14F-4D97-AF65-F5344CB8AC3E}">
        <p14:creationId xmlns:p14="http://schemas.microsoft.com/office/powerpoint/2010/main" val="3932984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icons">
    <p:spTree>
      <p:nvGrpSpPr>
        <p:cNvPr id="1" name=""/>
        <p:cNvGrpSpPr/>
        <p:nvPr/>
      </p:nvGrpSpPr>
      <p:grpSpPr>
        <a:xfrm>
          <a:off x="0" y="0"/>
          <a:ext cx="0" cy="0"/>
          <a:chOff x="0" y="0"/>
          <a:chExt cx="0" cy="0"/>
        </a:xfrm>
      </p:grpSpPr>
      <p:sp>
        <p:nvSpPr>
          <p:cNvPr id="2" name="Rectangle 1"/>
          <p:cNvSpPr/>
          <p:nvPr userDrawn="1"/>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3" name="TextBox 2"/>
          <p:cNvSpPr txBox="1"/>
          <p:nvPr userDrawn="1"/>
        </p:nvSpPr>
        <p:spPr>
          <a:xfrm>
            <a:off x="9942" y="1932258"/>
            <a:ext cx="1012576" cy="215444"/>
          </a:xfrm>
          <a:prstGeom prst="rect">
            <a:avLst/>
          </a:prstGeom>
          <a:noFill/>
        </p:spPr>
        <p:txBody>
          <a:bodyPr wrap="square" rtlCol="0">
            <a:spAutoFit/>
          </a:bodyPr>
          <a:lstStyle/>
          <a:p>
            <a:pPr algn="ctr"/>
            <a:r>
              <a:rPr lang="en-US" sz="800" dirty="0">
                <a:solidFill>
                  <a:schemeClr val="bg1"/>
                </a:solidFill>
              </a:rPr>
              <a:t>Innovation</a:t>
            </a:r>
          </a:p>
        </p:txBody>
      </p:sp>
      <p:sp>
        <p:nvSpPr>
          <p:cNvPr id="4" name="TextBox 3"/>
          <p:cNvSpPr txBox="1"/>
          <p:nvPr userDrawn="1"/>
        </p:nvSpPr>
        <p:spPr>
          <a:xfrm>
            <a:off x="162773" y="195058"/>
            <a:ext cx="646304" cy="215444"/>
          </a:xfrm>
          <a:prstGeom prst="rect">
            <a:avLst/>
          </a:prstGeom>
          <a:noFill/>
        </p:spPr>
        <p:txBody>
          <a:bodyPr wrap="square" rtlCol="0">
            <a:spAutoFit/>
          </a:bodyPr>
          <a:lstStyle/>
          <a:p>
            <a:pPr algn="ctr"/>
            <a:r>
              <a:rPr lang="en-US" sz="800" dirty="0">
                <a:solidFill>
                  <a:schemeClr val="bg1"/>
                </a:solidFill>
              </a:rPr>
              <a:t>Strategy</a:t>
            </a:r>
          </a:p>
        </p:txBody>
      </p:sp>
      <p:sp>
        <p:nvSpPr>
          <p:cNvPr id="5" name="TextBox 4"/>
          <p:cNvSpPr txBox="1"/>
          <p:nvPr userDrawn="1"/>
        </p:nvSpPr>
        <p:spPr>
          <a:xfrm>
            <a:off x="-192405" y="2996720"/>
            <a:ext cx="1486101" cy="215444"/>
          </a:xfrm>
          <a:prstGeom prst="rect">
            <a:avLst/>
          </a:prstGeom>
          <a:noFill/>
        </p:spPr>
        <p:txBody>
          <a:bodyPr wrap="square" rtlCol="0">
            <a:spAutoFit/>
          </a:bodyPr>
          <a:lstStyle/>
          <a:p>
            <a:pPr algn="ctr"/>
            <a:r>
              <a:rPr lang="en-US" sz="800" dirty="0">
                <a:solidFill>
                  <a:schemeClr val="bg1"/>
                </a:solidFill>
              </a:rPr>
              <a:t>Technology</a:t>
            </a:r>
          </a:p>
        </p:txBody>
      </p:sp>
      <p:sp>
        <p:nvSpPr>
          <p:cNvPr id="6" name="TextBox 5"/>
          <p:cNvSpPr txBox="1"/>
          <p:nvPr userDrawn="1"/>
        </p:nvSpPr>
        <p:spPr>
          <a:xfrm>
            <a:off x="4895696" y="3207121"/>
            <a:ext cx="646304" cy="215444"/>
          </a:xfrm>
          <a:prstGeom prst="rect">
            <a:avLst/>
          </a:prstGeom>
          <a:noFill/>
        </p:spPr>
        <p:txBody>
          <a:bodyPr wrap="square" rtlCol="0">
            <a:spAutoFit/>
          </a:bodyPr>
          <a:lstStyle/>
          <a:p>
            <a:pPr algn="ctr"/>
            <a:r>
              <a:rPr lang="en-US" sz="800" dirty="0">
                <a:solidFill>
                  <a:schemeClr val="bg1"/>
                </a:solidFill>
              </a:rPr>
              <a:t>Business</a:t>
            </a:r>
          </a:p>
        </p:txBody>
      </p:sp>
      <p:sp>
        <p:nvSpPr>
          <p:cNvPr id="7" name="TextBox 6"/>
          <p:cNvSpPr txBox="1"/>
          <p:nvPr userDrawn="1"/>
        </p:nvSpPr>
        <p:spPr>
          <a:xfrm>
            <a:off x="4805931" y="2190809"/>
            <a:ext cx="1484758" cy="215444"/>
          </a:xfrm>
          <a:prstGeom prst="rect">
            <a:avLst/>
          </a:prstGeom>
          <a:noFill/>
        </p:spPr>
        <p:txBody>
          <a:bodyPr wrap="square" rtlCol="0">
            <a:spAutoFit/>
          </a:bodyPr>
          <a:lstStyle/>
          <a:p>
            <a:pPr algn="ctr"/>
            <a:r>
              <a:rPr lang="en-US" sz="800" dirty="0">
                <a:solidFill>
                  <a:schemeClr val="bg1"/>
                </a:solidFill>
              </a:rPr>
              <a:t>Accounting and Finance</a:t>
            </a:r>
          </a:p>
        </p:txBody>
      </p:sp>
      <p:sp>
        <p:nvSpPr>
          <p:cNvPr id="8" name="TextBox 7"/>
          <p:cNvSpPr txBox="1"/>
          <p:nvPr userDrawn="1"/>
        </p:nvSpPr>
        <p:spPr>
          <a:xfrm>
            <a:off x="4783335" y="1185717"/>
            <a:ext cx="1054540" cy="215444"/>
          </a:xfrm>
          <a:prstGeom prst="rect">
            <a:avLst/>
          </a:prstGeom>
          <a:noFill/>
        </p:spPr>
        <p:txBody>
          <a:bodyPr wrap="square" rtlCol="0">
            <a:spAutoFit/>
          </a:bodyPr>
          <a:lstStyle/>
          <a:p>
            <a:pPr algn="ctr"/>
            <a:r>
              <a:rPr lang="en-US" sz="800" dirty="0">
                <a:solidFill>
                  <a:schemeClr val="bg1"/>
                </a:solidFill>
              </a:rPr>
              <a:t>Public Sector</a:t>
            </a:r>
          </a:p>
        </p:txBody>
      </p:sp>
      <p:sp>
        <p:nvSpPr>
          <p:cNvPr id="9" name="TextBox 8"/>
          <p:cNvSpPr txBox="1"/>
          <p:nvPr userDrawn="1"/>
        </p:nvSpPr>
        <p:spPr>
          <a:xfrm>
            <a:off x="4862437" y="195058"/>
            <a:ext cx="646304" cy="215444"/>
          </a:xfrm>
          <a:prstGeom prst="rect">
            <a:avLst/>
          </a:prstGeom>
          <a:noFill/>
        </p:spPr>
        <p:txBody>
          <a:bodyPr wrap="square" rtlCol="0">
            <a:spAutoFit/>
          </a:bodyPr>
          <a:lstStyle/>
          <a:p>
            <a:pPr algn="ctr"/>
            <a:r>
              <a:rPr lang="en-US" sz="800" dirty="0">
                <a:solidFill>
                  <a:schemeClr val="bg1"/>
                </a:solidFill>
              </a:rPr>
              <a:t>Global</a:t>
            </a:r>
          </a:p>
        </p:txBody>
      </p:sp>
      <p:sp>
        <p:nvSpPr>
          <p:cNvPr id="10" name="TextBox 9"/>
          <p:cNvSpPr txBox="1"/>
          <p:nvPr userDrawn="1"/>
        </p:nvSpPr>
        <p:spPr>
          <a:xfrm>
            <a:off x="169554" y="761528"/>
            <a:ext cx="485127" cy="184666"/>
          </a:xfrm>
          <a:prstGeom prst="rect">
            <a:avLst/>
          </a:prstGeom>
          <a:noFill/>
        </p:spPr>
        <p:txBody>
          <a:bodyPr wrap="square" rtlCol="0">
            <a:spAutoFit/>
          </a:bodyPr>
          <a:lstStyle/>
          <a:p>
            <a:pPr algn="ctr"/>
            <a:r>
              <a:rPr lang="en-US" sz="600" dirty="0">
                <a:solidFill>
                  <a:schemeClr val="bg1"/>
                </a:solidFill>
              </a:rPr>
              <a:t>strategy</a:t>
            </a:r>
          </a:p>
        </p:txBody>
      </p:sp>
      <p:sp>
        <p:nvSpPr>
          <p:cNvPr id="11" name="TextBox 10"/>
          <p:cNvSpPr txBox="1"/>
          <p:nvPr userDrawn="1"/>
        </p:nvSpPr>
        <p:spPr>
          <a:xfrm>
            <a:off x="708096" y="761528"/>
            <a:ext cx="485127" cy="276999"/>
          </a:xfrm>
          <a:prstGeom prst="rect">
            <a:avLst/>
          </a:prstGeom>
          <a:noFill/>
        </p:spPr>
        <p:txBody>
          <a:bodyPr wrap="square" rtlCol="0">
            <a:spAutoFit/>
          </a:bodyPr>
          <a:lstStyle/>
          <a:p>
            <a:pPr algn="ctr"/>
            <a:r>
              <a:rPr lang="en-US" sz="600" dirty="0">
                <a:solidFill>
                  <a:schemeClr val="bg1"/>
                </a:solidFill>
              </a:rPr>
              <a:t>measure results</a:t>
            </a:r>
          </a:p>
        </p:txBody>
      </p:sp>
      <p:sp>
        <p:nvSpPr>
          <p:cNvPr id="12" name="TextBox 11"/>
          <p:cNvSpPr txBox="1"/>
          <p:nvPr userDrawn="1"/>
        </p:nvSpPr>
        <p:spPr>
          <a:xfrm>
            <a:off x="1297127" y="761528"/>
            <a:ext cx="485127" cy="184666"/>
          </a:xfrm>
          <a:prstGeom prst="rect">
            <a:avLst/>
          </a:prstGeom>
          <a:noFill/>
        </p:spPr>
        <p:txBody>
          <a:bodyPr wrap="square" rtlCol="0">
            <a:spAutoFit/>
          </a:bodyPr>
          <a:lstStyle/>
          <a:p>
            <a:pPr algn="ctr"/>
            <a:r>
              <a:rPr lang="en-US" sz="600" dirty="0">
                <a:solidFill>
                  <a:schemeClr val="bg1"/>
                </a:solidFill>
              </a:rPr>
              <a:t>review</a:t>
            </a:r>
          </a:p>
        </p:txBody>
      </p:sp>
      <p:sp>
        <p:nvSpPr>
          <p:cNvPr id="13" name="TextBox 12"/>
          <p:cNvSpPr txBox="1"/>
          <p:nvPr userDrawn="1"/>
        </p:nvSpPr>
        <p:spPr>
          <a:xfrm>
            <a:off x="1835669" y="761528"/>
            <a:ext cx="485127" cy="184666"/>
          </a:xfrm>
          <a:prstGeom prst="rect">
            <a:avLst/>
          </a:prstGeom>
          <a:noFill/>
        </p:spPr>
        <p:txBody>
          <a:bodyPr wrap="square" rtlCol="0">
            <a:spAutoFit/>
          </a:bodyPr>
          <a:lstStyle/>
          <a:p>
            <a:pPr algn="ctr"/>
            <a:r>
              <a:rPr lang="en-US" sz="600" dirty="0">
                <a:solidFill>
                  <a:schemeClr val="bg1"/>
                </a:solidFill>
              </a:rPr>
              <a:t>verify</a:t>
            </a:r>
          </a:p>
        </p:txBody>
      </p:sp>
      <p:sp>
        <p:nvSpPr>
          <p:cNvPr id="14" name="TextBox 13"/>
          <p:cNvSpPr txBox="1"/>
          <p:nvPr userDrawn="1"/>
        </p:nvSpPr>
        <p:spPr>
          <a:xfrm>
            <a:off x="2419090" y="761528"/>
            <a:ext cx="485127" cy="184666"/>
          </a:xfrm>
          <a:prstGeom prst="rect">
            <a:avLst/>
          </a:prstGeom>
          <a:noFill/>
        </p:spPr>
        <p:txBody>
          <a:bodyPr wrap="square" rtlCol="0">
            <a:spAutoFit/>
          </a:bodyPr>
          <a:lstStyle/>
          <a:p>
            <a:pPr algn="ctr"/>
            <a:r>
              <a:rPr lang="en-US" sz="600" dirty="0">
                <a:solidFill>
                  <a:schemeClr val="bg1"/>
                </a:solidFill>
              </a:rPr>
              <a:t>research</a:t>
            </a:r>
          </a:p>
        </p:txBody>
      </p:sp>
      <p:sp>
        <p:nvSpPr>
          <p:cNvPr id="15" name="TextBox 14"/>
          <p:cNvSpPr txBox="1"/>
          <p:nvPr userDrawn="1"/>
        </p:nvSpPr>
        <p:spPr>
          <a:xfrm>
            <a:off x="2877427" y="761528"/>
            <a:ext cx="656758" cy="184666"/>
          </a:xfrm>
          <a:prstGeom prst="rect">
            <a:avLst/>
          </a:prstGeom>
          <a:noFill/>
        </p:spPr>
        <p:txBody>
          <a:bodyPr wrap="square" rtlCol="0">
            <a:spAutoFit/>
          </a:bodyPr>
          <a:lstStyle/>
          <a:p>
            <a:pPr algn="ctr"/>
            <a:r>
              <a:rPr lang="en-US" sz="600" dirty="0">
                <a:solidFill>
                  <a:schemeClr val="bg1"/>
                </a:solidFill>
              </a:rPr>
              <a:t>performance</a:t>
            </a:r>
          </a:p>
        </p:txBody>
      </p:sp>
      <p:sp>
        <p:nvSpPr>
          <p:cNvPr id="16" name="TextBox 15"/>
          <p:cNvSpPr txBox="1"/>
          <p:nvPr userDrawn="1"/>
        </p:nvSpPr>
        <p:spPr>
          <a:xfrm>
            <a:off x="3466361" y="761528"/>
            <a:ext cx="645732" cy="276999"/>
          </a:xfrm>
          <a:prstGeom prst="rect">
            <a:avLst/>
          </a:prstGeom>
          <a:noFill/>
        </p:spPr>
        <p:txBody>
          <a:bodyPr wrap="square" rtlCol="0">
            <a:spAutoFit/>
          </a:bodyPr>
          <a:lstStyle/>
          <a:p>
            <a:pPr algn="ctr"/>
            <a:r>
              <a:rPr lang="en-US" sz="600" dirty="0">
                <a:solidFill>
                  <a:schemeClr val="bg1"/>
                </a:solidFill>
              </a:rPr>
              <a:t>risk</a:t>
            </a:r>
            <a:br>
              <a:rPr lang="en-US" sz="600" dirty="0">
                <a:solidFill>
                  <a:schemeClr val="bg1"/>
                </a:solidFill>
              </a:rPr>
            </a:br>
            <a:r>
              <a:rPr lang="en-US" sz="600" dirty="0">
                <a:solidFill>
                  <a:schemeClr val="bg1"/>
                </a:solidFill>
              </a:rPr>
              <a:t>management</a:t>
            </a:r>
          </a:p>
        </p:txBody>
      </p:sp>
      <p:sp>
        <p:nvSpPr>
          <p:cNvPr id="17" name="TextBox 16"/>
          <p:cNvSpPr txBox="1"/>
          <p:nvPr userDrawn="1"/>
        </p:nvSpPr>
        <p:spPr>
          <a:xfrm>
            <a:off x="116139" y="1467924"/>
            <a:ext cx="591958" cy="184666"/>
          </a:xfrm>
          <a:prstGeom prst="rect">
            <a:avLst/>
          </a:prstGeom>
          <a:noFill/>
        </p:spPr>
        <p:txBody>
          <a:bodyPr wrap="square" rtlCol="0">
            <a:spAutoFit/>
          </a:bodyPr>
          <a:lstStyle/>
          <a:p>
            <a:pPr algn="ctr"/>
            <a:r>
              <a:rPr lang="en-US" sz="600" dirty="0">
                <a:solidFill>
                  <a:schemeClr val="bg1"/>
                </a:solidFill>
              </a:rPr>
              <a:t>objective</a:t>
            </a:r>
          </a:p>
        </p:txBody>
      </p:sp>
      <p:sp>
        <p:nvSpPr>
          <p:cNvPr id="18" name="TextBox 17"/>
          <p:cNvSpPr txBox="1"/>
          <p:nvPr userDrawn="1"/>
        </p:nvSpPr>
        <p:spPr>
          <a:xfrm>
            <a:off x="652066" y="1467924"/>
            <a:ext cx="597188" cy="184666"/>
          </a:xfrm>
          <a:prstGeom prst="rect">
            <a:avLst/>
          </a:prstGeom>
          <a:noFill/>
        </p:spPr>
        <p:txBody>
          <a:bodyPr wrap="square" rtlCol="0">
            <a:spAutoFit/>
          </a:bodyPr>
          <a:lstStyle/>
          <a:p>
            <a:pPr algn="ctr"/>
            <a:r>
              <a:rPr lang="en-US" sz="600" dirty="0">
                <a:solidFill>
                  <a:schemeClr val="bg1"/>
                </a:solidFill>
              </a:rPr>
              <a:t>alignment</a:t>
            </a:r>
          </a:p>
        </p:txBody>
      </p:sp>
      <p:sp>
        <p:nvSpPr>
          <p:cNvPr id="19" name="TextBox 18"/>
          <p:cNvSpPr txBox="1"/>
          <p:nvPr userDrawn="1"/>
        </p:nvSpPr>
        <p:spPr>
          <a:xfrm>
            <a:off x="1169377" y="1467924"/>
            <a:ext cx="740628" cy="184666"/>
          </a:xfrm>
          <a:prstGeom prst="rect">
            <a:avLst/>
          </a:prstGeom>
          <a:noFill/>
        </p:spPr>
        <p:txBody>
          <a:bodyPr wrap="square" rtlCol="0">
            <a:spAutoFit/>
          </a:bodyPr>
          <a:lstStyle/>
          <a:p>
            <a:pPr algn="ctr"/>
            <a:r>
              <a:rPr lang="en-US" sz="600" dirty="0">
                <a:solidFill>
                  <a:schemeClr val="bg1"/>
                </a:solidFill>
              </a:rPr>
              <a:t>improvement</a:t>
            </a:r>
          </a:p>
        </p:txBody>
      </p:sp>
      <p:sp>
        <p:nvSpPr>
          <p:cNvPr id="20" name="TextBox 19"/>
          <p:cNvSpPr txBox="1"/>
          <p:nvPr userDrawn="1"/>
        </p:nvSpPr>
        <p:spPr>
          <a:xfrm>
            <a:off x="1785248" y="1467924"/>
            <a:ext cx="585970" cy="184666"/>
          </a:xfrm>
          <a:prstGeom prst="rect">
            <a:avLst/>
          </a:prstGeom>
          <a:noFill/>
        </p:spPr>
        <p:txBody>
          <a:bodyPr wrap="square" rtlCol="0">
            <a:spAutoFit/>
          </a:bodyPr>
          <a:lstStyle/>
          <a:p>
            <a:pPr algn="ctr"/>
            <a:r>
              <a:rPr lang="en-US" sz="600" dirty="0">
                <a:solidFill>
                  <a:schemeClr val="bg1"/>
                </a:solidFill>
              </a:rPr>
              <a:t>executive</a:t>
            </a:r>
          </a:p>
        </p:txBody>
      </p:sp>
      <p:sp>
        <p:nvSpPr>
          <p:cNvPr id="21" name="TextBox 20"/>
          <p:cNvSpPr txBox="1"/>
          <p:nvPr userDrawn="1"/>
        </p:nvSpPr>
        <p:spPr>
          <a:xfrm>
            <a:off x="2360065" y="1467924"/>
            <a:ext cx="603178" cy="184666"/>
          </a:xfrm>
          <a:prstGeom prst="rect">
            <a:avLst/>
          </a:prstGeom>
          <a:noFill/>
        </p:spPr>
        <p:txBody>
          <a:bodyPr wrap="square" rtlCol="0">
            <a:spAutoFit/>
          </a:bodyPr>
          <a:lstStyle/>
          <a:p>
            <a:pPr algn="ctr"/>
            <a:r>
              <a:rPr lang="en-US" sz="600" dirty="0">
                <a:solidFill>
                  <a:schemeClr val="bg1"/>
                </a:solidFill>
              </a:rPr>
              <a:t>opportunity</a:t>
            </a:r>
          </a:p>
        </p:txBody>
      </p:sp>
      <p:sp>
        <p:nvSpPr>
          <p:cNvPr id="22" name="TextBox 21"/>
          <p:cNvSpPr txBox="1"/>
          <p:nvPr userDrawn="1"/>
        </p:nvSpPr>
        <p:spPr>
          <a:xfrm>
            <a:off x="2963242" y="1467924"/>
            <a:ext cx="485127" cy="184666"/>
          </a:xfrm>
          <a:prstGeom prst="rect">
            <a:avLst/>
          </a:prstGeom>
          <a:noFill/>
        </p:spPr>
        <p:txBody>
          <a:bodyPr wrap="square" rtlCol="0">
            <a:spAutoFit/>
          </a:bodyPr>
          <a:lstStyle/>
          <a:p>
            <a:pPr algn="ctr"/>
            <a:r>
              <a:rPr lang="en-US" sz="600" dirty="0">
                <a:solidFill>
                  <a:schemeClr val="bg1"/>
                </a:solidFill>
              </a:rPr>
              <a:t>support</a:t>
            </a:r>
          </a:p>
        </p:txBody>
      </p:sp>
      <p:sp>
        <p:nvSpPr>
          <p:cNvPr id="23" name="TextBox 22"/>
          <p:cNvSpPr txBox="1"/>
          <p:nvPr userDrawn="1"/>
        </p:nvSpPr>
        <p:spPr>
          <a:xfrm>
            <a:off x="3495948" y="1467924"/>
            <a:ext cx="586558" cy="184666"/>
          </a:xfrm>
          <a:prstGeom prst="rect">
            <a:avLst/>
          </a:prstGeom>
          <a:noFill/>
        </p:spPr>
        <p:txBody>
          <a:bodyPr wrap="square" rtlCol="0">
            <a:spAutoFit/>
          </a:bodyPr>
          <a:lstStyle/>
          <a:p>
            <a:pPr algn="ctr"/>
            <a:r>
              <a:rPr lang="en-US" sz="600" dirty="0">
                <a:solidFill>
                  <a:schemeClr val="bg1"/>
                </a:solidFill>
              </a:rPr>
              <a:t>schedule</a:t>
            </a:r>
          </a:p>
        </p:txBody>
      </p:sp>
      <p:sp>
        <p:nvSpPr>
          <p:cNvPr id="24" name="TextBox 23"/>
          <p:cNvSpPr txBox="1"/>
          <p:nvPr userDrawn="1"/>
        </p:nvSpPr>
        <p:spPr>
          <a:xfrm>
            <a:off x="169554" y="2521167"/>
            <a:ext cx="485127" cy="184666"/>
          </a:xfrm>
          <a:prstGeom prst="rect">
            <a:avLst/>
          </a:prstGeom>
          <a:noFill/>
        </p:spPr>
        <p:txBody>
          <a:bodyPr wrap="square" rtlCol="0">
            <a:spAutoFit/>
          </a:bodyPr>
          <a:lstStyle/>
          <a:p>
            <a:pPr algn="ctr"/>
            <a:r>
              <a:rPr lang="en-US" sz="600" dirty="0">
                <a:solidFill>
                  <a:schemeClr val="bg1"/>
                </a:solidFill>
              </a:rPr>
              <a:t>insight</a:t>
            </a:r>
          </a:p>
        </p:txBody>
      </p:sp>
      <p:sp>
        <p:nvSpPr>
          <p:cNvPr id="25" name="TextBox 24"/>
          <p:cNvSpPr txBox="1"/>
          <p:nvPr userDrawn="1"/>
        </p:nvSpPr>
        <p:spPr>
          <a:xfrm>
            <a:off x="604192" y="2521167"/>
            <a:ext cx="692936" cy="184666"/>
          </a:xfrm>
          <a:prstGeom prst="rect">
            <a:avLst/>
          </a:prstGeom>
          <a:noFill/>
        </p:spPr>
        <p:txBody>
          <a:bodyPr wrap="square" rtlCol="0">
            <a:spAutoFit/>
          </a:bodyPr>
          <a:lstStyle/>
          <a:p>
            <a:pPr algn="ctr"/>
            <a:r>
              <a:rPr lang="en-US" sz="600" dirty="0">
                <a:solidFill>
                  <a:schemeClr val="bg1"/>
                </a:solidFill>
              </a:rPr>
              <a:t>performance</a:t>
            </a:r>
          </a:p>
        </p:txBody>
      </p:sp>
      <p:sp>
        <p:nvSpPr>
          <p:cNvPr id="26" name="TextBox 25"/>
          <p:cNvSpPr txBox="1"/>
          <p:nvPr userDrawn="1"/>
        </p:nvSpPr>
        <p:spPr>
          <a:xfrm>
            <a:off x="1297127" y="2521167"/>
            <a:ext cx="485127" cy="369332"/>
          </a:xfrm>
          <a:prstGeom prst="rect">
            <a:avLst/>
          </a:prstGeom>
          <a:noFill/>
        </p:spPr>
        <p:txBody>
          <a:bodyPr wrap="square" rtlCol="0">
            <a:spAutoFit/>
          </a:bodyPr>
          <a:lstStyle/>
          <a:p>
            <a:pPr algn="ctr"/>
            <a:r>
              <a:rPr lang="en-US" sz="600" dirty="0">
                <a:solidFill>
                  <a:schemeClr val="bg1"/>
                </a:solidFill>
              </a:rPr>
              <a:t>strategic</a:t>
            </a:r>
            <a:br>
              <a:rPr lang="en-US" sz="600" dirty="0">
                <a:solidFill>
                  <a:schemeClr val="bg1"/>
                </a:solidFill>
              </a:rPr>
            </a:br>
            <a:r>
              <a:rPr lang="en-US" sz="600" dirty="0">
                <a:solidFill>
                  <a:schemeClr val="bg1"/>
                </a:solidFill>
              </a:rPr>
              <a:t>decision</a:t>
            </a:r>
            <a:br>
              <a:rPr lang="en-US" sz="600" dirty="0">
                <a:solidFill>
                  <a:schemeClr val="bg1"/>
                </a:solidFill>
              </a:rPr>
            </a:br>
            <a:r>
              <a:rPr lang="en-US" sz="600" dirty="0">
                <a:solidFill>
                  <a:schemeClr val="bg1"/>
                </a:solidFill>
              </a:rPr>
              <a:t>making</a:t>
            </a:r>
          </a:p>
        </p:txBody>
      </p:sp>
      <p:sp>
        <p:nvSpPr>
          <p:cNvPr id="27" name="TextBox 26"/>
          <p:cNvSpPr txBox="1"/>
          <p:nvPr userDrawn="1"/>
        </p:nvSpPr>
        <p:spPr>
          <a:xfrm>
            <a:off x="1835669" y="2521167"/>
            <a:ext cx="485127" cy="276999"/>
          </a:xfrm>
          <a:prstGeom prst="rect">
            <a:avLst/>
          </a:prstGeom>
          <a:noFill/>
        </p:spPr>
        <p:txBody>
          <a:bodyPr wrap="square" rtlCol="0">
            <a:spAutoFit/>
          </a:bodyPr>
          <a:lstStyle/>
          <a:p>
            <a:pPr algn="ctr"/>
            <a:r>
              <a:rPr lang="en-US" sz="600" dirty="0">
                <a:solidFill>
                  <a:schemeClr val="bg1"/>
                </a:solidFill>
              </a:rPr>
              <a:t>problem</a:t>
            </a:r>
            <a:br>
              <a:rPr lang="en-US" sz="600" dirty="0">
                <a:solidFill>
                  <a:schemeClr val="bg1"/>
                </a:solidFill>
              </a:rPr>
            </a:br>
            <a:r>
              <a:rPr lang="en-US" sz="600" dirty="0">
                <a:solidFill>
                  <a:schemeClr val="bg1"/>
                </a:solidFill>
              </a:rPr>
              <a:t>solving</a:t>
            </a:r>
          </a:p>
        </p:txBody>
      </p:sp>
      <p:sp>
        <p:nvSpPr>
          <p:cNvPr id="28" name="TextBox 27"/>
          <p:cNvSpPr txBox="1"/>
          <p:nvPr userDrawn="1"/>
        </p:nvSpPr>
        <p:spPr>
          <a:xfrm>
            <a:off x="2322624" y="2521167"/>
            <a:ext cx="678060" cy="184666"/>
          </a:xfrm>
          <a:prstGeom prst="rect">
            <a:avLst/>
          </a:prstGeom>
          <a:noFill/>
        </p:spPr>
        <p:txBody>
          <a:bodyPr wrap="square" rtlCol="0">
            <a:spAutoFit/>
          </a:bodyPr>
          <a:lstStyle/>
          <a:p>
            <a:pPr algn="ctr"/>
            <a:r>
              <a:rPr lang="en-US" sz="600" dirty="0">
                <a:solidFill>
                  <a:schemeClr val="bg1"/>
                </a:solidFill>
              </a:rPr>
              <a:t>innovation</a:t>
            </a:r>
          </a:p>
        </p:txBody>
      </p:sp>
      <p:sp>
        <p:nvSpPr>
          <p:cNvPr id="29" name="TextBox 28"/>
          <p:cNvSpPr txBox="1"/>
          <p:nvPr userDrawn="1"/>
        </p:nvSpPr>
        <p:spPr>
          <a:xfrm>
            <a:off x="2963242" y="2521167"/>
            <a:ext cx="485127" cy="184666"/>
          </a:xfrm>
          <a:prstGeom prst="rect">
            <a:avLst/>
          </a:prstGeom>
          <a:noFill/>
        </p:spPr>
        <p:txBody>
          <a:bodyPr wrap="square" rtlCol="0">
            <a:spAutoFit/>
          </a:bodyPr>
          <a:lstStyle/>
          <a:p>
            <a:pPr algn="ctr"/>
            <a:r>
              <a:rPr lang="en-US" sz="600" dirty="0">
                <a:solidFill>
                  <a:schemeClr val="bg1"/>
                </a:solidFill>
              </a:rPr>
              <a:t>launch</a:t>
            </a:r>
          </a:p>
        </p:txBody>
      </p:sp>
      <p:sp>
        <p:nvSpPr>
          <p:cNvPr id="30" name="TextBox 29"/>
          <p:cNvSpPr txBox="1"/>
          <p:nvPr userDrawn="1"/>
        </p:nvSpPr>
        <p:spPr>
          <a:xfrm>
            <a:off x="3468680" y="2521167"/>
            <a:ext cx="641094" cy="184666"/>
          </a:xfrm>
          <a:prstGeom prst="rect">
            <a:avLst/>
          </a:prstGeom>
          <a:noFill/>
        </p:spPr>
        <p:txBody>
          <a:bodyPr wrap="square" rtlCol="0">
            <a:spAutoFit/>
          </a:bodyPr>
          <a:lstStyle/>
          <a:p>
            <a:pPr algn="ctr"/>
            <a:r>
              <a:rPr lang="en-US" sz="600" dirty="0">
                <a:solidFill>
                  <a:schemeClr val="bg1"/>
                </a:solidFill>
              </a:rPr>
              <a:t>performance</a:t>
            </a:r>
          </a:p>
        </p:txBody>
      </p:sp>
      <p:sp>
        <p:nvSpPr>
          <p:cNvPr id="31" name="TextBox 30"/>
          <p:cNvSpPr txBox="1"/>
          <p:nvPr userDrawn="1"/>
        </p:nvSpPr>
        <p:spPr>
          <a:xfrm>
            <a:off x="93131" y="3602459"/>
            <a:ext cx="637974" cy="276999"/>
          </a:xfrm>
          <a:prstGeom prst="rect">
            <a:avLst/>
          </a:prstGeom>
          <a:noFill/>
        </p:spPr>
        <p:txBody>
          <a:bodyPr wrap="square" rtlCol="0">
            <a:spAutoFit/>
          </a:bodyPr>
          <a:lstStyle/>
          <a:p>
            <a:pPr algn="ctr"/>
            <a:r>
              <a:rPr lang="en-US" sz="600" dirty="0">
                <a:solidFill>
                  <a:schemeClr val="bg1"/>
                </a:solidFill>
              </a:rPr>
              <a:t>network</a:t>
            </a:r>
            <a:br>
              <a:rPr lang="en-US" sz="600" dirty="0">
                <a:solidFill>
                  <a:schemeClr val="bg1"/>
                </a:solidFill>
              </a:rPr>
            </a:br>
            <a:r>
              <a:rPr lang="en-US" sz="600" dirty="0">
                <a:solidFill>
                  <a:schemeClr val="bg1"/>
                </a:solidFill>
              </a:rPr>
              <a:t>database</a:t>
            </a:r>
          </a:p>
        </p:txBody>
      </p:sp>
      <p:sp>
        <p:nvSpPr>
          <p:cNvPr id="32" name="TextBox 31"/>
          <p:cNvSpPr txBox="1"/>
          <p:nvPr userDrawn="1"/>
        </p:nvSpPr>
        <p:spPr>
          <a:xfrm>
            <a:off x="603701" y="3602459"/>
            <a:ext cx="693918"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management</a:t>
            </a:r>
          </a:p>
        </p:txBody>
      </p:sp>
      <p:sp>
        <p:nvSpPr>
          <p:cNvPr id="33" name="TextBox 32"/>
          <p:cNvSpPr txBox="1"/>
          <p:nvPr userDrawn="1"/>
        </p:nvSpPr>
        <p:spPr>
          <a:xfrm>
            <a:off x="1297127" y="3602459"/>
            <a:ext cx="485127" cy="276999"/>
          </a:xfrm>
          <a:prstGeom prst="rect">
            <a:avLst/>
          </a:prstGeom>
          <a:noFill/>
        </p:spPr>
        <p:txBody>
          <a:bodyPr wrap="square" rtlCol="0">
            <a:spAutoFit/>
          </a:bodyPr>
          <a:lstStyle/>
          <a:p>
            <a:pPr algn="ctr"/>
            <a:r>
              <a:rPr lang="en-US" sz="600" dirty="0">
                <a:solidFill>
                  <a:schemeClr val="bg1"/>
                </a:solidFill>
              </a:rPr>
              <a:t>backup</a:t>
            </a:r>
            <a:br>
              <a:rPr lang="en-US" sz="600" dirty="0">
                <a:solidFill>
                  <a:schemeClr val="bg1"/>
                </a:solidFill>
              </a:rPr>
            </a:br>
            <a:r>
              <a:rPr lang="en-US" sz="600" dirty="0">
                <a:solidFill>
                  <a:schemeClr val="bg1"/>
                </a:solidFill>
              </a:rPr>
              <a:t>system</a:t>
            </a:r>
          </a:p>
        </p:txBody>
      </p:sp>
      <p:sp>
        <p:nvSpPr>
          <p:cNvPr id="34" name="TextBox 33"/>
          <p:cNvSpPr txBox="1"/>
          <p:nvPr userDrawn="1"/>
        </p:nvSpPr>
        <p:spPr>
          <a:xfrm>
            <a:off x="1835669" y="3602459"/>
            <a:ext cx="485127" cy="276999"/>
          </a:xfrm>
          <a:prstGeom prst="rect">
            <a:avLst/>
          </a:prstGeom>
          <a:noFill/>
        </p:spPr>
        <p:txBody>
          <a:bodyPr wrap="square" rtlCol="0">
            <a:spAutoFit/>
          </a:bodyPr>
          <a:lstStyle/>
          <a:p>
            <a:pPr algn="ctr"/>
            <a:r>
              <a:rPr lang="en-US" sz="600" dirty="0">
                <a:solidFill>
                  <a:schemeClr val="bg1"/>
                </a:solidFill>
              </a:rPr>
              <a:t>big data</a:t>
            </a:r>
            <a:br>
              <a:rPr lang="en-US" sz="600" dirty="0">
                <a:solidFill>
                  <a:schemeClr val="bg1"/>
                </a:solidFill>
              </a:rPr>
            </a:br>
            <a:r>
              <a:rPr lang="en-US" sz="600" dirty="0">
                <a:solidFill>
                  <a:schemeClr val="bg1"/>
                </a:solidFill>
              </a:rPr>
              <a:t>analytics</a:t>
            </a:r>
          </a:p>
        </p:txBody>
      </p:sp>
      <p:sp>
        <p:nvSpPr>
          <p:cNvPr id="35" name="TextBox 34"/>
          <p:cNvSpPr txBox="1"/>
          <p:nvPr userDrawn="1"/>
        </p:nvSpPr>
        <p:spPr>
          <a:xfrm>
            <a:off x="2294059" y="3602459"/>
            <a:ext cx="735190" cy="276999"/>
          </a:xfrm>
          <a:prstGeom prst="rect">
            <a:avLst/>
          </a:prstGeom>
          <a:noFill/>
        </p:spPr>
        <p:txBody>
          <a:bodyPr wrap="square" rtlCol="0">
            <a:spAutoFit/>
          </a:bodyPr>
          <a:lstStyle/>
          <a:p>
            <a:pPr algn="ctr"/>
            <a:r>
              <a:rPr lang="en-US" sz="600" dirty="0">
                <a:solidFill>
                  <a:schemeClr val="bg1"/>
                </a:solidFill>
              </a:rPr>
              <a:t>content</a:t>
            </a:r>
            <a:br>
              <a:rPr lang="en-US" sz="600" dirty="0">
                <a:solidFill>
                  <a:schemeClr val="bg1"/>
                </a:solidFill>
              </a:rPr>
            </a:br>
            <a:r>
              <a:rPr lang="en-US" sz="600" dirty="0">
                <a:solidFill>
                  <a:schemeClr val="bg1"/>
                </a:solidFill>
              </a:rPr>
              <a:t>management</a:t>
            </a:r>
          </a:p>
        </p:txBody>
      </p:sp>
      <p:sp>
        <p:nvSpPr>
          <p:cNvPr id="36" name="TextBox 35"/>
          <p:cNvSpPr txBox="1"/>
          <p:nvPr userDrawn="1"/>
        </p:nvSpPr>
        <p:spPr>
          <a:xfrm>
            <a:off x="2963242" y="3602459"/>
            <a:ext cx="485127" cy="276999"/>
          </a:xfrm>
          <a:prstGeom prst="rect">
            <a:avLst/>
          </a:prstGeom>
          <a:noFill/>
        </p:spPr>
        <p:txBody>
          <a:bodyPr wrap="square" rtlCol="0">
            <a:spAutoFit/>
          </a:bodyPr>
          <a:lstStyle/>
          <a:p>
            <a:pPr algn="ctr"/>
            <a:r>
              <a:rPr lang="en-US" sz="600" dirty="0">
                <a:solidFill>
                  <a:schemeClr val="bg1"/>
                </a:solidFill>
              </a:rPr>
              <a:t>social media</a:t>
            </a:r>
          </a:p>
        </p:txBody>
      </p:sp>
      <p:sp>
        <p:nvSpPr>
          <p:cNvPr id="37" name="TextBox 36"/>
          <p:cNvSpPr txBox="1"/>
          <p:nvPr userDrawn="1"/>
        </p:nvSpPr>
        <p:spPr>
          <a:xfrm>
            <a:off x="3487987" y="3602459"/>
            <a:ext cx="602480" cy="184666"/>
          </a:xfrm>
          <a:prstGeom prst="rect">
            <a:avLst/>
          </a:prstGeom>
          <a:noFill/>
        </p:spPr>
        <p:txBody>
          <a:bodyPr wrap="square" rtlCol="0">
            <a:spAutoFit/>
          </a:bodyPr>
          <a:lstStyle/>
          <a:p>
            <a:pPr algn="ctr"/>
            <a:r>
              <a:rPr lang="en-US" sz="600" dirty="0">
                <a:solidFill>
                  <a:schemeClr val="bg1"/>
                </a:solidFill>
              </a:rPr>
              <a:t>direct mail</a:t>
            </a:r>
          </a:p>
        </p:txBody>
      </p:sp>
      <p:sp>
        <p:nvSpPr>
          <p:cNvPr id="38" name="TextBox 37"/>
          <p:cNvSpPr txBox="1"/>
          <p:nvPr userDrawn="1"/>
        </p:nvSpPr>
        <p:spPr>
          <a:xfrm>
            <a:off x="169554" y="4231537"/>
            <a:ext cx="485127"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analytics</a:t>
            </a:r>
          </a:p>
        </p:txBody>
      </p:sp>
      <p:sp>
        <p:nvSpPr>
          <p:cNvPr id="39" name="TextBox 38"/>
          <p:cNvSpPr txBox="1"/>
          <p:nvPr userDrawn="1"/>
        </p:nvSpPr>
        <p:spPr>
          <a:xfrm>
            <a:off x="708096" y="4231537"/>
            <a:ext cx="485127" cy="184666"/>
          </a:xfrm>
          <a:prstGeom prst="rect">
            <a:avLst/>
          </a:prstGeom>
          <a:noFill/>
        </p:spPr>
        <p:txBody>
          <a:bodyPr wrap="square" rtlCol="0">
            <a:spAutoFit/>
          </a:bodyPr>
          <a:lstStyle/>
          <a:p>
            <a:pPr algn="ctr"/>
            <a:r>
              <a:rPr lang="en-US" sz="600" dirty="0">
                <a:solidFill>
                  <a:schemeClr val="bg1"/>
                </a:solidFill>
              </a:rPr>
              <a:t>internet</a:t>
            </a:r>
          </a:p>
        </p:txBody>
      </p:sp>
      <p:sp>
        <p:nvSpPr>
          <p:cNvPr id="40" name="TextBox 39"/>
          <p:cNvSpPr txBox="1"/>
          <p:nvPr userDrawn="1"/>
        </p:nvSpPr>
        <p:spPr>
          <a:xfrm>
            <a:off x="1297127" y="4231537"/>
            <a:ext cx="485127" cy="184666"/>
          </a:xfrm>
          <a:prstGeom prst="rect">
            <a:avLst/>
          </a:prstGeom>
          <a:noFill/>
        </p:spPr>
        <p:txBody>
          <a:bodyPr wrap="square" rtlCol="0">
            <a:spAutoFit/>
          </a:bodyPr>
          <a:lstStyle/>
          <a:p>
            <a:pPr algn="ctr"/>
            <a:r>
              <a:rPr lang="en-US" sz="600" dirty="0">
                <a:solidFill>
                  <a:schemeClr val="bg1"/>
                </a:solidFill>
              </a:rPr>
              <a:t>search</a:t>
            </a:r>
          </a:p>
        </p:txBody>
      </p:sp>
      <p:sp>
        <p:nvSpPr>
          <p:cNvPr id="41" name="TextBox 40"/>
          <p:cNvSpPr txBox="1"/>
          <p:nvPr userDrawn="1"/>
        </p:nvSpPr>
        <p:spPr>
          <a:xfrm>
            <a:off x="1835669" y="4231537"/>
            <a:ext cx="485127" cy="184666"/>
          </a:xfrm>
          <a:prstGeom prst="rect">
            <a:avLst/>
          </a:prstGeom>
          <a:noFill/>
        </p:spPr>
        <p:txBody>
          <a:bodyPr wrap="square" rtlCol="0">
            <a:spAutoFit/>
          </a:bodyPr>
          <a:lstStyle/>
          <a:p>
            <a:pPr algn="ctr"/>
            <a:r>
              <a:rPr lang="en-US" sz="600" dirty="0">
                <a:solidFill>
                  <a:schemeClr val="bg1"/>
                </a:solidFill>
              </a:rPr>
              <a:t>video</a:t>
            </a:r>
          </a:p>
        </p:txBody>
      </p:sp>
      <p:sp>
        <p:nvSpPr>
          <p:cNvPr id="42" name="TextBox 41"/>
          <p:cNvSpPr txBox="1"/>
          <p:nvPr userDrawn="1"/>
        </p:nvSpPr>
        <p:spPr>
          <a:xfrm>
            <a:off x="2322623" y="4231537"/>
            <a:ext cx="678062" cy="276999"/>
          </a:xfrm>
          <a:prstGeom prst="rect">
            <a:avLst/>
          </a:prstGeom>
          <a:noFill/>
        </p:spPr>
        <p:txBody>
          <a:bodyPr wrap="square" rtlCol="0">
            <a:spAutoFit/>
          </a:bodyPr>
          <a:lstStyle/>
          <a:p>
            <a:pPr algn="ctr"/>
            <a:r>
              <a:rPr lang="en-US" sz="600" dirty="0">
                <a:solidFill>
                  <a:schemeClr val="bg1"/>
                </a:solidFill>
              </a:rPr>
              <a:t>electronic</a:t>
            </a:r>
            <a:br>
              <a:rPr lang="en-US" sz="600" dirty="0">
                <a:solidFill>
                  <a:schemeClr val="bg1"/>
                </a:solidFill>
              </a:rPr>
            </a:br>
            <a:r>
              <a:rPr lang="en-US" sz="600" dirty="0">
                <a:solidFill>
                  <a:schemeClr val="bg1"/>
                </a:solidFill>
              </a:rPr>
              <a:t>devices</a:t>
            </a:r>
          </a:p>
        </p:txBody>
      </p:sp>
      <p:sp>
        <p:nvSpPr>
          <p:cNvPr id="43" name="TextBox 42"/>
          <p:cNvSpPr txBox="1"/>
          <p:nvPr userDrawn="1"/>
        </p:nvSpPr>
        <p:spPr>
          <a:xfrm>
            <a:off x="2963242" y="4231537"/>
            <a:ext cx="485127" cy="276999"/>
          </a:xfrm>
          <a:prstGeom prst="rect">
            <a:avLst/>
          </a:prstGeom>
          <a:noFill/>
        </p:spPr>
        <p:txBody>
          <a:bodyPr wrap="square" rtlCol="0">
            <a:spAutoFit/>
          </a:bodyPr>
          <a:lstStyle/>
          <a:p>
            <a:pPr algn="ctr"/>
            <a:r>
              <a:rPr lang="en-US" sz="600" dirty="0">
                <a:solidFill>
                  <a:schemeClr val="bg1"/>
                </a:solidFill>
              </a:rPr>
              <a:t>mobile app</a:t>
            </a:r>
          </a:p>
        </p:txBody>
      </p:sp>
      <p:sp>
        <p:nvSpPr>
          <p:cNvPr id="44" name="TextBox 43"/>
          <p:cNvSpPr txBox="1"/>
          <p:nvPr userDrawn="1"/>
        </p:nvSpPr>
        <p:spPr>
          <a:xfrm>
            <a:off x="4835629" y="800849"/>
            <a:ext cx="673112" cy="276999"/>
          </a:xfrm>
          <a:prstGeom prst="rect">
            <a:avLst/>
          </a:prstGeom>
          <a:noFill/>
        </p:spPr>
        <p:txBody>
          <a:bodyPr wrap="square" rtlCol="0">
            <a:spAutoFit/>
          </a:bodyPr>
          <a:lstStyle/>
          <a:p>
            <a:pPr algn="ctr"/>
            <a:r>
              <a:rPr lang="en-US" sz="600" dirty="0">
                <a:solidFill>
                  <a:schemeClr val="bg1"/>
                </a:solidFill>
              </a:rPr>
              <a:t>global development</a:t>
            </a:r>
          </a:p>
        </p:txBody>
      </p:sp>
      <p:sp>
        <p:nvSpPr>
          <p:cNvPr id="45" name="TextBox 44"/>
          <p:cNvSpPr txBox="1"/>
          <p:nvPr userDrawn="1"/>
        </p:nvSpPr>
        <p:spPr>
          <a:xfrm>
            <a:off x="5412133" y="800849"/>
            <a:ext cx="597188" cy="276999"/>
          </a:xfrm>
          <a:prstGeom prst="rect">
            <a:avLst/>
          </a:prstGeom>
          <a:noFill/>
        </p:spPr>
        <p:txBody>
          <a:bodyPr wrap="square" rtlCol="0">
            <a:spAutoFit/>
          </a:bodyPr>
          <a:lstStyle/>
          <a:p>
            <a:pPr algn="ctr"/>
            <a:r>
              <a:rPr lang="en-US" sz="600" dirty="0">
                <a:solidFill>
                  <a:schemeClr val="bg1"/>
                </a:solidFill>
              </a:rPr>
              <a:t>global connectivity</a:t>
            </a:r>
          </a:p>
        </p:txBody>
      </p:sp>
      <p:sp>
        <p:nvSpPr>
          <p:cNvPr id="46" name="TextBox 45"/>
          <p:cNvSpPr txBox="1"/>
          <p:nvPr userDrawn="1"/>
        </p:nvSpPr>
        <p:spPr>
          <a:xfrm>
            <a:off x="5929444" y="800849"/>
            <a:ext cx="740628" cy="276999"/>
          </a:xfrm>
          <a:prstGeom prst="rect">
            <a:avLst/>
          </a:prstGeom>
          <a:noFill/>
        </p:spPr>
        <p:txBody>
          <a:bodyPr wrap="square" rtlCol="0">
            <a:spAutoFit/>
          </a:bodyPr>
          <a:lstStyle/>
          <a:p>
            <a:pPr algn="ctr"/>
            <a:r>
              <a:rPr lang="en-US" sz="600" dirty="0">
                <a:solidFill>
                  <a:schemeClr val="bg1"/>
                </a:solidFill>
              </a:rPr>
              <a:t>global</a:t>
            </a:r>
            <a:br>
              <a:rPr lang="en-US" sz="600" dirty="0">
                <a:solidFill>
                  <a:schemeClr val="bg1"/>
                </a:solidFill>
              </a:rPr>
            </a:br>
            <a:r>
              <a:rPr lang="en-US" sz="600" dirty="0">
                <a:solidFill>
                  <a:schemeClr val="bg1"/>
                </a:solidFill>
              </a:rPr>
              <a:t>markets</a:t>
            </a:r>
          </a:p>
        </p:txBody>
      </p:sp>
      <p:sp>
        <p:nvSpPr>
          <p:cNvPr id="47" name="TextBox 46"/>
          <p:cNvSpPr txBox="1"/>
          <p:nvPr userDrawn="1"/>
        </p:nvSpPr>
        <p:spPr>
          <a:xfrm>
            <a:off x="4876206" y="1808338"/>
            <a:ext cx="591958" cy="184666"/>
          </a:xfrm>
          <a:prstGeom prst="rect">
            <a:avLst/>
          </a:prstGeom>
          <a:noFill/>
        </p:spPr>
        <p:txBody>
          <a:bodyPr wrap="square" rtlCol="0">
            <a:spAutoFit/>
          </a:bodyPr>
          <a:lstStyle/>
          <a:p>
            <a:pPr algn="ctr"/>
            <a:r>
              <a:rPr lang="en-US" sz="600" dirty="0">
                <a:solidFill>
                  <a:schemeClr val="bg1"/>
                </a:solidFill>
              </a:rPr>
              <a:t>legislation</a:t>
            </a:r>
          </a:p>
        </p:txBody>
      </p:sp>
      <p:sp>
        <p:nvSpPr>
          <p:cNvPr id="48" name="TextBox 47"/>
          <p:cNvSpPr txBox="1"/>
          <p:nvPr userDrawn="1"/>
        </p:nvSpPr>
        <p:spPr>
          <a:xfrm>
            <a:off x="5412133" y="1808338"/>
            <a:ext cx="597188" cy="276999"/>
          </a:xfrm>
          <a:prstGeom prst="rect">
            <a:avLst/>
          </a:prstGeom>
          <a:noFill/>
        </p:spPr>
        <p:txBody>
          <a:bodyPr wrap="square" rtlCol="0">
            <a:spAutoFit/>
          </a:bodyPr>
          <a:lstStyle/>
          <a:p>
            <a:pPr algn="ctr"/>
            <a:r>
              <a:rPr lang="en-US" sz="600" dirty="0">
                <a:solidFill>
                  <a:schemeClr val="bg1"/>
                </a:solidFill>
              </a:rPr>
              <a:t>public policy</a:t>
            </a:r>
          </a:p>
        </p:txBody>
      </p:sp>
      <p:sp>
        <p:nvSpPr>
          <p:cNvPr id="49" name="TextBox 48"/>
          <p:cNvSpPr txBox="1"/>
          <p:nvPr userDrawn="1"/>
        </p:nvSpPr>
        <p:spPr>
          <a:xfrm>
            <a:off x="5929444" y="1808338"/>
            <a:ext cx="740628" cy="184666"/>
          </a:xfrm>
          <a:prstGeom prst="rect">
            <a:avLst/>
          </a:prstGeom>
          <a:noFill/>
        </p:spPr>
        <p:txBody>
          <a:bodyPr wrap="square" rtlCol="0">
            <a:spAutoFit/>
          </a:bodyPr>
          <a:lstStyle/>
          <a:p>
            <a:pPr algn="ctr"/>
            <a:r>
              <a:rPr lang="en-US" sz="600" dirty="0">
                <a:solidFill>
                  <a:schemeClr val="bg1"/>
                </a:solidFill>
              </a:rPr>
              <a:t>regulations</a:t>
            </a:r>
          </a:p>
        </p:txBody>
      </p:sp>
      <p:sp>
        <p:nvSpPr>
          <p:cNvPr id="50" name="TextBox 49"/>
          <p:cNvSpPr txBox="1"/>
          <p:nvPr userDrawn="1"/>
        </p:nvSpPr>
        <p:spPr>
          <a:xfrm>
            <a:off x="6574191" y="1808338"/>
            <a:ext cx="585970" cy="184666"/>
          </a:xfrm>
          <a:prstGeom prst="rect">
            <a:avLst/>
          </a:prstGeom>
          <a:noFill/>
        </p:spPr>
        <p:txBody>
          <a:bodyPr wrap="square" rtlCol="0">
            <a:spAutoFit/>
          </a:bodyPr>
          <a:lstStyle/>
          <a:p>
            <a:pPr algn="ctr"/>
            <a:r>
              <a:rPr lang="en-US" sz="600" dirty="0">
                <a:solidFill>
                  <a:schemeClr val="bg1"/>
                </a:solidFill>
              </a:rPr>
              <a:t>governance</a:t>
            </a:r>
          </a:p>
        </p:txBody>
      </p:sp>
      <p:sp>
        <p:nvSpPr>
          <p:cNvPr id="51" name="TextBox 50"/>
          <p:cNvSpPr txBox="1"/>
          <p:nvPr userDrawn="1"/>
        </p:nvSpPr>
        <p:spPr>
          <a:xfrm>
            <a:off x="7120132" y="1808338"/>
            <a:ext cx="603178" cy="184666"/>
          </a:xfrm>
          <a:prstGeom prst="rect">
            <a:avLst/>
          </a:prstGeom>
          <a:noFill/>
        </p:spPr>
        <p:txBody>
          <a:bodyPr wrap="square" rtlCol="0">
            <a:spAutoFit/>
          </a:bodyPr>
          <a:lstStyle/>
          <a:p>
            <a:pPr algn="ctr"/>
            <a:r>
              <a:rPr lang="en-US" sz="600" dirty="0">
                <a:solidFill>
                  <a:schemeClr val="bg1"/>
                </a:solidFill>
              </a:rPr>
              <a:t>standards</a:t>
            </a:r>
          </a:p>
        </p:txBody>
      </p:sp>
      <p:sp>
        <p:nvSpPr>
          <p:cNvPr id="52" name="TextBox 51"/>
          <p:cNvSpPr txBox="1"/>
          <p:nvPr userDrawn="1"/>
        </p:nvSpPr>
        <p:spPr>
          <a:xfrm>
            <a:off x="4876206" y="2807820"/>
            <a:ext cx="591958" cy="184666"/>
          </a:xfrm>
          <a:prstGeom prst="rect">
            <a:avLst/>
          </a:prstGeom>
          <a:noFill/>
        </p:spPr>
        <p:txBody>
          <a:bodyPr wrap="square" rtlCol="0">
            <a:spAutoFit/>
          </a:bodyPr>
          <a:lstStyle/>
          <a:p>
            <a:pPr algn="ctr"/>
            <a:r>
              <a:rPr lang="en-US" sz="600" dirty="0">
                <a:solidFill>
                  <a:schemeClr val="bg1"/>
                </a:solidFill>
              </a:rPr>
              <a:t>accounting</a:t>
            </a:r>
          </a:p>
        </p:txBody>
      </p:sp>
      <p:sp>
        <p:nvSpPr>
          <p:cNvPr id="53" name="TextBox 52"/>
          <p:cNvSpPr txBox="1"/>
          <p:nvPr userDrawn="1"/>
        </p:nvSpPr>
        <p:spPr>
          <a:xfrm>
            <a:off x="5412133" y="2807820"/>
            <a:ext cx="597188" cy="184666"/>
          </a:xfrm>
          <a:prstGeom prst="rect">
            <a:avLst/>
          </a:prstGeom>
          <a:noFill/>
        </p:spPr>
        <p:txBody>
          <a:bodyPr wrap="square" rtlCol="0">
            <a:spAutoFit/>
          </a:bodyPr>
          <a:lstStyle/>
          <a:p>
            <a:pPr algn="ctr"/>
            <a:r>
              <a:rPr lang="en-US" sz="600" dirty="0">
                <a:solidFill>
                  <a:schemeClr val="bg1"/>
                </a:solidFill>
              </a:rPr>
              <a:t>investment</a:t>
            </a:r>
          </a:p>
        </p:txBody>
      </p:sp>
      <p:sp>
        <p:nvSpPr>
          <p:cNvPr id="54" name="TextBox 53"/>
          <p:cNvSpPr txBox="1"/>
          <p:nvPr userDrawn="1"/>
        </p:nvSpPr>
        <p:spPr>
          <a:xfrm>
            <a:off x="5929444" y="2807820"/>
            <a:ext cx="740628" cy="276999"/>
          </a:xfrm>
          <a:prstGeom prst="rect">
            <a:avLst/>
          </a:prstGeom>
          <a:noFill/>
        </p:spPr>
        <p:txBody>
          <a:bodyPr wrap="square" rtlCol="0">
            <a:spAutoFit/>
          </a:bodyPr>
          <a:lstStyle/>
          <a:p>
            <a:pPr algn="ctr"/>
            <a:r>
              <a:rPr lang="en-US" sz="600" dirty="0">
                <a:solidFill>
                  <a:schemeClr val="bg1"/>
                </a:solidFill>
              </a:rPr>
              <a:t>financial performance</a:t>
            </a:r>
          </a:p>
        </p:txBody>
      </p:sp>
      <p:sp>
        <p:nvSpPr>
          <p:cNvPr id="55" name="TextBox 54"/>
          <p:cNvSpPr txBox="1"/>
          <p:nvPr userDrawn="1"/>
        </p:nvSpPr>
        <p:spPr>
          <a:xfrm>
            <a:off x="6545315" y="2807820"/>
            <a:ext cx="585970" cy="184666"/>
          </a:xfrm>
          <a:prstGeom prst="rect">
            <a:avLst/>
          </a:prstGeom>
          <a:noFill/>
        </p:spPr>
        <p:txBody>
          <a:bodyPr wrap="square" rtlCol="0">
            <a:spAutoFit/>
          </a:bodyPr>
          <a:lstStyle/>
          <a:p>
            <a:pPr algn="ctr"/>
            <a:r>
              <a:rPr lang="en-US" sz="600" dirty="0">
                <a:solidFill>
                  <a:schemeClr val="bg1"/>
                </a:solidFill>
              </a:rPr>
              <a:t>forecasting</a:t>
            </a:r>
          </a:p>
        </p:txBody>
      </p:sp>
      <p:sp>
        <p:nvSpPr>
          <p:cNvPr id="56" name="TextBox 55"/>
          <p:cNvSpPr txBox="1"/>
          <p:nvPr userDrawn="1"/>
        </p:nvSpPr>
        <p:spPr>
          <a:xfrm>
            <a:off x="7120132" y="2807820"/>
            <a:ext cx="603178"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57" name="TextBox 56"/>
          <p:cNvSpPr txBox="1"/>
          <p:nvPr userDrawn="1"/>
        </p:nvSpPr>
        <p:spPr>
          <a:xfrm>
            <a:off x="7723309" y="2807820"/>
            <a:ext cx="485127" cy="184666"/>
          </a:xfrm>
          <a:prstGeom prst="rect">
            <a:avLst/>
          </a:prstGeom>
          <a:noFill/>
        </p:spPr>
        <p:txBody>
          <a:bodyPr wrap="square" rtlCol="0">
            <a:spAutoFit/>
          </a:bodyPr>
          <a:lstStyle/>
          <a:p>
            <a:pPr algn="ctr"/>
            <a:r>
              <a:rPr lang="en-US" sz="600" dirty="0">
                <a:solidFill>
                  <a:schemeClr val="bg1"/>
                </a:solidFill>
              </a:rPr>
              <a:t>asset</a:t>
            </a:r>
          </a:p>
        </p:txBody>
      </p:sp>
      <p:sp>
        <p:nvSpPr>
          <p:cNvPr id="58" name="TextBox 57"/>
          <p:cNvSpPr txBox="1"/>
          <p:nvPr userDrawn="1"/>
        </p:nvSpPr>
        <p:spPr>
          <a:xfrm>
            <a:off x="8256015" y="2807820"/>
            <a:ext cx="586558" cy="184666"/>
          </a:xfrm>
          <a:prstGeom prst="rect">
            <a:avLst/>
          </a:prstGeom>
          <a:noFill/>
        </p:spPr>
        <p:txBody>
          <a:bodyPr wrap="square" rtlCol="0">
            <a:spAutoFit/>
          </a:bodyPr>
          <a:lstStyle/>
          <a:p>
            <a:pPr algn="ctr"/>
            <a:r>
              <a:rPr lang="en-US" sz="600" dirty="0">
                <a:solidFill>
                  <a:schemeClr val="bg1"/>
                </a:solidFill>
              </a:rPr>
              <a:t>capital</a:t>
            </a:r>
          </a:p>
        </p:txBody>
      </p:sp>
      <p:sp>
        <p:nvSpPr>
          <p:cNvPr id="59" name="TextBox 58"/>
          <p:cNvSpPr txBox="1"/>
          <p:nvPr userDrawn="1"/>
        </p:nvSpPr>
        <p:spPr>
          <a:xfrm>
            <a:off x="4876206" y="3801693"/>
            <a:ext cx="591958" cy="184666"/>
          </a:xfrm>
          <a:prstGeom prst="rect">
            <a:avLst/>
          </a:prstGeom>
          <a:noFill/>
        </p:spPr>
        <p:txBody>
          <a:bodyPr wrap="square" rtlCol="0">
            <a:spAutoFit/>
          </a:bodyPr>
          <a:lstStyle/>
          <a:p>
            <a:pPr algn="ctr"/>
            <a:r>
              <a:rPr lang="en-US" sz="600" dirty="0">
                <a:solidFill>
                  <a:schemeClr val="bg1"/>
                </a:solidFill>
              </a:rPr>
              <a:t>vision</a:t>
            </a:r>
          </a:p>
        </p:txBody>
      </p:sp>
      <p:sp>
        <p:nvSpPr>
          <p:cNvPr id="60" name="TextBox 59"/>
          <p:cNvSpPr txBox="1"/>
          <p:nvPr userDrawn="1"/>
        </p:nvSpPr>
        <p:spPr>
          <a:xfrm>
            <a:off x="5412133" y="3801693"/>
            <a:ext cx="597188" cy="184666"/>
          </a:xfrm>
          <a:prstGeom prst="rect">
            <a:avLst/>
          </a:prstGeom>
          <a:noFill/>
        </p:spPr>
        <p:txBody>
          <a:bodyPr wrap="square" rtlCol="0">
            <a:spAutoFit/>
          </a:bodyPr>
          <a:lstStyle/>
          <a:p>
            <a:pPr algn="ctr"/>
            <a:r>
              <a:rPr lang="en-US" sz="600" dirty="0">
                <a:solidFill>
                  <a:schemeClr val="bg1"/>
                </a:solidFill>
              </a:rPr>
              <a:t>mission</a:t>
            </a:r>
          </a:p>
        </p:txBody>
      </p:sp>
      <p:sp>
        <p:nvSpPr>
          <p:cNvPr id="61" name="TextBox 60"/>
          <p:cNvSpPr txBox="1"/>
          <p:nvPr userDrawn="1"/>
        </p:nvSpPr>
        <p:spPr>
          <a:xfrm>
            <a:off x="5929444" y="3801693"/>
            <a:ext cx="740628" cy="184666"/>
          </a:xfrm>
          <a:prstGeom prst="rect">
            <a:avLst/>
          </a:prstGeom>
          <a:noFill/>
        </p:spPr>
        <p:txBody>
          <a:bodyPr wrap="square" rtlCol="0">
            <a:spAutoFit/>
          </a:bodyPr>
          <a:lstStyle/>
          <a:p>
            <a:pPr algn="ctr"/>
            <a:r>
              <a:rPr lang="en-US" sz="600" dirty="0">
                <a:solidFill>
                  <a:schemeClr val="bg1"/>
                </a:solidFill>
              </a:rPr>
              <a:t>completed</a:t>
            </a:r>
          </a:p>
        </p:txBody>
      </p:sp>
      <p:sp>
        <p:nvSpPr>
          <p:cNvPr id="62" name="TextBox 61"/>
          <p:cNvSpPr txBox="1"/>
          <p:nvPr userDrawn="1"/>
        </p:nvSpPr>
        <p:spPr>
          <a:xfrm>
            <a:off x="6583725" y="3801693"/>
            <a:ext cx="585970" cy="184666"/>
          </a:xfrm>
          <a:prstGeom prst="rect">
            <a:avLst/>
          </a:prstGeom>
          <a:noFill/>
        </p:spPr>
        <p:txBody>
          <a:bodyPr wrap="square" rtlCol="0">
            <a:spAutoFit/>
          </a:bodyPr>
          <a:lstStyle/>
          <a:p>
            <a:pPr algn="ctr"/>
            <a:r>
              <a:rPr lang="en-US" sz="600" dirty="0">
                <a:solidFill>
                  <a:schemeClr val="bg1"/>
                </a:solidFill>
              </a:rPr>
              <a:t>business</a:t>
            </a:r>
          </a:p>
        </p:txBody>
      </p:sp>
      <p:sp>
        <p:nvSpPr>
          <p:cNvPr id="63" name="TextBox 62"/>
          <p:cNvSpPr txBox="1"/>
          <p:nvPr userDrawn="1"/>
        </p:nvSpPr>
        <p:spPr>
          <a:xfrm>
            <a:off x="7120132" y="3801693"/>
            <a:ext cx="603178" cy="184666"/>
          </a:xfrm>
          <a:prstGeom prst="rect">
            <a:avLst/>
          </a:prstGeom>
          <a:noFill/>
        </p:spPr>
        <p:txBody>
          <a:bodyPr wrap="square" rtlCol="0">
            <a:spAutoFit/>
          </a:bodyPr>
          <a:lstStyle/>
          <a:p>
            <a:pPr algn="ctr"/>
            <a:r>
              <a:rPr lang="en-US" sz="600" dirty="0">
                <a:solidFill>
                  <a:schemeClr val="bg1"/>
                </a:solidFill>
              </a:rPr>
              <a:t>operations</a:t>
            </a:r>
          </a:p>
        </p:txBody>
      </p:sp>
      <p:sp>
        <p:nvSpPr>
          <p:cNvPr id="64" name="TextBox 63"/>
          <p:cNvSpPr txBox="1"/>
          <p:nvPr userDrawn="1"/>
        </p:nvSpPr>
        <p:spPr>
          <a:xfrm>
            <a:off x="7552540" y="3801693"/>
            <a:ext cx="826666" cy="184666"/>
          </a:xfrm>
          <a:prstGeom prst="rect">
            <a:avLst/>
          </a:prstGeom>
          <a:noFill/>
        </p:spPr>
        <p:txBody>
          <a:bodyPr wrap="square" rtlCol="0">
            <a:spAutoFit/>
          </a:bodyPr>
          <a:lstStyle/>
          <a:p>
            <a:pPr algn="ctr"/>
            <a:r>
              <a:rPr lang="en-US" sz="600" dirty="0">
                <a:solidFill>
                  <a:schemeClr val="bg1"/>
                </a:solidFill>
              </a:rPr>
              <a:t>organization</a:t>
            </a:r>
          </a:p>
        </p:txBody>
      </p:sp>
      <p:sp>
        <p:nvSpPr>
          <p:cNvPr id="65" name="TextBox 64"/>
          <p:cNvSpPr txBox="1"/>
          <p:nvPr userDrawn="1"/>
        </p:nvSpPr>
        <p:spPr>
          <a:xfrm>
            <a:off x="8256015" y="3801693"/>
            <a:ext cx="586558" cy="184666"/>
          </a:xfrm>
          <a:prstGeom prst="rect">
            <a:avLst/>
          </a:prstGeom>
          <a:noFill/>
        </p:spPr>
        <p:txBody>
          <a:bodyPr wrap="square" rtlCol="0">
            <a:spAutoFit/>
          </a:bodyPr>
          <a:lstStyle/>
          <a:p>
            <a:pPr algn="ctr"/>
            <a:r>
              <a:rPr lang="en-US" sz="600" dirty="0">
                <a:solidFill>
                  <a:schemeClr val="bg1"/>
                </a:solidFill>
              </a:rPr>
              <a:t>partnership</a:t>
            </a:r>
          </a:p>
        </p:txBody>
      </p:sp>
      <p:sp>
        <p:nvSpPr>
          <p:cNvPr id="66" name="TextBox 65"/>
          <p:cNvSpPr txBox="1"/>
          <p:nvPr userDrawn="1"/>
        </p:nvSpPr>
        <p:spPr>
          <a:xfrm>
            <a:off x="4876206" y="4368284"/>
            <a:ext cx="591958" cy="184666"/>
          </a:xfrm>
          <a:prstGeom prst="rect">
            <a:avLst/>
          </a:prstGeom>
          <a:noFill/>
        </p:spPr>
        <p:txBody>
          <a:bodyPr wrap="square" rtlCol="0">
            <a:spAutoFit/>
          </a:bodyPr>
          <a:lstStyle/>
          <a:p>
            <a:pPr algn="ctr"/>
            <a:r>
              <a:rPr lang="en-US" sz="600" dirty="0">
                <a:solidFill>
                  <a:schemeClr val="bg1"/>
                </a:solidFill>
              </a:rPr>
              <a:t>ecommerce</a:t>
            </a:r>
          </a:p>
        </p:txBody>
      </p:sp>
    </p:spTree>
    <p:extLst>
      <p:ext uri="{BB962C8B-B14F-4D97-AF65-F5344CB8AC3E}">
        <p14:creationId xmlns:p14="http://schemas.microsoft.com/office/powerpoint/2010/main" val="2379104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icons 2">
    <p:spTree>
      <p:nvGrpSpPr>
        <p:cNvPr id="1" name=""/>
        <p:cNvGrpSpPr/>
        <p:nvPr/>
      </p:nvGrpSpPr>
      <p:grpSpPr>
        <a:xfrm>
          <a:off x="0" y="0"/>
          <a:ext cx="0" cy="0"/>
          <a:chOff x="0" y="0"/>
          <a:chExt cx="0" cy="0"/>
        </a:xfrm>
      </p:grpSpPr>
      <p:sp>
        <p:nvSpPr>
          <p:cNvPr id="2" name="Rectangle 1"/>
          <p:cNvSpPr/>
          <p:nvPr userDrawn="1"/>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67" name="TextBox 66"/>
          <p:cNvSpPr txBox="1"/>
          <p:nvPr userDrawn="1"/>
        </p:nvSpPr>
        <p:spPr>
          <a:xfrm>
            <a:off x="-11931" y="1757829"/>
            <a:ext cx="2126573" cy="215444"/>
          </a:xfrm>
          <a:prstGeom prst="rect">
            <a:avLst/>
          </a:prstGeom>
          <a:noFill/>
        </p:spPr>
        <p:txBody>
          <a:bodyPr wrap="square" rtlCol="0">
            <a:spAutoFit/>
          </a:bodyPr>
          <a:lstStyle/>
          <a:p>
            <a:pPr algn="ctr"/>
            <a:r>
              <a:rPr lang="en-US" sz="800" dirty="0">
                <a:solidFill>
                  <a:schemeClr val="bg1"/>
                </a:solidFill>
              </a:rPr>
              <a:t>Canadian Ideal of Good Business</a:t>
            </a:r>
          </a:p>
        </p:txBody>
      </p:sp>
      <p:sp>
        <p:nvSpPr>
          <p:cNvPr id="68" name="TextBox 67"/>
          <p:cNvSpPr txBox="1"/>
          <p:nvPr userDrawn="1"/>
        </p:nvSpPr>
        <p:spPr>
          <a:xfrm>
            <a:off x="135446" y="195058"/>
            <a:ext cx="1285027" cy="215444"/>
          </a:xfrm>
          <a:prstGeom prst="rect">
            <a:avLst/>
          </a:prstGeom>
          <a:noFill/>
        </p:spPr>
        <p:txBody>
          <a:bodyPr wrap="square" rtlCol="0">
            <a:spAutoFit/>
          </a:bodyPr>
          <a:lstStyle/>
          <a:p>
            <a:pPr algn="ctr"/>
            <a:r>
              <a:rPr lang="en-US" sz="800" dirty="0">
                <a:solidFill>
                  <a:schemeClr val="bg1"/>
                </a:solidFill>
              </a:rPr>
              <a:t>People and Networking</a:t>
            </a:r>
          </a:p>
        </p:txBody>
      </p:sp>
      <p:sp>
        <p:nvSpPr>
          <p:cNvPr id="69" name="TextBox 68"/>
          <p:cNvSpPr txBox="1"/>
          <p:nvPr userDrawn="1"/>
        </p:nvSpPr>
        <p:spPr>
          <a:xfrm>
            <a:off x="125270" y="3305938"/>
            <a:ext cx="1990413" cy="215444"/>
          </a:xfrm>
          <a:prstGeom prst="rect">
            <a:avLst/>
          </a:prstGeom>
          <a:noFill/>
        </p:spPr>
        <p:txBody>
          <a:bodyPr wrap="square" rtlCol="0">
            <a:spAutoFit/>
          </a:bodyPr>
          <a:lstStyle/>
          <a:p>
            <a:pPr algn="ctr"/>
            <a:r>
              <a:rPr lang="en-US" sz="800" dirty="0">
                <a:solidFill>
                  <a:schemeClr val="bg1"/>
                </a:solidFill>
              </a:rPr>
              <a:t>CPA Canada Competency Framework</a:t>
            </a:r>
          </a:p>
        </p:txBody>
      </p:sp>
      <p:sp>
        <p:nvSpPr>
          <p:cNvPr id="70" name="TextBox 69"/>
          <p:cNvSpPr txBox="1"/>
          <p:nvPr userDrawn="1"/>
        </p:nvSpPr>
        <p:spPr>
          <a:xfrm>
            <a:off x="4783335" y="1185717"/>
            <a:ext cx="1793632" cy="215444"/>
          </a:xfrm>
          <a:prstGeom prst="rect">
            <a:avLst/>
          </a:prstGeom>
          <a:noFill/>
        </p:spPr>
        <p:txBody>
          <a:bodyPr wrap="square" rtlCol="0">
            <a:spAutoFit/>
          </a:bodyPr>
          <a:lstStyle/>
          <a:p>
            <a:pPr algn="ctr"/>
            <a:r>
              <a:rPr lang="en-US" sz="800" dirty="0">
                <a:solidFill>
                  <a:schemeClr val="bg1"/>
                </a:solidFill>
              </a:rPr>
              <a:t>Marketing</a:t>
            </a:r>
            <a:r>
              <a:rPr lang="en-US" sz="800" baseline="0" dirty="0">
                <a:solidFill>
                  <a:schemeClr val="bg1"/>
                </a:solidFill>
              </a:rPr>
              <a:t> and Communications</a:t>
            </a:r>
            <a:endParaRPr lang="en-US" sz="800" dirty="0">
              <a:solidFill>
                <a:schemeClr val="bg1"/>
              </a:solidFill>
            </a:endParaRPr>
          </a:p>
        </p:txBody>
      </p:sp>
      <p:sp>
        <p:nvSpPr>
          <p:cNvPr id="71" name="TextBox 70"/>
          <p:cNvSpPr txBox="1"/>
          <p:nvPr userDrawn="1"/>
        </p:nvSpPr>
        <p:spPr>
          <a:xfrm>
            <a:off x="4731976" y="195058"/>
            <a:ext cx="1442382" cy="215444"/>
          </a:xfrm>
          <a:prstGeom prst="rect">
            <a:avLst/>
          </a:prstGeom>
          <a:noFill/>
        </p:spPr>
        <p:txBody>
          <a:bodyPr wrap="square" rtlCol="0">
            <a:spAutoFit/>
          </a:bodyPr>
          <a:lstStyle/>
          <a:p>
            <a:pPr algn="ctr"/>
            <a:r>
              <a:rPr lang="en-US" sz="800" dirty="0">
                <a:solidFill>
                  <a:schemeClr val="bg1"/>
                </a:solidFill>
              </a:rPr>
              <a:t>Not-for-Profit Sector</a:t>
            </a:r>
          </a:p>
        </p:txBody>
      </p:sp>
      <p:sp>
        <p:nvSpPr>
          <p:cNvPr id="72" name="TextBox 71"/>
          <p:cNvSpPr txBox="1"/>
          <p:nvPr userDrawn="1"/>
        </p:nvSpPr>
        <p:spPr>
          <a:xfrm>
            <a:off x="116139" y="761528"/>
            <a:ext cx="591958" cy="184666"/>
          </a:xfrm>
          <a:prstGeom prst="rect">
            <a:avLst/>
          </a:prstGeom>
          <a:noFill/>
        </p:spPr>
        <p:txBody>
          <a:bodyPr wrap="square" rtlCol="0">
            <a:spAutoFit/>
          </a:bodyPr>
          <a:lstStyle/>
          <a:p>
            <a:pPr algn="ctr"/>
            <a:r>
              <a:rPr lang="en-US" sz="600" dirty="0">
                <a:solidFill>
                  <a:schemeClr val="bg1"/>
                </a:solidFill>
              </a:rPr>
              <a:t>networking</a:t>
            </a:r>
          </a:p>
        </p:txBody>
      </p:sp>
      <p:sp>
        <p:nvSpPr>
          <p:cNvPr id="73" name="TextBox 72"/>
          <p:cNvSpPr txBox="1"/>
          <p:nvPr userDrawn="1"/>
        </p:nvSpPr>
        <p:spPr>
          <a:xfrm>
            <a:off x="708096" y="761528"/>
            <a:ext cx="485127" cy="184666"/>
          </a:xfrm>
          <a:prstGeom prst="rect">
            <a:avLst/>
          </a:prstGeom>
          <a:noFill/>
        </p:spPr>
        <p:txBody>
          <a:bodyPr wrap="square" rtlCol="0">
            <a:spAutoFit/>
          </a:bodyPr>
          <a:lstStyle/>
          <a:p>
            <a:pPr algn="ctr"/>
            <a:r>
              <a:rPr lang="en-US" sz="600" dirty="0">
                <a:solidFill>
                  <a:schemeClr val="bg1"/>
                </a:solidFill>
              </a:rPr>
              <a:t>advice</a:t>
            </a:r>
          </a:p>
        </p:txBody>
      </p:sp>
      <p:sp>
        <p:nvSpPr>
          <p:cNvPr id="74" name="TextBox 73"/>
          <p:cNvSpPr txBox="1"/>
          <p:nvPr userDrawn="1"/>
        </p:nvSpPr>
        <p:spPr>
          <a:xfrm>
            <a:off x="1169376" y="761528"/>
            <a:ext cx="740630" cy="184666"/>
          </a:xfrm>
          <a:prstGeom prst="rect">
            <a:avLst/>
          </a:prstGeom>
          <a:noFill/>
        </p:spPr>
        <p:txBody>
          <a:bodyPr wrap="square" rtlCol="0">
            <a:spAutoFit/>
          </a:bodyPr>
          <a:lstStyle/>
          <a:p>
            <a:pPr algn="ctr"/>
            <a:r>
              <a:rPr lang="en-US" sz="600" dirty="0">
                <a:solidFill>
                  <a:schemeClr val="bg1"/>
                </a:solidFill>
              </a:rPr>
              <a:t>presentation</a:t>
            </a:r>
          </a:p>
        </p:txBody>
      </p:sp>
      <p:sp>
        <p:nvSpPr>
          <p:cNvPr id="75" name="TextBox 74"/>
          <p:cNvSpPr txBox="1"/>
          <p:nvPr userDrawn="1"/>
        </p:nvSpPr>
        <p:spPr>
          <a:xfrm>
            <a:off x="1788122" y="761528"/>
            <a:ext cx="580222" cy="184666"/>
          </a:xfrm>
          <a:prstGeom prst="rect">
            <a:avLst/>
          </a:prstGeom>
          <a:noFill/>
        </p:spPr>
        <p:txBody>
          <a:bodyPr wrap="square" rtlCol="0">
            <a:spAutoFit/>
          </a:bodyPr>
          <a:lstStyle/>
          <a:p>
            <a:pPr algn="ctr"/>
            <a:r>
              <a:rPr lang="en-US" sz="600" dirty="0">
                <a:solidFill>
                  <a:schemeClr val="bg1"/>
                </a:solidFill>
              </a:rPr>
              <a:t>leadership</a:t>
            </a:r>
          </a:p>
        </p:txBody>
      </p:sp>
      <p:sp>
        <p:nvSpPr>
          <p:cNvPr id="76" name="TextBox 75"/>
          <p:cNvSpPr txBox="1"/>
          <p:nvPr userDrawn="1"/>
        </p:nvSpPr>
        <p:spPr>
          <a:xfrm>
            <a:off x="2419090" y="761528"/>
            <a:ext cx="485127" cy="184666"/>
          </a:xfrm>
          <a:prstGeom prst="rect">
            <a:avLst/>
          </a:prstGeom>
          <a:noFill/>
        </p:spPr>
        <p:txBody>
          <a:bodyPr wrap="square" rtlCol="0">
            <a:spAutoFit/>
          </a:bodyPr>
          <a:lstStyle/>
          <a:p>
            <a:pPr algn="ctr"/>
            <a:r>
              <a:rPr lang="en-US" sz="600" dirty="0">
                <a:solidFill>
                  <a:schemeClr val="bg1"/>
                </a:solidFill>
              </a:rPr>
              <a:t>training</a:t>
            </a:r>
          </a:p>
        </p:txBody>
      </p:sp>
      <p:sp>
        <p:nvSpPr>
          <p:cNvPr id="77" name="TextBox 76"/>
          <p:cNvSpPr txBox="1"/>
          <p:nvPr userDrawn="1"/>
        </p:nvSpPr>
        <p:spPr>
          <a:xfrm>
            <a:off x="2877427" y="761528"/>
            <a:ext cx="656758" cy="184666"/>
          </a:xfrm>
          <a:prstGeom prst="rect">
            <a:avLst/>
          </a:prstGeom>
          <a:noFill/>
        </p:spPr>
        <p:txBody>
          <a:bodyPr wrap="square" rtlCol="0">
            <a:spAutoFit/>
          </a:bodyPr>
          <a:lstStyle/>
          <a:p>
            <a:pPr algn="ctr"/>
            <a:r>
              <a:rPr lang="en-US" sz="600" dirty="0">
                <a:solidFill>
                  <a:schemeClr val="bg1"/>
                </a:solidFill>
              </a:rPr>
              <a:t>learning</a:t>
            </a:r>
          </a:p>
        </p:txBody>
      </p:sp>
      <p:sp>
        <p:nvSpPr>
          <p:cNvPr id="78" name="TextBox 77"/>
          <p:cNvSpPr txBox="1"/>
          <p:nvPr userDrawn="1"/>
        </p:nvSpPr>
        <p:spPr>
          <a:xfrm>
            <a:off x="3466361" y="761528"/>
            <a:ext cx="645732" cy="276999"/>
          </a:xfrm>
          <a:prstGeom prst="rect">
            <a:avLst/>
          </a:prstGeom>
          <a:noFill/>
        </p:spPr>
        <p:txBody>
          <a:bodyPr wrap="square" rtlCol="0">
            <a:spAutoFit/>
          </a:bodyPr>
          <a:lstStyle/>
          <a:p>
            <a:pPr algn="ctr"/>
            <a:r>
              <a:rPr lang="en-US" sz="600" dirty="0">
                <a:solidFill>
                  <a:schemeClr val="bg1"/>
                </a:solidFill>
              </a:rPr>
              <a:t>human resources</a:t>
            </a:r>
          </a:p>
        </p:txBody>
      </p:sp>
      <p:sp>
        <p:nvSpPr>
          <p:cNvPr id="79" name="TextBox 78"/>
          <p:cNvSpPr txBox="1"/>
          <p:nvPr userDrawn="1"/>
        </p:nvSpPr>
        <p:spPr>
          <a:xfrm>
            <a:off x="117550" y="1373024"/>
            <a:ext cx="657010" cy="184666"/>
          </a:xfrm>
          <a:prstGeom prst="rect">
            <a:avLst/>
          </a:prstGeom>
          <a:noFill/>
        </p:spPr>
        <p:txBody>
          <a:bodyPr wrap="square" rtlCol="0">
            <a:spAutoFit/>
          </a:bodyPr>
          <a:lstStyle/>
          <a:p>
            <a:pPr algn="ctr"/>
            <a:r>
              <a:rPr lang="en-US" sz="600" dirty="0">
                <a:solidFill>
                  <a:schemeClr val="bg1"/>
                </a:solidFill>
              </a:rPr>
              <a:t>collaboration</a:t>
            </a:r>
          </a:p>
        </p:txBody>
      </p:sp>
      <p:sp>
        <p:nvSpPr>
          <p:cNvPr id="80" name="TextBox 79"/>
          <p:cNvSpPr txBox="1"/>
          <p:nvPr userDrawn="1"/>
        </p:nvSpPr>
        <p:spPr>
          <a:xfrm>
            <a:off x="691307" y="1373024"/>
            <a:ext cx="597188" cy="184666"/>
          </a:xfrm>
          <a:prstGeom prst="rect">
            <a:avLst/>
          </a:prstGeom>
          <a:noFill/>
        </p:spPr>
        <p:txBody>
          <a:bodyPr wrap="square" rtlCol="0">
            <a:spAutoFit/>
          </a:bodyPr>
          <a:lstStyle/>
          <a:p>
            <a:pPr algn="ctr"/>
            <a:r>
              <a:rPr lang="en-US" sz="600" dirty="0">
                <a:solidFill>
                  <a:schemeClr val="bg1"/>
                </a:solidFill>
              </a:rPr>
              <a:t>success</a:t>
            </a:r>
          </a:p>
        </p:txBody>
      </p:sp>
      <p:sp>
        <p:nvSpPr>
          <p:cNvPr id="81" name="TextBox 80"/>
          <p:cNvSpPr txBox="1"/>
          <p:nvPr userDrawn="1"/>
        </p:nvSpPr>
        <p:spPr>
          <a:xfrm>
            <a:off x="1169377" y="1373024"/>
            <a:ext cx="740628" cy="184666"/>
          </a:xfrm>
          <a:prstGeom prst="rect">
            <a:avLst/>
          </a:prstGeom>
          <a:noFill/>
        </p:spPr>
        <p:txBody>
          <a:bodyPr wrap="square" rtlCol="0">
            <a:spAutoFit/>
          </a:bodyPr>
          <a:lstStyle/>
          <a:p>
            <a:pPr algn="ctr"/>
            <a:r>
              <a:rPr lang="en-US" sz="600" dirty="0">
                <a:solidFill>
                  <a:schemeClr val="bg1"/>
                </a:solidFill>
              </a:rPr>
              <a:t>feedback</a:t>
            </a:r>
          </a:p>
        </p:txBody>
      </p:sp>
      <p:sp>
        <p:nvSpPr>
          <p:cNvPr id="82" name="TextBox 81"/>
          <p:cNvSpPr txBox="1"/>
          <p:nvPr userDrawn="1"/>
        </p:nvSpPr>
        <p:spPr>
          <a:xfrm>
            <a:off x="1803933" y="1373024"/>
            <a:ext cx="585970" cy="184666"/>
          </a:xfrm>
          <a:prstGeom prst="rect">
            <a:avLst/>
          </a:prstGeom>
          <a:noFill/>
        </p:spPr>
        <p:txBody>
          <a:bodyPr wrap="square" rtlCol="0">
            <a:spAutoFit/>
          </a:bodyPr>
          <a:lstStyle/>
          <a:p>
            <a:pPr algn="ctr"/>
            <a:r>
              <a:rPr lang="en-US" sz="600" dirty="0">
                <a:solidFill>
                  <a:schemeClr val="bg1"/>
                </a:solidFill>
              </a:rPr>
              <a:t>skills</a:t>
            </a:r>
          </a:p>
        </p:txBody>
      </p:sp>
      <p:sp>
        <p:nvSpPr>
          <p:cNvPr id="83" name="TextBox 82"/>
          <p:cNvSpPr txBox="1"/>
          <p:nvPr userDrawn="1"/>
        </p:nvSpPr>
        <p:spPr>
          <a:xfrm>
            <a:off x="169554" y="2346738"/>
            <a:ext cx="485127" cy="184666"/>
          </a:xfrm>
          <a:prstGeom prst="rect">
            <a:avLst/>
          </a:prstGeom>
          <a:noFill/>
        </p:spPr>
        <p:txBody>
          <a:bodyPr wrap="square" rtlCol="0">
            <a:spAutoFit/>
          </a:bodyPr>
          <a:lstStyle/>
          <a:p>
            <a:pPr algn="ctr"/>
            <a:r>
              <a:rPr lang="en-US" sz="600" dirty="0">
                <a:solidFill>
                  <a:schemeClr val="bg1"/>
                </a:solidFill>
              </a:rPr>
              <a:t>enable</a:t>
            </a:r>
          </a:p>
        </p:txBody>
      </p:sp>
      <p:sp>
        <p:nvSpPr>
          <p:cNvPr id="84" name="TextBox 83"/>
          <p:cNvSpPr txBox="1"/>
          <p:nvPr userDrawn="1"/>
        </p:nvSpPr>
        <p:spPr>
          <a:xfrm>
            <a:off x="604192" y="2346738"/>
            <a:ext cx="692936" cy="184666"/>
          </a:xfrm>
          <a:prstGeom prst="rect">
            <a:avLst/>
          </a:prstGeom>
          <a:noFill/>
        </p:spPr>
        <p:txBody>
          <a:bodyPr wrap="square" rtlCol="0">
            <a:spAutoFit/>
          </a:bodyPr>
          <a:lstStyle/>
          <a:p>
            <a:pPr algn="ctr"/>
            <a:r>
              <a:rPr lang="en-US" sz="600" dirty="0">
                <a:solidFill>
                  <a:schemeClr val="bg1"/>
                </a:solidFill>
              </a:rPr>
              <a:t>champion</a:t>
            </a:r>
          </a:p>
        </p:txBody>
      </p:sp>
      <p:sp>
        <p:nvSpPr>
          <p:cNvPr id="85" name="TextBox 84"/>
          <p:cNvSpPr txBox="1"/>
          <p:nvPr userDrawn="1"/>
        </p:nvSpPr>
        <p:spPr>
          <a:xfrm>
            <a:off x="1264942" y="2346738"/>
            <a:ext cx="549498" cy="184666"/>
          </a:xfrm>
          <a:prstGeom prst="rect">
            <a:avLst/>
          </a:prstGeom>
          <a:noFill/>
        </p:spPr>
        <p:txBody>
          <a:bodyPr wrap="square" rtlCol="0">
            <a:spAutoFit/>
          </a:bodyPr>
          <a:lstStyle/>
          <a:p>
            <a:pPr algn="ctr"/>
            <a:r>
              <a:rPr lang="en-US" sz="600" dirty="0">
                <a:solidFill>
                  <a:schemeClr val="bg1"/>
                </a:solidFill>
              </a:rPr>
              <a:t>safeguard</a:t>
            </a:r>
          </a:p>
        </p:txBody>
      </p:sp>
      <p:sp>
        <p:nvSpPr>
          <p:cNvPr id="86" name="TextBox 85"/>
          <p:cNvSpPr txBox="1"/>
          <p:nvPr userDrawn="1"/>
        </p:nvSpPr>
        <p:spPr>
          <a:xfrm>
            <a:off x="1801101" y="2346738"/>
            <a:ext cx="623342" cy="184666"/>
          </a:xfrm>
          <a:prstGeom prst="rect">
            <a:avLst/>
          </a:prstGeom>
          <a:noFill/>
        </p:spPr>
        <p:txBody>
          <a:bodyPr wrap="square" rtlCol="0">
            <a:spAutoFit/>
          </a:bodyPr>
          <a:lstStyle/>
          <a:p>
            <a:pPr algn="ctr"/>
            <a:r>
              <a:rPr lang="en-US" sz="600" dirty="0">
                <a:solidFill>
                  <a:schemeClr val="bg1"/>
                </a:solidFill>
              </a:rPr>
              <a:t>economy</a:t>
            </a:r>
          </a:p>
        </p:txBody>
      </p:sp>
      <p:sp>
        <p:nvSpPr>
          <p:cNvPr id="87" name="TextBox 86"/>
          <p:cNvSpPr txBox="1"/>
          <p:nvPr userDrawn="1"/>
        </p:nvSpPr>
        <p:spPr>
          <a:xfrm>
            <a:off x="2322624" y="2346738"/>
            <a:ext cx="678060" cy="184666"/>
          </a:xfrm>
          <a:prstGeom prst="rect">
            <a:avLst/>
          </a:prstGeom>
          <a:noFill/>
        </p:spPr>
        <p:txBody>
          <a:bodyPr wrap="square" rtlCol="0">
            <a:spAutoFit/>
          </a:bodyPr>
          <a:lstStyle/>
          <a:p>
            <a:pPr algn="ctr"/>
            <a:r>
              <a:rPr lang="en-US" sz="600" dirty="0">
                <a:solidFill>
                  <a:schemeClr val="bg1"/>
                </a:solidFill>
              </a:rPr>
              <a:t>society</a:t>
            </a:r>
          </a:p>
        </p:txBody>
      </p:sp>
      <p:sp>
        <p:nvSpPr>
          <p:cNvPr id="88" name="TextBox 87"/>
          <p:cNvSpPr txBox="1"/>
          <p:nvPr userDrawn="1"/>
        </p:nvSpPr>
        <p:spPr>
          <a:xfrm>
            <a:off x="2963242" y="2346738"/>
            <a:ext cx="485127" cy="184666"/>
          </a:xfrm>
          <a:prstGeom prst="rect">
            <a:avLst/>
          </a:prstGeom>
          <a:noFill/>
        </p:spPr>
        <p:txBody>
          <a:bodyPr wrap="square" rtlCol="0">
            <a:spAutoFit/>
          </a:bodyPr>
          <a:lstStyle/>
          <a:p>
            <a:pPr algn="ctr"/>
            <a:r>
              <a:rPr lang="en-US" sz="600" dirty="0">
                <a:solidFill>
                  <a:schemeClr val="bg1"/>
                </a:solidFill>
              </a:rPr>
              <a:t>values</a:t>
            </a:r>
          </a:p>
        </p:txBody>
      </p:sp>
      <p:sp>
        <p:nvSpPr>
          <p:cNvPr id="89" name="TextBox 88"/>
          <p:cNvSpPr txBox="1"/>
          <p:nvPr userDrawn="1"/>
        </p:nvSpPr>
        <p:spPr>
          <a:xfrm>
            <a:off x="3443570" y="2346738"/>
            <a:ext cx="691314" cy="276999"/>
          </a:xfrm>
          <a:prstGeom prst="rect">
            <a:avLst/>
          </a:prstGeom>
          <a:noFill/>
        </p:spPr>
        <p:txBody>
          <a:bodyPr wrap="square" rtlCol="0">
            <a:spAutoFit/>
          </a:bodyPr>
          <a:lstStyle/>
          <a:p>
            <a:pPr algn="ctr"/>
            <a:r>
              <a:rPr lang="en-US" sz="600" dirty="0">
                <a:solidFill>
                  <a:schemeClr val="bg1"/>
                </a:solidFill>
              </a:rPr>
              <a:t>technical competencies</a:t>
            </a:r>
          </a:p>
        </p:txBody>
      </p:sp>
      <p:sp>
        <p:nvSpPr>
          <p:cNvPr id="90" name="TextBox 89"/>
          <p:cNvSpPr txBox="1"/>
          <p:nvPr userDrawn="1"/>
        </p:nvSpPr>
        <p:spPr>
          <a:xfrm>
            <a:off x="93131" y="3911677"/>
            <a:ext cx="637974"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91" name="TextBox 90"/>
          <p:cNvSpPr txBox="1"/>
          <p:nvPr userDrawn="1"/>
        </p:nvSpPr>
        <p:spPr>
          <a:xfrm>
            <a:off x="603701" y="3911677"/>
            <a:ext cx="693918" cy="184666"/>
          </a:xfrm>
          <a:prstGeom prst="rect">
            <a:avLst/>
          </a:prstGeom>
          <a:noFill/>
        </p:spPr>
        <p:txBody>
          <a:bodyPr wrap="square" rtlCol="0">
            <a:spAutoFit/>
          </a:bodyPr>
          <a:lstStyle/>
          <a:p>
            <a:pPr algn="ctr"/>
            <a:r>
              <a:rPr lang="en-US" sz="600" dirty="0">
                <a:solidFill>
                  <a:schemeClr val="bg1"/>
                </a:solidFill>
              </a:rPr>
              <a:t>finance</a:t>
            </a:r>
          </a:p>
        </p:txBody>
      </p:sp>
      <p:sp>
        <p:nvSpPr>
          <p:cNvPr id="92" name="TextBox 91"/>
          <p:cNvSpPr txBox="1"/>
          <p:nvPr userDrawn="1"/>
        </p:nvSpPr>
        <p:spPr>
          <a:xfrm>
            <a:off x="1297127" y="3911677"/>
            <a:ext cx="485127" cy="184666"/>
          </a:xfrm>
          <a:prstGeom prst="rect">
            <a:avLst/>
          </a:prstGeom>
          <a:noFill/>
        </p:spPr>
        <p:txBody>
          <a:bodyPr wrap="square" rtlCol="0">
            <a:spAutoFit/>
          </a:bodyPr>
          <a:lstStyle/>
          <a:p>
            <a:pPr algn="ctr"/>
            <a:r>
              <a:rPr lang="en-US" sz="600" dirty="0">
                <a:solidFill>
                  <a:schemeClr val="bg1"/>
                </a:solidFill>
              </a:rPr>
              <a:t>taxation</a:t>
            </a:r>
          </a:p>
        </p:txBody>
      </p:sp>
      <p:sp>
        <p:nvSpPr>
          <p:cNvPr id="93" name="TextBox 92"/>
          <p:cNvSpPr txBox="1"/>
          <p:nvPr userDrawn="1"/>
        </p:nvSpPr>
        <p:spPr>
          <a:xfrm>
            <a:off x="1644277" y="3911677"/>
            <a:ext cx="867912" cy="184666"/>
          </a:xfrm>
          <a:prstGeom prst="rect">
            <a:avLst/>
          </a:prstGeom>
          <a:noFill/>
        </p:spPr>
        <p:txBody>
          <a:bodyPr wrap="square" rtlCol="0">
            <a:spAutoFit/>
          </a:bodyPr>
          <a:lstStyle/>
          <a:p>
            <a:pPr algn="ctr"/>
            <a:r>
              <a:rPr lang="en-US" sz="600" dirty="0">
                <a:solidFill>
                  <a:schemeClr val="bg1"/>
                </a:solidFill>
              </a:rPr>
              <a:t>professionalism</a:t>
            </a:r>
          </a:p>
        </p:txBody>
      </p:sp>
      <p:sp>
        <p:nvSpPr>
          <p:cNvPr id="94" name="TextBox 93"/>
          <p:cNvSpPr txBox="1"/>
          <p:nvPr userDrawn="1"/>
        </p:nvSpPr>
        <p:spPr>
          <a:xfrm>
            <a:off x="2294059" y="3911677"/>
            <a:ext cx="735190" cy="276999"/>
          </a:xfrm>
          <a:prstGeom prst="rect">
            <a:avLst/>
          </a:prstGeom>
          <a:noFill/>
        </p:spPr>
        <p:txBody>
          <a:bodyPr wrap="square" rtlCol="0">
            <a:spAutoFit/>
          </a:bodyPr>
          <a:lstStyle/>
          <a:p>
            <a:pPr algn="ctr"/>
            <a:r>
              <a:rPr lang="en-US" sz="600" dirty="0">
                <a:solidFill>
                  <a:schemeClr val="bg1"/>
                </a:solidFill>
              </a:rPr>
              <a:t>ethical </a:t>
            </a:r>
            <a:r>
              <a:rPr lang="en-US" sz="600" dirty="0" err="1">
                <a:solidFill>
                  <a:schemeClr val="bg1"/>
                </a:solidFill>
              </a:rPr>
              <a:t>behaviour</a:t>
            </a:r>
            <a:endParaRPr lang="en-US" sz="600" dirty="0">
              <a:solidFill>
                <a:schemeClr val="bg1"/>
              </a:solidFill>
            </a:endParaRPr>
          </a:p>
        </p:txBody>
      </p:sp>
      <p:sp>
        <p:nvSpPr>
          <p:cNvPr id="95" name="TextBox 94"/>
          <p:cNvSpPr txBox="1"/>
          <p:nvPr userDrawn="1"/>
        </p:nvSpPr>
        <p:spPr>
          <a:xfrm>
            <a:off x="2803508" y="3911677"/>
            <a:ext cx="804596" cy="276999"/>
          </a:xfrm>
          <a:prstGeom prst="rect">
            <a:avLst/>
          </a:prstGeom>
          <a:noFill/>
        </p:spPr>
        <p:txBody>
          <a:bodyPr wrap="square" rtlCol="0">
            <a:spAutoFit/>
          </a:bodyPr>
          <a:lstStyle/>
          <a:p>
            <a:pPr algn="ctr"/>
            <a:r>
              <a:rPr lang="en-US" sz="600">
                <a:solidFill>
                  <a:schemeClr val="bg1"/>
                </a:solidFill>
              </a:rPr>
              <a:t>written and oral communication</a:t>
            </a:r>
          </a:p>
        </p:txBody>
      </p:sp>
      <p:sp>
        <p:nvSpPr>
          <p:cNvPr id="96" name="TextBox 95"/>
          <p:cNvSpPr txBox="1"/>
          <p:nvPr userDrawn="1"/>
        </p:nvSpPr>
        <p:spPr>
          <a:xfrm>
            <a:off x="3487987" y="3911677"/>
            <a:ext cx="602480" cy="184666"/>
          </a:xfrm>
          <a:prstGeom prst="rect">
            <a:avLst/>
          </a:prstGeom>
          <a:noFill/>
        </p:spPr>
        <p:txBody>
          <a:bodyPr wrap="square" rtlCol="0">
            <a:spAutoFit/>
          </a:bodyPr>
          <a:lstStyle/>
          <a:p>
            <a:pPr algn="ctr"/>
            <a:r>
              <a:rPr lang="en-US" sz="600">
                <a:solidFill>
                  <a:schemeClr val="bg1"/>
                </a:solidFill>
              </a:rPr>
              <a:t>leadership</a:t>
            </a:r>
          </a:p>
        </p:txBody>
      </p:sp>
      <p:sp>
        <p:nvSpPr>
          <p:cNvPr id="97" name="TextBox 96"/>
          <p:cNvSpPr txBox="1"/>
          <p:nvPr userDrawn="1"/>
        </p:nvSpPr>
        <p:spPr>
          <a:xfrm>
            <a:off x="169554" y="4703942"/>
            <a:ext cx="485127" cy="276999"/>
          </a:xfrm>
          <a:prstGeom prst="rect">
            <a:avLst/>
          </a:prstGeom>
          <a:noFill/>
        </p:spPr>
        <p:txBody>
          <a:bodyPr wrap="square" rtlCol="0">
            <a:spAutoFit/>
          </a:bodyPr>
          <a:lstStyle/>
          <a:p>
            <a:pPr algn="ctr"/>
            <a:r>
              <a:rPr lang="en-US" sz="600">
                <a:solidFill>
                  <a:schemeClr val="bg1"/>
                </a:solidFill>
              </a:rPr>
              <a:t>problem solving</a:t>
            </a:r>
          </a:p>
        </p:txBody>
      </p:sp>
      <p:sp>
        <p:nvSpPr>
          <p:cNvPr id="98" name="TextBox 97"/>
          <p:cNvSpPr txBox="1"/>
          <p:nvPr userDrawn="1"/>
        </p:nvSpPr>
        <p:spPr>
          <a:xfrm>
            <a:off x="747337" y="4703942"/>
            <a:ext cx="485127" cy="276999"/>
          </a:xfrm>
          <a:prstGeom prst="rect">
            <a:avLst/>
          </a:prstGeom>
          <a:noFill/>
        </p:spPr>
        <p:txBody>
          <a:bodyPr wrap="square" rtlCol="0">
            <a:spAutoFit/>
          </a:bodyPr>
          <a:lstStyle/>
          <a:p>
            <a:pPr algn="ctr"/>
            <a:r>
              <a:rPr lang="en-US" sz="600">
                <a:solidFill>
                  <a:schemeClr val="bg1"/>
                </a:solidFill>
              </a:rPr>
              <a:t>decision making</a:t>
            </a:r>
          </a:p>
        </p:txBody>
      </p:sp>
      <p:sp>
        <p:nvSpPr>
          <p:cNvPr id="99" name="TextBox 98"/>
          <p:cNvSpPr txBox="1"/>
          <p:nvPr userDrawn="1"/>
        </p:nvSpPr>
        <p:spPr>
          <a:xfrm>
            <a:off x="1206298" y="4703942"/>
            <a:ext cx="666786" cy="369332"/>
          </a:xfrm>
          <a:prstGeom prst="rect">
            <a:avLst/>
          </a:prstGeom>
          <a:noFill/>
        </p:spPr>
        <p:txBody>
          <a:bodyPr wrap="square" rtlCol="0">
            <a:spAutoFit/>
          </a:bodyPr>
          <a:lstStyle/>
          <a:p>
            <a:pPr algn="ctr"/>
            <a:r>
              <a:rPr lang="en-US" sz="600">
                <a:solidFill>
                  <a:schemeClr val="bg1"/>
                </a:solidFill>
              </a:rPr>
              <a:t>advanced financial reporting</a:t>
            </a:r>
          </a:p>
        </p:txBody>
      </p:sp>
      <p:sp>
        <p:nvSpPr>
          <p:cNvPr id="100" name="TextBox 99"/>
          <p:cNvSpPr txBox="1"/>
          <p:nvPr userDrawn="1"/>
        </p:nvSpPr>
        <p:spPr>
          <a:xfrm>
            <a:off x="1737375" y="4703942"/>
            <a:ext cx="681716" cy="276999"/>
          </a:xfrm>
          <a:prstGeom prst="rect">
            <a:avLst/>
          </a:prstGeom>
          <a:noFill/>
        </p:spPr>
        <p:txBody>
          <a:bodyPr wrap="square" rtlCol="0">
            <a:spAutoFit/>
          </a:bodyPr>
          <a:lstStyle/>
          <a:p>
            <a:pPr algn="ctr"/>
            <a:r>
              <a:rPr lang="en-US" sz="600">
                <a:solidFill>
                  <a:schemeClr val="bg1"/>
                </a:solidFill>
              </a:rPr>
              <a:t>management accounting</a:t>
            </a:r>
          </a:p>
        </p:txBody>
      </p:sp>
      <p:sp>
        <p:nvSpPr>
          <p:cNvPr id="101" name="TextBox 100"/>
          <p:cNvSpPr txBox="1"/>
          <p:nvPr userDrawn="1"/>
        </p:nvSpPr>
        <p:spPr>
          <a:xfrm>
            <a:off x="2322623" y="4703942"/>
            <a:ext cx="678062" cy="276999"/>
          </a:xfrm>
          <a:prstGeom prst="rect">
            <a:avLst/>
          </a:prstGeom>
          <a:noFill/>
        </p:spPr>
        <p:txBody>
          <a:bodyPr wrap="square" rtlCol="0">
            <a:spAutoFit/>
          </a:bodyPr>
          <a:lstStyle/>
          <a:p>
            <a:pPr algn="ctr"/>
            <a:r>
              <a:rPr lang="en-US" sz="600">
                <a:solidFill>
                  <a:schemeClr val="bg1"/>
                </a:solidFill>
              </a:rPr>
              <a:t>strategy and governance</a:t>
            </a:r>
          </a:p>
        </p:txBody>
      </p:sp>
      <p:sp>
        <p:nvSpPr>
          <p:cNvPr id="102" name="TextBox 101"/>
          <p:cNvSpPr txBox="1"/>
          <p:nvPr userDrawn="1"/>
        </p:nvSpPr>
        <p:spPr>
          <a:xfrm>
            <a:off x="4835629" y="800849"/>
            <a:ext cx="673112" cy="184666"/>
          </a:xfrm>
          <a:prstGeom prst="rect">
            <a:avLst/>
          </a:prstGeom>
          <a:noFill/>
        </p:spPr>
        <p:txBody>
          <a:bodyPr wrap="square" rtlCol="0">
            <a:spAutoFit/>
          </a:bodyPr>
          <a:lstStyle/>
          <a:p>
            <a:pPr algn="ctr"/>
            <a:r>
              <a:rPr lang="en-US" sz="600">
                <a:solidFill>
                  <a:schemeClr val="bg1"/>
                </a:solidFill>
              </a:rPr>
              <a:t>giving back</a:t>
            </a:r>
          </a:p>
        </p:txBody>
      </p:sp>
      <p:sp>
        <p:nvSpPr>
          <p:cNvPr id="103" name="TextBox 102"/>
          <p:cNvSpPr txBox="1"/>
          <p:nvPr userDrawn="1"/>
        </p:nvSpPr>
        <p:spPr>
          <a:xfrm>
            <a:off x="5412133" y="800849"/>
            <a:ext cx="597188" cy="184666"/>
          </a:xfrm>
          <a:prstGeom prst="rect">
            <a:avLst/>
          </a:prstGeom>
          <a:noFill/>
        </p:spPr>
        <p:txBody>
          <a:bodyPr wrap="square" rtlCol="0">
            <a:spAutoFit/>
          </a:bodyPr>
          <a:lstStyle/>
          <a:p>
            <a:pPr algn="ctr"/>
            <a:r>
              <a:rPr lang="en-US" sz="600">
                <a:solidFill>
                  <a:schemeClr val="bg1"/>
                </a:solidFill>
              </a:rPr>
              <a:t>community</a:t>
            </a:r>
          </a:p>
        </p:txBody>
      </p:sp>
      <p:sp>
        <p:nvSpPr>
          <p:cNvPr id="104" name="TextBox 103"/>
          <p:cNvSpPr txBox="1"/>
          <p:nvPr userDrawn="1"/>
        </p:nvSpPr>
        <p:spPr>
          <a:xfrm>
            <a:off x="5929444" y="800849"/>
            <a:ext cx="740628" cy="184666"/>
          </a:xfrm>
          <a:prstGeom prst="rect">
            <a:avLst/>
          </a:prstGeom>
          <a:noFill/>
        </p:spPr>
        <p:txBody>
          <a:bodyPr wrap="square" rtlCol="0">
            <a:spAutoFit/>
          </a:bodyPr>
          <a:lstStyle/>
          <a:p>
            <a:pPr algn="ctr"/>
            <a:r>
              <a:rPr lang="en-US" sz="600">
                <a:solidFill>
                  <a:schemeClr val="bg1"/>
                </a:solidFill>
              </a:rPr>
              <a:t>fundraising</a:t>
            </a:r>
          </a:p>
        </p:txBody>
      </p:sp>
      <p:sp>
        <p:nvSpPr>
          <p:cNvPr id="105" name="TextBox 104"/>
          <p:cNvSpPr txBox="1"/>
          <p:nvPr userDrawn="1"/>
        </p:nvSpPr>
        <p:spPr>
          <a:xfrm>
            <a:off x="4876206" y="1808338"/>
            <a:ext cx="591958" cy="184666"/>
          </a:xfrm>
          <a:prstGeom prst="rect">
            <a:avLst/>
          </a:prstGeom>
          <a:noFill/>
        </p:spPr>
        <p:txBody>
          <a:bodyPr wrap="square" rtlCol="0">
            <a:spAutoFit/>
          </a:bodyPr>
          <a:lstStyle/>
          <a:p>
            <a:pPr algn="ctr"/>
            <a:r>
              <a:rPr lang="en-US" sz="600">
                <a:solidFill>
                  <a:schemeClr val="bg1"/>
                </a:solidFill>
              </a:rPr>
              <a:t>expertise</a:t>
            </a:r>
          </a:p>
        </p:txBody>
      </p:sp>
      <p:sp>
        <p:nvSpPr>
          <p:cNvPr id="106" name="TextBox 105"/>
          <p:cNvSpPr txBox="1"/>
          <p:nvPr userDrawn="1"/>
        </p:nvSpPr>
        <p:spPr>
          <a:xfrm>
            <a:off x="5412133" y="1808338"/>
            <a:ext cx="597188" cy="184666"/>
          </a:xfrm>
          <a:prstGeom prst="rect">
            <a:avLst/>
          </a:prstGeom>
          <a:noFill/>
        </p:spPr>
        <p:txBody>
          <a:bodyPr wrap="square" rtlCol="0">
            <a:spAutoFit/>
          </a:bodyPr>
          <a:lstStyle/>
          <a:p>
            <a:pPr algn="ctr"/>
            <a:r>
              <a:rPr lang="en-US" sz="600">
                <a:solidFill>
                  <a:schemeClr val="bg1"/>
                </a:solidFill>
              </a:rPr>
              <a:t>mission</a:t>
            </a:r>
          </a:p>
        </p:txBody>
      </p:sp>
      <p:sp>
        <p:nvSpPr>
          <p:cNvPr id="107" name="TextBox 106"/>
          <p:cNvSpPr txBox="1"/>
          <p:nvPr userDrawn="1"/>
        </p:nvSpPr>
        <p:spPr>
          <a:xfrm>
            <a:off x="5929444" y="1808338"/>
            <a:ext cx="740628" cy="184666"/>
          </a:xfrm>
          <a:prstGeom prst="rect">
            <a:avLst/>
          </a:prstGeom>
          <a:noFill/>
        </p:spPr>
        <p:txBody>
          <a:bodyPr wrap="square" rtlCol="0">
            <a:spAutoFit/>
          </a:bodyPr>
          <a:lstStyle/>
          <a:p>
            <a:pPr algn="ctr"/>
            <a:r>
              <a:rPr lang="en-US" sz="600">
                <a:solidFill>
                  <a:schemeClr val="bg1"/>
                </a:solidFill>
              </a:rPr>
              <a:t>regulations</a:t>
            </a:r>
          </a:p>
        </p:txBody>
      </p:sp>
      <p:sp>
        <p:nvSpPr>
          <p:cNvPr id="108" name="TextBox 107"/>
          <p:cNvSpPr txBox="1"/>
          <p:nvPr userDrawn="1"/>
        </p:nvSpPr>
        <p:spPr>
          <a:xfrm>
            <a:off x="6545315" y="1808338"/>
            <a:ext cx="585970" cy="184666"/>
          </a:xfrm>
          <a:prstGeom prst="rect">
            <a:avLst/>
          </a:prstGeom>
          <a:noFill/>
        </p:spPr>
        <p:txBody>
          <a:bodyPr wrap="square" rtlCol="0">
            <a:spAutoFit/>
          </a:bodyPr>
          <a:lstStyle/>
          <a:p>
            <a:pPr algn="ctr"/>
            <a:r>
              <a:rPr lang="en-US" sz="600" err="1">
                <a:solidFill>
                  <a:schemeClr val="bg1"/>
                </a:solidFill>
              </a:rPr>
              <a:t>url</a:t>
            </a:r>
            <a:endParaRPr lang="en-US" sz="600">
              <a:solidFill>
                <a:schemeClr val="bg1"/>
              </a:solidFill>
            </a:endParaRPr>
          </a:p>
        </p:txBody>
      </p:sp>
      <p:sp>
        <p:nvSpPr>
          <p:cNvPr id="109" name="TextBox 108"/>
          <p:cNvSpPr txBox="1"/>
          <p:nvPr userDrawn="1"/>
        </p:nvSpPr>
        <p:spPr>
          <a:xfrm>
            <a:off x="7052678" y="1808338"/>
            <a:ext cx="738086" cy="184666"/>
          </a:xfrm>
          <a:prstGeom prst="rect">
            <a:avLst/>
          </a:prstGeom>
          <a:noFill/>
        </p:spPr>
        <p:txBody>
          <a:bodyPr wrap="square" rtlCol="0">
            <a:spAutoFit/>
          </a:bodyPr>
          <a:lstStyle/>
          <a:p>
            <a:pPr algn="ctr"/>
            <a:r>
              <a:rPr lang="en-US" sz="600">
                <a:solidFill>
                  <a:schemeClr val="bg1"/>
                </a:solidFill>
              </a:rPr>
              <a:t>presentation</a:t>
            </a:r>
          </a:p>
        </p:txBody>
      </p:sp>
      <p:sp>
        <p:nvSpPr>
          <p:cNvPr id="110" name="TextBox 109"/>
          <p:cNvSpPr txBox="1"/>
          <p:nvPr userDrawn="1"/>
        </p:nvSpPr>
        <p:spPr>
          <a:xfrm>
            <a:off x="4826383" y="2471061"/>
            <a:ext cx="682358" cy="184666"/>
          </a:xfrm>
          <a:prstGeom prst="rect">
            <a:avLst/>
          </a:prstGeom>
          <a:noFill/>
        </p:spPr>
        <p:txBody>
          <a:bodyPr wrap="square" rtlCol="0">
            <a:spAutoFit/>
          </a:bodyPr>
          <a:lstStyle/>
          <a:p>
            <a:pPr algn="ctr"/>
            <a:r>
              <a:rPr lang="en-US" sz="600">
                <a:solidFill>
                  <a:schemeClr val="bg1"/>
                </a:solidFill>
              </a:rPr>
              <a:t>pay-per-click</a:t>
            </a:r>
          </a:p>
        </p:txBody>
      </p:sp>
      <p:sp>
        <p:nvSpPr>
          <p:cNvPr id="111" name="TextBox 110"/>
          <p:cNvSpPr txBox="1"/>
          <p:nvPr userDrawn="1"/>
        </p:nvSpPr>
        <p:spPr>
          <a:xfrm>
            <a:off x="5351280" y="2471061"/>
            <a:ext cx="740628" cy="184666"/>
          </a:xfrm>
          <a:prstGeom prst="rect">
            <a:avLst/>
          </a:prstGeom>
          <a:noFill/>
        </p:spPr>
        <p:txBody>
          <a:bodyPr wrap="square" rtlCol="0">
            <a:spAutoFit/>
          </a:bodyPr>
          <a:lstStyle/>
          <a:p>
            <a:pPr algn="ctr"/>
            <a:r>
              <a:rPr lang="en-US" sz="600" err="1">
                <a:solidFill>
                  <a:schemeClr val="bg1"/>
                </a:solidFill>
              </a:rPr>
              <a:t>seo</a:t>
            </a:r>
            <a:endParaRPr lang="en-US" sz="600">
              <a:solidFill>
                <a:schemeClr val="bg1"/>
              </a:solidFill>
            </a:endParaRPr>
          </a:p>
        </p:txBody>
      </p:sp>
      <p:sp>
        <p:nvSpPr>
          <p:cNvPr id="112" name="TextBox 111"/>
          <p:cNvSpPr txBox="1"/>
          <p:nvPr userDrawn="1"/>
        </p:nvSpPr>
        <p:spPr>
          <a:xfrm>
            <a:off x="6002150" y="2471061"/>
            <a:ext cx="585970" cy="184666"/>
          </a:xfrm>
          <a:prstGeom prst="rect">
            <a:avLst/>
          </a:prstGeom>
          <a:noFill/>
        </p:spPr>
        <p:txBody>
          <a:bodyPr wrap="square" rtlCol="0">
            <a:spAutoFit/>
          </a:bodyPr>
          <a:lstStyle/>
          <a:p>
            <a:pPr algn="ctr"/>
            <a:r>
              <a:rPr lang="en-US" sz="600">
                <a:solidFill>
                  <a:schemeClr val="bg1"/>
                </a:solidFill>
              </a:rPr>
              <a:t>content</a:t>
            </a:r>
          </a:p>
        </p:txBody>
      </p:sp>
      <p:sp>
        <p:nvSpPr>
          <p:cNvPr id="113" name="TextBox 112"/>
          <p:cNvSpPr txBox="1"/>
          <p:nvPr userDrawn="1"/>
        </p:nvSpPr>
        <p:spPr>
          <a:xfrm>
            <a:off x="6576967" y="2471061"/>
            <a:ext cx="603178" cy="184666"/>
          </a:xfrm>
          <a:prstGeom prst="rect">
            <a:avLst/>
          </a:prstGeom>
          <a:noFill/>
        </p:spPr>
        <p:txBody>
          <a:bodyPr wrap="square" rtlCol="0">
            <a:spAutoFit/>
          </a:bodyPr>
          <a:lstStyle/>
          <a:p>
            <a:pPr algn="ctr"/>
            <a:r>
              <a:rPr lang="en-US" sz="600">
                <a:solidFill>
                  <a:schemeClr val="bg1"/>
                </a:solidFill>
              </a:rPr>
              <a:t>document</a:t>
            </a:r>
          </a:p>
        </p:txBody>
      </p:sp>
      <p:sp>
        <p:nvSpPr>
          <p:cNvPr id="114" name="TextBox 113"/>
          <p:cNvSpPr txBox="1"/>
          <p:nvPr userDrawn="1"/>
        </p:nvSpPr>
        <p:spPr>
          <a:xfrm>
            <a:off x="7023544" y="2471061"/>
            <a:ext cx="798328" cy="184666"/>
          </a:xfrm>
          <a:prstGeom prst="rect">
            <a:avLst/>
          </a:prstGeom>
          <a:noFill/>
        </p:spPr>
        <p:txBody>
          <a:bodyPr wrap="square" rtlCol="0">
            <a:spAutoFit/>
          </a:bodyPr>
          <a:lstStyle/>
          <a:p>
            <a:pPr algn="ctr"/>
            <a:r>
              <a:rPr lang="en-US" sz="600">
                <a:solidFill>
                  <a:schemeClr val="bg1"/>
                </a:solidFill>
              </a:rPr>
              <a:t>communication</a:t>
            </a:r>
          </a:p>
        </p:txBody>
      </p:sp>
      <p:sp>
        <p:nvSpPr>
          <p:cNvPr id="115" name="TextBox 114"/>
          <p:cNvSpPr txBox="1"/>
          <p:nvPr userDrawn="1"/>
        </p:nvSpPr>
        <p:spPr>
          <a:xfrm>
            <a:off x="6467987" y="800849"/>
            <a:ext cx="740628" cy="184666"/>
          </a:xfrm>
          <a:prstGeom prst="rect">
            <a:avLst/>
          </a:prstGeom>
          <a:noFill/>
        </p:spPr>
        <p:txBody>
          <a:bodyPr wrap="square" rtlCol="0">
            <a:spAutoFit/>
          </a:bodyPr>
          <a:lstStyle/>
          <a:p>
            <a:pPr algn="ctr"/>
            <a:r>
              <a:rPr lang="en-US" sz="600">
                <a:solidFill>
                  <a:schemeClr val="bg1"/>
                </a:solidFill>
              </a:rPr>
              <a:t>sentiment</a:t>
            </a:r>
          </a:p>
        </p:txBody>
      </p:sp>
      <p:sp>
        <p:nvSpPr>
          <p:cNvPr id="116" name="TextBox 115"/>
          <p:cNvSpPr txBox="1"/>
          <p:nvPr userDrawn="1"/>
        </p:nvSpPr>
        <p:spPr>
          <a:xfrm>
            <a:off x="49675" y="2991266"/>
            <a:ext cx="724886" cy="276999"/>
          </a:xfrm>
          <a:prstGeom prst="rect">
            <a:avLst/>
          </a:prstGeom>
          <a:noFill/>
        </p:spPr>
        <p:txBody>
          <a:bodyPr wrap="square" rtlCol="0">
            <a:spAutoFit/>
          </a:bodyPr>
          <a:lstStyle/>
          <a:p>
            <a:pPr algn="ctr"/>
            <a:r>
              <a:rPr lang="en-US" sz="600">
                <a:solidFill>
                  <a:schemeClr val="bg1"/>
                </a:solidFill>
              </a:rPr>
              <a:t>enabling competencies</a:t>
            </a:r>
          </a:p>
        </p:txBody>
      </p:sp>
      <p:sp>
        <p:nvSpPr>
          <p:cNvPr id="117" name="TextBox 116"/>
          <p:cNvSpPr txBox="1"/>
          <p:nvPr userDrawn="1"/>
        </p:nvSpPr>
        <p:spPr>
          <a:xfrm>
            <a:off x="636704" y="2991266"/>
            <a:ext cx="692936" cy="276999"/>
          </a:xfrm>
          <a:prstGeom prst="rect">
            <a:avLst/>
          </a:prstGeom>
          <a:noFill/>
        </p:spPr>
        <p:txBody>
          <a:bodyPr wrap="square" rtlCol="0">
            <a:spAutoFit/>
          </a:bodyPr>
          <a:lstStyle/>
          <a:p>
            <a:pPr algn="ctr"/>
            <a:r>
              <a:rPr lang="en-US" sz="600">
                <a:solidFill>
                  <a:schemeClr val="bg1"/>
                </a:solidFill>
              </a:rPr>
              <a:t>code of conduct</a:t>
            </a:r>
          </a:p>
        </p:txBody>
      </p:sp>
      <p:sp>
        <p:nvSpPr>
          <p:cNvPr id="118" name="TextBox 117"/>
          <p:cNvSpPr txBox="1"/>
          <p:nvPr userDrawn="1"/>
        </p:nvSpPr>
        <p:spPr>
          <a:xfrm>
            <a:off x="7639229" y="1808338"/>
            <a:ext cx="585970" cy="276999"/>
          </a:xfrm>
          <a:prstGeom prst="rect">
            <a:avLst/>
          </a:prstGeom>
          <a:noFill/>
        </p:spPr>
        <p:txBody>
          <a:bodyPr wrap="square" rtlCol="0">
            <a:spAutoFit/>
          </a:bodyPr>
          <a:lstStyle/>
          <a:p>
            <a:pPr algn="ctr"/>
            <a:r>
              <a:rPr lang="en-US" sz="600">
                <a:solidFill>
                  <a:schemeClr val="bg1"/>
                </a:solidFill>
              </a:rPr>
              <a:t>market research</a:t>
            </a:r>
          </a:p>
        </p:txBody>
      </p:sp>
      <p:sp>
        <p:nvSpPr>
          <p:cNvPr id="119" name="TextBox 118"/>
          <p:cNvSpPr txBox="1"/>
          <p:nvPr userDrawn="1"/>
        </p:nvSpPr>
        <p:spPr>
          <a:xfrm>
            <a:off x="8146592" y="1808338"/>
            <a:ext cx="738086" cy="184666"/>
          </a:xfrm>
          <a:prstGeom prst="rect">
            <a:avLst/>
          </a:prstGeom>
          <a:noFill/>
        </p:spPr>
        <p:txBody>
          <a:bodyPr wrap="square" rtlCol="0">
            <a:spAutoFit/>
          </a:bodyPr>
          <a:lstStyle/>
          <a:p>
            <a:pPr algn="ctr"/>
            <a:r>
              <a:rPr lang="en-US" sz="600">
                <a:solidFill>
                  <a:schemeClr val="bg1"/>
                </a:solidFill>
              </a:rPr>
              <a:t>solutions</a:t>
            </a:r>
          </a:p>
        </p:txBody>
      </p:sp>
    </p:spTree>
    <p:extLst>
      <p:ext uri="{BB962C8B-B14F-4D97-AF65-F5344CB8AC3E}">
        <p14:creationId xmlns:p14="http://schemas.microsoft.com/office/powerpoint/2010/main" val="1212919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
        <p:nvSpPr>
          <p:cNvPr id="10" name="Picture Placeholder 7"/>
          <p:cNvSpPr>
            <a:spLocks noGrp="1"/>
          </p:cNvSpPr>
          <p:nvPr>
            <p:ph type="pic" sz="quarter" idx="10" hasCustomPrompt="1"/>
          </p:nvPr>
        </p:nvSpPr>
        <p:spPr>
          <a:xfrm>
            <a:off x="36799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11" name="Text Placeholder 3"/>
          <p:cNvSpPr>
            <a:spLocks noGrp="1"/>
          </p:cNvSpPr>
          <p:nvPr>
            <p:ph type="body" sz="half" idx="15"/>
          </p:nvPr>
        </p:nvSpPr>
        <p:spPr>
          <a:xfrm>
            <a:off x="34290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2" name="Rectangle 11"/>
          <p:cNvSpPr/>
          <p:nvPr userDrawn="1"/>
        </p:nvSpPr>
        <p:spPr>
          <a:xfrm>
            <a:off x="365622" y="3520346"/>
            <a:ext cx="1545336" cy="10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 Placeholder 3"/>
          <p:cNvSpPr>
            <a:spLocks noGrp="1"/>
          </p:cNvSpPr>
          <p:nvPr>
            <p:ph type="body" sz="half" idx="16"/>
          </p:nvPr>
        </p:nvSpPr>
        <p:spPr>
          <a:xfrm>
            <a:off x="365622" y="1628923"/>
            <a:ext cx="1545336" cy="412149"/>
          </a:xfrm>
          <a:prstGeom prst="rect">
            <a:avLst/>
          </a:prstGeom>
          <a:solidFill>
            <a:schemeClr val="accent1">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Picture Placeholder 7"/>
          <p:cNvSpPr>
            <a:spLocks noGrp="1"/>
          </p:cNvSpPr>
          <p:nvPr>
            <p:ph type="pic" sz="quarter" idx="18" hasCustomPrompt="1"/>
          </p:nvPr>
        </p:nvSpPr>
        <p:spPr>
          <a:xfrm>
            <a:off x="2084850"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17" name="Text Placeholder 3"/>
          <p:cNvSpPr>
            <a:spLocks noGrp="1"/>
          </p:cNvSpPr>
          <p:nvPr>
            <p:ph type="body" sz="half" idx="19"/>
          </p:nvPr>
        </p:nvSpPr>
        <p:spPr>
          <a:xfrm>
            <a:off x="2059755"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8" name="Rectangle 17"/>
          <p:cNvSpPr/>
          <p:nvPr userDrawn="1"/>
        </p:nvSpPr>
        <p:spPr>
          <a:xfrm>
            <a:off x="2082477" y="3520346"/>
            <a:ext cx="1545336" cy="107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 Placeholder 3"/>
          <p:cNvSpPr>
            <a:spLocks noGrp="1"/>
          </p:cNvSpPr>
          <p:nvPr>
            <p:ph type="body" sz="half" idx="21"/>
          </p:nvPr>
        </p:nvSpPr>
        <p:spPr>
          <a:xfrm>
            <a:off x="2082477" y="1628923"/>
            <a:ext cx="1545336" cy="412149"/>
          </a:xfrm>
          <a:prstGeom prst="rect">
            <a:avLst/>
          </a:prstGeom>
          <a:solidFill>
            <a:schemeClr val="accent2">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Picture Placeholder 7"/>
          <p:cNvSpPr>
            <a:spLocks noGrp="1"/>
          </p:cNvSpPr>
          <p:nvPr>
            <p:ph type="pic" sz="quarter" idx="22" hasCustomPrompt="1"/>
          </p:nvPr>
        </p:nvSpPr>
        <p:spPr>
          <a:xfrm>
            <a:off x="380170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21" name="Text Placeholder 3"/>
          <p:cNvSpPr>
            <a:spLocks noGrp="1"/>
          </p:cNvSpPr>
          <p:nvPr>
            <p:ph type="body" sz="half" idx="23"/>
          </p:nvPr>
        </p:nvSpPr>
        <p:spPr>
          <a:xfrm>
            <a:off x="377661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2" name="Rectangle 21"/>
          <p:cNvSpPr/>
          <p:nvPr userDrawn="1"/>
        </p:nvSpPr>
        <p:spPr>
          <a:xfrm>
            <a:off x="3799332" y="3520346"/>
            <a:ext cx="1545336" cy="107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 Placeholder 3"/>
          <p:cNvSpPr>
            <a:spLocks noGrp="1"/>
          </p:cNvSpPr>
          <p:nvPr>
            <p:ph type="body" sz="half" idx="25"/>
          </p:nvPr>
        </p:nvSpPr>
        <p:spPr>
          <a:xfrm>
            <a:off x="3799332" y="1628923"/>
            <a:ext cx="1545336" cy="412149"/>
          </a:xfrm>
          <a:prstGeom prst="rect">
            <a:avLst/>
          </a:prstGeom>
          <a:solidFill>
            <a:schemeClr val="accent3">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Picture Placeholder 7"/>
          <p:cNvSpPr>
            <a:spLocks noGrp="1"/>
          </p:cNvSpPr>
          <p:nvPr>
            <p:ph type="pic" sz="quarter" idx="26" hasCustomPrompt="1"/>
          </p:nvPr>
        </p:nvSpPr>
        <p:spPr>
          <a:xfrm>
            <a:off x="5518560"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25" name="Text Placeholder 3"/>
          <p:cNvSpPr>
            <a:spLocks noGrp="1"/>
          </p:cNvSpPr>
          <p:nvPr>
            <p:ph type="body" sz="half" idx="27"/>
          </p:nvPr>
        </p:nvSpPr>
        <p:spPr>
          <a:xfrm>
            <a:off x="5493465"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6" name="Rectangle 25"/>
          <p:cNvSpPr/>
          <p:nvPr userDrawn="1"/>
        </p:nvSpPr>
        <p:spPr>
          <a:xfrm>
            <a:off x="5516187" y="3520346"/>
            <a:ext cx="1545336" cy="10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ext Placeholder 3"/>
          <p:cNvSpPr>
            <a:spLocks noGrp="1"/>
          </p:cNvSpPr>
          <p:nvPr>
            <p:ph type="body" sz="half" idx="29"/>
          </p:nvPr>
        </p:nvSpPr>
        <p:spPr>
          <a:xfrm>
            <a:off x="5516187" y="1628923"/>
            <a:ext cx="1545336" cy="412149"/>
          </a:xfrm>
          <a:prstGeom prst="rect">
            <a:avLst/>
          </a:prstGeom>
          <a:solidFill>
            <a:schemeClr val="accent4">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Picture Placeholder 7"/>
          <p:cNvSpPr>
            <a:spLocks noGrp="1"/>
          </p:cNvSpPr>
          <p:nvPr>
            <p:ph type="pic" sz="quarter" idx="30" hasCustomPrompt="1"/>
          </p:nvPr>
        </p:nvSpPr>
        <p:spPr>
          <a:xfrm>
            <a:off x="7235415" y="1626813"/>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29" name="Text Placeholder 3"/>
          <p:cNvSpPr>
            <a:spLocks noGrp="1"/>
          </p:cNvSpPr>
          <p:nvPr>
            <p:ph type="body" sz="half" idx="31"/>
          </p:nvPr>
        </p:nvSpPr>
        <p:spPr>
          <a:xfrm>
            <a:off x="7210320" y="3821769"/>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30" name="Rectangle 29"/>
          <p:cNvSpPr/>
          <p:nvPr userDrawn="1"/>
        </p:nvSpPr>
        <p:spPr>
          <a:xfrm>
            <a:off x="7233042" y="3520346"/>
            <a:ext cx="1545336" cy="107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 Placeholder 3"/>
          <p:cNvSpPr>
            <a:spLocks noGrp="1"/>
          </p:cNvSpPr>
          <p:nvPr>
            <p:ph type="body" sz="half" idx="33"/>
          </p:nvPr>
        </p:nvSpPr>
        <p:spPr>
          <a:xfrm>
            <a:off x="7233042" y="1628923"/>
            <a:ext cx="1545336" cy="412149"/>
          </a:xfrm>
          <a:prstGeom prst="rect">
            <a:avLst/>
          </a:prstGeom>
          <a:solidFill>
            <a:schemeClr val="accent5">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790575" y="1214038"/>
            <a:ext cx="3225798" cy="3491312"/>
          </a:xfrm>
          <a:prstGeom prst="rect">
            <a:avLst/>
          </a:prstGeom>
        </p:spPr>
      </p:pic>
      <p:sp>
        <p:nvSpPr>
          <p:cNvPr id="11" name="Picture Placeholder 7"/>
          <p:cNvSpPr>
            <a:spLocks noGrp="1"/>
          </p:cNvSpPr>
          <p:nvPr>
            <p:ph type="pic" sz="quarter" idx="44" hasCustomPrompt="1"/>
          </p:nvPr>
        </p:nvSpPr>
        <p:spPr>
          <a:xfrm>
            <a:off x="1258889" y="1399760"/>
            <a:ext cx="2587686" cy="214477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400" b="1">
                <a:solidFill>
                  <a:schemeClr val="tx1">
                    <a:lumMod val="75000"/>
                    <a:lumOff val="25000"/>
                  </a:schemeClr>
                </a:solidFill>
              </a:defRPr>
            </a:lvl1pPr>
          </a:lstStyle>
          <a:p>
            <a:r>
              <a:rPr lang="en-US"/>
              <a:t>Click Icon To Add Image </a:t>
            </a:r>
          </a:p>
        </p:txBody>
      </p:sp>
      <p:sp>
        <p:nvSpPr>
          <p:cNvPr id="6" name="Title 1">
            <a:extLst>
              <a:ext uri="{FF2B5EF4-FFF2-40B4-BE49-F238E27FC236}">
                <a16:creationId xmlns:a16="http://schemas.microsoft.com/office/drawing/2014/main" id="{A8E00450-0B94-491B-8FBE-43E25385254B}"/>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8316396B-1DA4-42AC-87B1-3DF1606FF02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mock_up">
    <p:bg>
      <p:bgPr>
        <a:solidFill>
          <a:schemeClr val="bg1"/>
        </a:solidFill>
        <a:effectLst/>
      </p:bgPr>
    </p:bg>
    <p:spTree>
      <p:nvGrpSpPr>
        <p:cNvPr id="1" name=""/>
        <p:cNvGrpSpPr/>
        <p:nvPr/>
      </p:nvGrpSpPr>
      <p:grpSpPr>
        <a:xfrm>
          <a:off x="0" y="0"/>
          <a:ext cx="0" cy="0"/>
          <a:chOff x="0" y="0"/>
          <a:chExt cx="0" cy="0"/>
        </a:xfrm>
      </p:grpSpPr>
      <p:pic>
        <p:nvPicPr>
          <p:cNvPr id="8" name="Picture 7" descr="iPhone-5c-Angled-PSD-MockUp-P-Px.com.png"/>
          <p:cNvPicPr>
            <a:picLocks noChangeAspect="1"/>
          </p:cNvPicPr>
          <p:nvPr userDrawn="1"/>
        </p:nvPicPr>
        <p:blipFill>
          <a:blip r:embed="rId2" cstate="print"/>
          <a:stretch>
            <a:fillRect/>
          </a:stretch>
        </p:blipFill>
        <p:spPr>
          <a:xfrm rot="625501" flipH="1">
            <a:off x="358775" y="1882775"/>
            <a:ext cx="4208463" cy="2404836"/>
          </a:xfrm>
          <a:prstGeom prst="rect">
            <a:avLst/>
          </a:prstGeom>
        </p:spPr>
      </p:pic>
      <p:sp>
        <p:nvSpPr>
          <p:cNvPr id="11" name="Picture Placeholder 7"/>
          <p:cNvSpPr>
            <a:spLocks noGrp="1"/>
          </p:cNvSpPr>
          <p:nvPr>
            <p:ph type="pic" sz="quarter" idx="44" hasCustomPrompt="1"/>
          </p:nvPr>
        </p:nvSpPr>
        <p:spPr>
          <a:xfrm rot="664691">
            <a:off x="779908" y="2064965"/>
            <a:ext cx="3377202" cy="165442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000" b="1">
                <a:solidFill>
                  <a:schemeClr val="tx1">
                    <a:lumMod val="75000"/>
                    <a:lumOff val="25000"/>
                  </a:schemeClr>
                </a:solidFill>
              </a:defRPr>
            </a:lvl1pPr>
          </a:lstStyle>
          <a:p>
            <a:r>
              <a:rPr lang="en-US"/>
              <a:t>Click Icon To Add Image </a:t>
            </a:r>
          </a:p>
        </p:txBody>
      </p:sp>
      <p:sp>
        <p:nvSpPr>
          <p:cNvPr id="6" name="Title 1">
            <a:extLst>
              <a:ext uri="{FF2B5EF4-FFF2-40B4-BE49-F238E27FC236}">
                <a16:creationId xmlns:a16="http://schemas.microsoft.com/office/drawing/2014/main" id="{483E08CA-AAA7-4C16-AC22-AA5520EF2EBC}"/>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3C3F8F47-FB67-4829-B528-FA2CDBC123E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2_empty_p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4EB2B-357C-44E6-A210-BCD278F2D874}"/>
              </a:ext>
            </a:extLst>
          </p:cNvPr>
          <p:cNvSpPr>
            <a:spLocks noGrp="1"/>
          </p:cNvSpPr>
          <p:nvPr>
            <p:ph type="body" sz="quarter" idx="10"/>
          </p:nvPr>
        </p:nvSpPr>
        <p:spPr>
          <a:xfrm>
            <a:off x="3500437" y="1428750"/>
            <a:ext cx="5110163" cy="3276600"/>
          </a:xfrm>
          <a:prstGeom prst="rect">
            <a:avLst/>
          </a:prstGeom>
        </p:spPr>
        <p:txBody>
          <a:bodyPr/>
          <a:lstStyle>
            <a:lvl1pPr marL="342900" indent="-342900">
              <a:buFont typeface="Arial" panose="020B0604020202020204" pitchFamily="34" charset="0"/>
              <a:buChar char="•"/>
              <a:defRPr lang="en-US" sz="2400" smtClean="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r Number Placeholder">
            <a:extLst>
              <a:ext uri="{FF2B5EF4-FFF2-40B4-BE49-F238E27FC236}">
                <a16:creationId xmlns:a16="http://schemas.microsoft.com/office/drawing/2014/main" id="{1E8A5672-2C81-43DB-B6E6-3DCCD09A1891}"/>
              </a:ext>
            </a:extLst>
          </p:cNvPr>
          <p:cNvSpPr txBox="1"/>
          <p:nvPr/>
        </p:nvSpPr>
        <p:spPr>
          <a:xfrm>
            <a:off x="8610600" y="4705350"/>
            <a:ext cx="304800" cy="215444"/>
          </a:xfrm>
          <a:prstGeom prst="rect">
            <a:avLst/>
          </a:prstGeom>
          <a:noFill/>
        </p:spPr>
        <p:txBody>
          <a:bodyPr wrap="square" rtlCol="0">
            <a:spAutoFit/>
          </a:bodyPr>
          <a:lstStyle/>
          <a:p>
            <a:fld id="{E4BA5EE4-9A1C-4972-8AB4-B3553FFD8FA0}" type="slidenum">
              <a:rPr lang="en-US" sz="800" smtClean="0">
                <a:solidFill>
                  <a:schemeClr val="tx1">
                    <a:lumMod val="75000"/>
                    <a:lumOff val="25000"/>
                  </a:schemeClr>
                </a:solidFill>
              </a:rPr>
              <a:t>‹#›</a:t>
            </a:fld>
            <a:endParaRPr lang="en-US" sz="800" dirty="0">
              <a:solidFill>
                <a:schemeClr val="tx1">
                  <a:lumMod val="75000"/>
                  <a:lumOff val="25000"/>
                </a:schemeClr>
              </a:solidFill>
            </a:endParaRPr>
          </a:p>
        </p:txBody>
      </p:sp>
      <p:sp>
        <p:nvSpPr>
          <p:cNvPr id="5" name="Picture Placeholder 7">
            <a:extLst>
              <a:ext uri="{FF2B5EF4-FFF2-40B4-BE49-F238E27FC236}">
                <a16:creationId xmlns:a16="http://schemas.microsoft.com/office/drawing/2014/main" id="{05861866-A9EF-49A8-BE79-2DA7CCCC3D98}"/>
              </a:ext>
            </a:extLst>
          </p:cNvPr>
          <p:cNvSpPr>
            <a:spLocks noGrp="1"/>
          </p:cNvSpPr>
          <p:nvPr>
            <p:ph type="pic" sz="quarter" idx="11" hasCustomPrompt="1"/>
          </p:nvPr>
        </p:nvSpPr>
        <p:spPr>
          <a:xfrm>
            <a:off x="0" y="14287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
        <p:nvSpPr>
          <p:cNvPr id="6" name="Title 1">
            <a:extLst>
              <a:ext uri="{FF2B5EF4-FFF2-40B4-BE49-F238E27FC236}">
                <a16:creationId xmlns:a16="http://schemas.microsoft.com/office/drawing/2014/main" id="{10176DFF-630E-42D8-8A86-1989084A7766}"/>
              </a:ext>
            </a:extLst>
          </p:cNvPr>
          <p:cNvSpPr>
            <a:spLocks noGrp="1"/>
          </p:cNvSpPr>
          <p:nvPr>
            <p:ph type="title" hasCustomPrompt="1"/>
          </p:nvPr>
        </p:nvSpPr>
        <p:spPr>
          <a:xfrm>
            <a:off x="2190750" y="552418"/>
            <a:ext cx="4762500" cy="419132"/>
          </a:xfrm>
          <a:prstGeom prst="rect">
            <a:avLst/>
          </a:prstGeom>
        </p:spPr>
        <p:txBody>
          <a:bodyPr wrap="none" lIns="0" tIns="0" rIns="0" bIns="0" anchor="ctr">
            <a:noAutofit/>
          </a:bodyPr>
          <a:lstStyle>
            <a:lvl1pPr algn="ctr">
              <a:defRPr sz="2800" b="1" i="0" baseline="0">
                <a:solidFill>
                  <a:schemeClr val="accent1"/>
                </a:solidFill>
                <a:latin typeface="+mn-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5683881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mock_up">
    <p:bg>
      <p:bgPr>
        <a:solidFill>
          <a:schemeClr val="bg1"/>
        </a:solidFill>
        <a:effectLst/>
      </p:bgPr>
    </p:bg>
    <p:spTree>
      <p:nvGrpSpPr>
        <p:cNvPr id="1" name=""/>
        <p:cNvGrpSpPr/>
        <p:nvPr/>
      </p:nvGrpSpPr>
      <p:grpSpPr>
        <a:xfrm>
          <a:off x="0" y="0"/>
          <a:ext cx="0" cy="0"/>
          <a:chOff x="0" y="0"/>
          <a:chExt cx="0" cy="0"/>
        </a:xfrm>
      </p:grpSpPr>
      <p:pic>
        <p:nvPicPr>
          <p:cNvPr id="9" name="Picture 8" descr="iPhone-Mockup-PSD.png"/>
          <p:cNvPicPr>
            <a:picLocks noChangeAspect="1"/>
          </p:cNvPicPr>
          <p:nvPr userDrawn="1"/>
        </p:nvPicPr>
        <p:blipFill>
          <a:blip r:embed="rId2" cstate="print"/>
          <a:stretch>
            <a:fillRect/>
          </a:stretch>
        </p:blipFill>
        <p:spPr>
          <a:xfrm>
            <a:off x="5434349" y="778534"/>
            <a:ext cx="3709651" cy="4364966"/>
          </a:xfrm>
          <a:prstGeom prst="rect">
            <a:avLst/>
          </a:prstGeom>
        </p:spPr>
      </p:pic>
      <p:sp>
        <p:nvSpPr>
          <p:cNvPr id="8" name="Picture Placeholder 7"/>
          <p:cNvSpPr>
            <a:spLocks noGrp="1"/>
          </p:cNvSpPr>
          <p:nvPr>
            <p:ph type="pic" sz="quarter" idx="44" hasCustomPrompt="1"/>
          </p:nvPr>
        </p:nvSpPr>
        <p:spPr>
          <a:xfrm rot="20354325">
            <a:off x="6055150" y="1385086"/>
            <a:ext cx="1444752" cy="2551176"/>
          </a:xfrm>
          <a:prstGeom prst="rect">
            <a:avLst/>
          </a:prstGeom>
          <a:ln w="3175">
            <a:noFill/>
          </a:ln>
        </p:spPr>
        <p:txBody>
          <a:bodyPr wrap="none" tIns="0" bIns="640080" anchor="b"/>
          <a:lstStyle>
            <a:lvl1pPr algn="ctr" rtl="0">
              <a:buNone/>
              <a:defRPr sz="1100" b="1">
                <a:solidFill>
                  <a:schemeClr val="bg1"/>
                </a:solidFill>
              </a:defRPr>
            </a:lvl1pPr>
          </a:lstStyle>
          <a:p>
            <a:r>
              <a:rPr lang="en-US"/>
              <a:t>Click Icon To Add Image </a:t>
            </a:r>
          </a:p>
        </p:txBody>
      </p:sp>
      <p:sp>
        <p:nvSpPr>
          <p:cNvPr id="6" name="Title 1">
            <a:extLst>
              <a:ext uri="{FF2B5EF4-FFF2-40B4-BE49-F238E27FC236}">
                <a16:creationId xmlns:a16="http://schemas.microsoft.com/office/drawing/2014/main" id="{2352C3F5-1D64-4800-A442-F2B58899EB0E}"/>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2F5454E9-C355-4879-95D6-6FF836FFACD4}"/>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mock_up">
    <p:bg>
      <p:bgPr>
        <a:solidFill>
          <a:schemeClr val="bg1"/>
        </a:solidFill>
        <a:effectLst/>
      </p:bgPr>
    </p:bg>
    <p:spTree>
      <p:nvGrpSpPr>
        <p:cNvPr id="1" name=""/>
        <p:cNvGrpSpPr/>
        <p:nvPr/>
      </p:nvGrpSpPr>
      <p:grpSpPr>
        <a:xfrm>
          <a:off x="0" y="0"/>
          <a:ext cx="0" cy="0"/>
          <a:chOff x="0" y="0"/>
          <a:chExt cx="0" cy="0"/>
        </a:xfrm>
      </p:grpSpPr>
      <p:pic>
        <p:nvPicPr>
          <p:cNvPr id="9" name="Picture 8" descr="iPhone-5-Black-White-MockUp.png"/>
          <p:cNvPicPr>
            <a:picLocks noChangeAspect="1"/>
          </p:cNvPicPr>
          <p:nvPr userDrawn="1"/>
        </p:nvPicPr>
        <p:blipFill>
          <a:blip r:embed="rId2" cstate="print"/>
          <a:stretch>
            <a:fillRect/>
          </a:stretch>
        </p:blipFill>
        <p:spPr>
          <a:xfrm>
            <a:off x="3703797" y="1188613"/>
            <a:ext cx="1736406" cy="3640562"/>
          </a:xfrm>
          <a:prstGeom prst="rect">
            <a:avLst/>
          </a:prstGeom>
        </p:spPr>
      </p:pic>
      <p:sp>
        <p:nvSpPr>
          <p:cNvPr id="8" name="Picture Placeholder 7"/>
          <p:cNvSpPr>
            <a:spLocks noGrp="1"/>
          </p:cNvSpPr>
          <p:nvPr>
            <p:ph type="pic" sz="quarter" idx="44" hasCustomPrompt="1"/>
          </p:nvPr>
        </p:nvSpPr>
        <p:spPr>
          <a:xfrm>
            <a:off x="3835400" y="1727200"/>
            <a:ext cx="1473200" cy="2597150"/>
          </a:xfrm>
          <a:prstGeom prst="rect">
            <a:avLst/>
          </a:prstGeom>
          <a:solidFill>
            <a:schemeClr val="bg1">
              <a:lumMod val="75000"/>
            </a:schemeClr>
          </a:solidFill>
          <a:ln w="3175">
            <a:noFill/>
          </a:ln>
        </p:spPr>
        <p:txBody>
          <a:bodyPr wrap="none" tIns="0" bIns="822960" anchor="b"/>
          <a:lstStyle>
            <a:lvl1pPr algn="ctr" rtl="0">
              <a:buNone/>
              <a:defRPr sz="1050"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6619909E-814D-4127-B1D6-EBD60FF3C5CE}"/>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7DB5E171-79B4-4B11-B1B8-50B30A548A20}"/>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mock_up">
    <p:bg>
      <p:bgPr>
        <a:solidFill>
          <a:schemeClr val="bg1"/>
        </a:solidFill>
        <a:effectLst/>
      </p:bgPr>
    </p:bg>
    <p:spTree>
      <p:nvGrpSpPr>
        <p:cNvPr id="1" name=""/>
        <p:cNvGrpSpPr/>
        <p:nvPr/>
      </p:nvGrpSpPr>
      <p:grpSpPr>
        <a:xfrm>
          <a:off x="0" y="0"/>
          <a:ext cx="0" cy="0"/>
          <a:chOff x="0" y="0"/>
          <a:chExt cx="0" cy="0"/>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2445656" y="1312141"/>
            <a:ext cx="4252688" cy="2280726"/>
          </a:xfrm>
          <a:prstGeom prst="rect">
            <a:avLst/>
          </a:prstGeom>
        </p:spPr>
      </p:pic>
      <p:sp>
        <p:nvSpPr>
          <p:cNvPr id="8" name="Picture Placeholder 7"/>
          <p:cNvSpPr>
            <a:spLocks noGrp="1"/>
          </p:cNvSpPr>
          <p:nvPr>
            <p:ph type="pic" sz="quarter" idx="44" hasCustomPrompt="1"/>
          </p:nvPr>
        </p:nvSpPr>
        <p:spPr>
          <a:xfrm>
            <a:off x="3187304" y="1468439"/>
            <a:ext cx="2769393" cy="1738311"/>
          </a:xfrm>
          <a:prstGeom prst="rect">
            <a:avLst/>
          </a:pr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5DE10987-E108-4E77-9AAE-1867F7C8C232}"/>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59CF3816-DFAA-429D-B5D6-A395FAD53E4B}"/>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mock_up">
    <p:bg>
      <p:bgPr>
        <a:solidFill>
          <a:schemeClr val="bg1"/>
        </a:solidFill>
        <a:effectLst/>
      </p:bgPr>
    </p:bg>
    <p:spTree>
      <p:nvGrpSpPr>
        <p:cNvPr id="1" name=""/>
        <p:cNvGrpSpPr/>
        <p:nvPr/>
      </p:nvGrpSpPr>
      <p:grpSpPr>
        <a:xfrm>
          <a:off x="0" y="0"/>
          <a:ext cx="0" cy="0"/>
          <a:chOff x="0" y="0"/>
          <a:chExt cx="0" cy="0"/>
        </a:xfrm>
      </p:grpSpPr>
      <p:pic>
        <p:nvPicPr>
          <p:cNvPr id="12" name="Picture 11" descr="iPad-Air-Black-Perspective-by-GWENO.png"/>
          <p:cNvPicPr>
            <a:picLocks noChangeAspect="1"/>
          </p:cNvPicPr>
          <p:nvPr userDrawn="1"/>
        </p:nvPicPr>
        <p:blipFill>
          <a:blip r:embed="rId2" cstate="print"/>
          <a:stretch>
            <a:fillRect/>
          </a:stretch>
        </p:blipFill>
        <p:spPr>
          <a:xfrm>
            <a:off x="97059" y="1681608"/>
            <a:ext cx="4215398" cy="3042792"/>
          </a:xfrm>
          <a:prstGeom prst="rect">
            <a:avLst/>
          </a:prstGeom>
        </p:spPr>
      </p:pic>
      <p:sp>
        <p:nvSpPr>
          <p:cNvPr id="13" name="Picture Placeholder 7"/>
          <p:cNvSpPr>
            <a:spLocks noGrp="1"/>
          </p:cNvSpPr>
          <p:nvPr>
            <p:ph type="pic" sz="quarter" idx="44" hasCustomPrompt="1"/>
          </p:nvPr>
        </p:nvSpPr>
        <p:spPr>
          <a:xfrm rot="20894674">
            <a:off x="868934" y="2034249"/>
            <a:ext cx="2973148" cy="2029047"/>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4CE344B4-8640-43E0-B99E-69E01578982A}"/>
              </a:ext>
            </a:extLst>
          </p:cNvPr>
          <p:cNvSpPr>
            <a:spLocks noGrp="1"/>
          </p:cNvSpPr>
          <p:nvPr>
            <p:ph type="title" hasCustomPrompt="1"/>
          </p:nvPr>
        </p:nvSpPr>
        <p:spPr>
          <a:xfrm>
            <a:off x="2190750" y="200025"/>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D411F430-6BD3-46E9-8646-8FC9499AB7AA}"/>
              </a:ext>
            </a:extLst>
          </p:cNvPr>
          <p:cNvSpPr>
            <a:spLocks noGrp="1"/>
          </p:cNvSpPr>
          <p:nvPr>
            <p:ph type="body" sz="half" idx="2" hasCustomPrompt="1"/>
          </p:nvPr>
        </p:nvSpPr>
        <p:spPr>
          <a:xfrm>
            <a:off x="3271838" y="627929"/>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1_empty_p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98762"/>
            <a:ext cx="1660839" cy="391788"/>
          </a:xfrm>
          <a:prstGeom prst="rect">
            <a:avLst/>
          </a:prstGeom>
        </p:spPr>
      </p:pic>
    </p:spTree>
    <p:extLst>
      <p:ext uri="{BB962C8B-B14F-4D97-AF65-F5344CB8AC3E}">
        <p14:creationId xmlns:p14="http://schemas.microsoft.com/office/powerpoint/2010/main" val="1350913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empty_p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98762"/>
            <a:ext cx="1660839" cy="391788"/>
          </a:xfrm>
          <a:prstGeom prst="rect">
            <a:avLst/>
          </a:prstGeom>
        </p:spPr>
      </p:pic>
      <p:sp>
        <p:nvSpPr>
          <p:cNvPr id="6" name="Picture Placeholder 4"/>
          <p:cNvSpPr>
            <a:spLocks noGrp="1"/>
          </p:cNvSpPr>
          <p:nvPr>
            <p:ph type="pic" sz="quarter" idx="10"/>
          </p:nvPr>
        </p:nvSpPr>
        <p:spPr>
          <a:xfrm>
            <a:off x="0" y="857250"/>
            <a:ext cx="9144000" cy="4286250"/>
          </a:xfrm>
          <a:prstGeom prst="rect">
            <a:avLst/>
          </a:prstGeom>
        </p:spPr>
        <p:txBody>
          <a:bodyPr/>
          <a:lstStyle/>
          <a:p>
            <a:r>
              <a:rPr lang="en-US"/>
              <a:t>Click icon to add picture</a:t>
            </a:r>
          </a:p>
        </p:txBody>
      </p:sp>
    </p:spTree>
    <p:extLst>
      <p:ext uri="{BB962C8B-B14F-4D97-AF65-F5344CB8AC3E}">
        <p14:creationId xmlns:p14="http://schemas.microsoft.com/office/powerpoint/2010/main" val="4301440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30"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4009864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9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9144000" cy="5143500"/>
          </a:xfrm>
          <a:prstGeom prst="rect">
            <a:avLst/>
          </a:prstGeom>
          <a:ln w="3175">
            <a:noFill/>
          </a:ln>
        </p:spPr>
        <p:txBody>
          <a:bodyPr wrap="none" tIns="0" bIns="2011680" anchor="b"/>
          <a:lstStyle>
            <a:lvl1pPr algn="ctr" rtl="0">
              <a:buNone/>
              <a:defRPr sz="1800" b="1" baseline="0">
                <a:solidFill>
                  <a:schemeClr val="tx1">
                    <a:lumMod val="50000"/>
                    <a:lumOff val="50000"/>
                  </a:schemeClr>
                </a:solidFill>
              </a:defRPr>
            </a:lvl1pPr>
          </a:lstStyle>
          <a:p>
            <a:r>
              <a:rPr lang="en-US"/>
              <a:t>Click Icon To Add Image</a:t>
            </a:r>
          </a:p>
        </p:txBody>
      </p:sp>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bg1">
                    <a:lumMod val="85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34014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1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2001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a:t>Click Icon To Add Image </a:t>
            </a:r>
          </a:p>
        </p:txBody>
      </p:sp>
      <p:sp>
        <p:nvSpPr>
          <p:cNvPr id="6"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8"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16" name="Picture Placeholder 7"/>
          <p:cNvSpPr>
            <a:spLocks noGrp="1"/>
          </p:cNvSpPr>
          <p:nvPr>
            <p:ph type="pic" sz="quarter" idx="12" hasCustomPrompt="1"/>
          </p:nvPr>
        </p:nvSpPr>
        <p:spPr>
          <a:xfrm>
            <a:off x="6571488" y="12001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a:t>Click Icon To Add Image </a:t>
            </a:r>
          </a:p>
        </p:txBody>
      </p:sp>
    </p:spTree>
    <p:extLst>
      <p:ext uri="{BB962C8B-B14F-4D97-AF65-F5344CB8AC3E}">
        <p14:creationId xmlns:p14="http://schemas.microsoft.com/office/powerpoint/2010/main" val="36343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135124" y="1273077"/>
            <a:ext cx="4873752" cy="2130552"/>
          </a:xfrm>
          <a:prstGeom prst="roundRect">
            <a:avLst>
              <a:gd name="adj" fmla="val 1482"/>
            </a:avLst>
          </a:prstGeom>
        </p:spPr>
        <p:txBody>
          <a:bodyPr tIns="914400" anchor="ctr"/>
          <a:lstStyle>
            <a:lvl1pPr algn="ctr">
              <a:buNone/>
              <a:defRPr sz="2000" b="1" baseline="0">
                <a:solidFill>
                  <a:schemeClr val="tx1">
                    <a:lumMod val="75000"/>
                    <a:lumOff val="25000"/>
                  </a:schemeClr>
                </a:solidFill>
              </a:defRPr>
            </a:lvl1pPr>
          </a:lstStyle>
          <a:p>
            <a:r>
              <a:rPr lang="en-US"/>
              <a:t>Click Icon To Add Image </a:t>
            </a:r>
          </a:p>
        </p:txBody>
      </p:sp>
      <p:sp>
        <p:nvSpPr>
          <p:cNvPr id="20"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21"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26275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empty_plank">
    <p:spTree>
      <p:nvGrpSpPr>
        <p:cNvPr id="1" name=""/>
        <p:cNvGrpSpPr/>
        <p:nvPr/>
      </p:nvGrpSpPr>
      <p:grpSpPr>
        <a:xfrm>
          <a:off x="0" y="0"/>
          <a:ext cx="0" cy="0"/>
          <a:chOff x="0" y="0"/>
          <a:chExt cx="0" cy="0"/>
        </a:xfrm>
      </p:grpSpPr>
      <p:sp>
        <p:nvSpPr>
          <p:cNvPr id="4" name="Slider Number Placeholder">
            <a:extLst>
              <a:ext uri="{FF2B5EF4-FFF2-40B4-BE49-F238E27FC236}">
                <a16:creationId xmlns:a16="http://schemas.microsoft.com/office/drawing/2014/main" id="{1E8A5672-2C81-43DB-B6E6-3DCCD09A1891}"/>
              </a:ext>
            </a:extLst>
          </p:cNvPr>
          <p:cNvSpPr txBox="1"/>
          <p:nvPr/>
        </p:nvSpPr>
        <p:spPr>
          <a:xfrm>
            <a:off x="8610600" y="4705350"/>
            <a:ext cx="304800" cy="215444"/>
          </a:xfrm>
          <a:prstGeom prst="rect">
            <a:avLst/>
          </a:prstGeom>
          <a:noFill/>
        </p:spPr>
        <p:txBody>
          <a:bodyPr wrap="square" rtlCol="0">
            <a:spAutoFit/>
          </a:bodyPr>
          <a:lstStyle/>
          <a:p>
            <a:fld id="{E4BA5EE4-9A1C-4972-8AB4-B3553FFD8FA0}" type="slidenum">
              <a:rPr lang="en-US" sz="800" smtClean="0">
                <a:solidFill>
                  <a:schemeClr val="tx1">
                    <a:lumMod val="75000"/>
                    <a:lumOff val="25000"/>
                  </a:schemeClr>
                </a:solidFill>
              </a:rPr>
              <a:t>‹#›</a:t>
            </a:fld>
            <a:endParaRPr lang="en-US" sz="800" dirty="0">
              <a:solidFill>
                <a:schemeClr val="tx1">
                  <a:lumMod val="75000"/>
                  <a:lumOff val="25000"/>
                </a:schemeClr>
              </a:solidFill>
            </a:endParaRPr>
          </a:p>
        </p:txBody>
      </p:sp>
      <p:sp>
        <p:nvSpPr>
          <p:cNvPr id="6" name="Title 1">
            <a:extLst>
              <a:ext uri="{FF2B5EF4-FFF2-40B4-BE49-F238E27FC236}">
                <a16:creationId xmlns:a16="http://schemas.microsoft.com/office/drawing/2014/main" id="{10176DFF-630E-42D8-8A86-1989084A7766}"/>
              </a:ext>
            </a:extLst>
          </p:cNvPr>
          <p:cNvSpPr>
            <a:spLocks noGrp="1"/>
          </p:cNvSpPr>
          <p:nvPr>
            <p:ph type="title" hasCustomPrompt="1"/>
          </p:nvPr>
        </p:nvSpPr>
        <p:spPr>
          <a:xfrm>
            <a:off x="2190750" y="552418"/>
            <a:ext cx="4762500" cy="419132"/>
          </a:xfrm>
          <a:prstGeom prst="rect">
            <a:avLst/>
          </a:prstGeom>
        </p:spPr>
        <p:txBody>
          <a:bodyPr wrap="none" lIns="0" tIns="0" rIns="0" bIns="0" anchor="ctr">
            <a:noAutofit/>
          </a:bodyPr>
          <a:lstStyle>
            <a:lvl1pPr algn="ctr">
              <a:defRPr sz="2800" b="1" i="0" baseline="0">
                <a:solidFill>
                  <a:schemeClr val="accent1"/>
                </a:solidFill>
                <a:latin typeface="+mn-lt"/>
              </a:defRPr>
            </a:lvl1pPr>
          </a:lstStyle>
          <a:p>
            <a:r>
              <a:rPr lang="en-US" dirty="0"/>
              <a:t>Click To Edit </a:t>
            </a:r>
            <a:br>
              <a:rPr lang="en-US" dirty="0"/>
            </a:br>
            <a:r>
              <a:rPr lang="en-US" dirty="0"/>
              <a:t>Master Title Style</a:t>
            </a:r>
          </a:p>
        </p:txBody>
      </p:sp>
      <p:sp>
        <p:nvSpPr>
          <p:cNvPr id="7" name="Text Placeholder 2">
            <a:extLst>
              <a:ext uri="{FF2B5EF4-FFF2-40B4-BE49-F238E27FC236}">
                <a16:creationId xmlns:a16="http://schemas.microsoft.com/office/drawing/2014/main" id="{6D9994A4-304D-4190-9E4A-786EDA0C6B5F}"/>
              </a:ext>
            </a:extLst>
          </p:cNvPr>
          <p:cNvSpPr>
            <a:spLocks noGrp="1"/>
          </p:cNvSpPr>
          <p:nvPr>
            <p:ph type="body" sz="quarter" idx="10"/>
          </p:nvPr>
        </p:nvSpPr>
        <p:spPr>
          <a:xfrm>
            <a:off x="762000" y="1504950"/>
            <a:ext cx="5110163" cy="3581400"/>
          </a:xfrm>
          <a:prstGeom prst="rect">
            <a:avLst/>
          </a:prstGeom>
        </p:spPr>
        <p:txBody>
          <a:bodyPr/>
          <a:lstStyle>
            <a:lvl1pPr>
              <a:defRPr sz="240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6D881F13-6455-435E-8529-2B2CB7288BB6}"/>
              </a:ext>
            </a:extLst>
          </p:cNvPr>
          <p:cNvSpPr>
            <a:spLocks noGrp="1"/>
          </p:cNvSpPr>
          <p:nvPr>
            <p:ph type="pic" sz="quarter" idx="11" hasCustomPrompt="1"/>
          </p:nvPr>
        </p:nvSpPr>
        <p:spPr>
          <a:xfrm>
            <a:off x="6571488" y="1504950"/>
            <a:ext cx="2572512"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234792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out_com">
    <p:spTree>
      <p:nvGrpSpPr>
        <p:cNvPr id="1" name=""/>
        <p:cNvGrpSpPr/>
        <p:nvPr/>
      </p:nvGrpSpPr>
      <p:grpSpPr>
        <a:xfrm>
          <a:off x="0" y="0"/>
          <a:ext cx="0" cy="0"/>
          <a:chOff x="0" y="0"/>
          <a:chExt cx="0" cy="0"/>
        </a:xfrm>
      </p:grpSpPr>
      <p:sp>
        <p:nvSpPr>
          <p:cNvPr id="9" name="Picture Placeholder 7"/>
          <p:cNvSpPr>
            <a:spLocks noGrp="1"/>
          </p:cNvSpPr>
          <p:nvPr>
            <p:ph type="pic" sz="quarter" idx="53" hasCustomPrompt="1"/>
          </p:nvPr>
        </p:nvSpPr>
        <p:spPr>
          <a:xfrm>
            <a:off x="1" y="1295400"/>
            <a:ext cx="3324225" cy="2130552"/>
          </a:xfrm>
          <a:prstGeom prst="rightArrow">
            <a:avLst>
              <a:gd name="adj1" fmla="val 100000"/>
              <a:gd name="adj2" fmla="val 21388"/>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a:t>Click Icon To Add Image</a:t>
            </a:r>
          </a:p>
        </p:txBody>
      </p:sp>
      <p:sp>
        <p:nvSpPr>
          <p:cNvPr id="10" name="Picture Placeholder 7"/>
          <p:cNvSpPr>
            <a:spLocks noGrp="1"/>
          </p:cNvSpPr>
          <p:nvPr>
            <p:ph type="pic" sz="quarter" idx="54" hasCustomPrompt="1"/>
          </p:nvPr>
        </p:nvSpPr>
        <p:spPr>
          <a:xfrm>
            <a:off x="5819776" y="1295400"/>
            <a:ext cx="3324225" cy="2130552"/>
          </a:xfrm>
          <a:prstGeom prst="leftArrow">
            <a:avLst>
              <a:gd name="adj1" fmla="val 100000"/>
              <a:gd name="adj2" fmla="val 20941"/>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a:t>Click Icon To Add Image</a:t>
            </a:r>
          </a:p>
        </p:txBody>
      </p:sp>
      <p:sp>
        <p:nvSpPr>
          <p:cNvPr id="11"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21528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aboutu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13" name="Picture Placeholder 7"/>
          <p:cNvSpPr>
            <a:spLocks noGrp="1"/>
          </p:cNvSpPr>
          <p:nvPr>
            <p:ph type="pic" sz="quarter" idx="53" hasCustomPrompt="1"/>
          </p:nvPr>
        </p:nvSpPr>
        <p:spPr>
          <a:xfrm>
            <a:off x="0" y="1196171"/>
            <a:ext cx="4581144" cy="3538728"/>
          </a:xfrm>
          <a:prstGeom prst="rect">
            <a:avLst/>
          </a:prstGeom>
          <a:ln w="3175">
            <a:noFill/>
          </a:ln>
        </p:spPr>
        <p:txBody>
          <a:bodyPr wrap="none" tIns="0" bIns="1188720" anchor="b"/>
          <a:lstStyle>
            <a:lvl1pPr algn="ctr" rtl="0">
              <a:buNone/>
              <a:defRPr sz="1800"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314715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aboutu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8" name="Picture Placeholder 7"/>
          <p:cNvSpPr>
            <a:spLocks noGrp="1"/>
          </p:cNvSpPr>
          <p:nvPr>
            <p:ph type="pic" sz="quarter" idx="53" hasCustomPrompt="1"/>
          </p:nvPr>
        </p:nvSpPr>
        <p:spPr>
          <a:xfrm>
            <a:off x="-4763" y="1422320"/>
            <a:ext cx="4919472" cy="3054096"/>
          </a:xfrm>
          <a:prstGeom prst="rect">
            <a:avLst/>
          </a:prstGeom>
          <a:ln w="3175">
            <a:noFill/>
          </a:ln>
        </p:spPr>
        <p:txBody>
          <a:bodyPr wrap="none" tIns="0" bIns="1005840" anchor="b"/>
          <a:lstStyle>
            <a:lvl1pPr algn="ctr" rtl="0">
              <a:buNone/>
              <a:defRPr sz="1800"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16444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7" name="Picture Placeholder 7"/>
          <p:cNvSpPr>
            <a:spLocks noGrp="1"/>
          </p:cNvSpPr>
          <p:nvPr>
            <p:ph type="pic" sz="quarter" idx="13" hasCustomPrompt="1"/>
          </p:nvPr>
        </p:nvSpPr>
        <p:spPr>
          <a:xfrm>
            <a:off x="6629400" y="933450"/>
            <a:ext cx="2514600" cy="3270250"/>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400" b="1">
                <a:solidFill>
                  <a:schemeClr val="tx1">
                    <a:lumMod val="50000"/>
                    <a:lumOff val="50000"/>
                  </a:schemeClr>
                </a:solidFill>
              </a:defRPr>
            </a:lvl1pPr>
          </a:lstStyle>
          <a:p>
            <a:r>
              <a:rPr lang="en-US"/>
              <a:t>Click Icon To Add Image</a:t>
            </a:r>
          </a:p>
        </p:txBody>
      </p:sp>
      <p:sp>
        <p:nvSpPr>
          <p:cNvPr id="9" name="Picture Placeholder 7"/>
          <p:cNvSpPr>
            <a:spLocks noGrp="1"/>
          </p:cNvSpPr>
          <p:nvPr>
            <p:ph type="pic" sz="quarter" idx="14" hasCustomPrompt="1"/>
          </p:nvPr>
        </p:nvSpPr>
        <p:spPr>
          <a:xfrm flipH="1">
            <a:off x="0" y="933450"/>
            <a:ext cx="2514600" cy="3270250"/>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4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961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20" name="Picture Placeholder 7"/>
          <p:cNvSpPr>
            <a:spLocks noGrp="1"/>
          </p:cNvSpPr>
          <p:nvPr>
            <p:ph type="pic" sz="quarter" idx="14" hasCustomPrompt="1"/>
          </p:nvPr>
        </p:nvSpPr>
        <p:spPr>
          <a:xfrm>
            <a:off x="1117600" y="1371600"/>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a:t>Click Icon To Add Image</a:t>
            </a:r>
          </a:p>
        </p:txBody>
      </p:sp>
      <p:sp>
        <p:nvSpPr>
          <p:cNvPr id="21" name="Picture Placeholder 7"/>
          <p:cNvSpPr>
            <a:spLocks noGrp="1"/>
          </p:cNvSpPr>
          <p:nvPr>
            <p:ph type="pic" sz="quarter" idx="15" hasCustomPrompt="1"/>
          </p:nvPr>
        </p:nvSpPr>
        <p:spPr>
          <a:xfrm>
            <a:off x="4572000" y="1371600"/>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a:t>Click Icon To Add Image</a:t>
            </a:r>
          </a:p>
        </p:txBody>
      </p:sp>
      <p:sp>
        <p:nvSpPr>
          <p:cNvPr id="22" name="Picture Placeholder 7"/>
          <p:cNvSpPr>
            <a:spLocks noGrp="1"/>
          </p:cNvSpPr>
          <p:nvPr>
            <p:ph type="pic" sz="quarter" idx="16" hasCustomPrompt="1"/>
          </p:nvPr>
        </p:nvSpPr>
        <p:spPr>
          <a:xfrm>
            <a:off x="1117600" y="2943225"/>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a:t>Click Icon To Add Image</a:t>
            </a:r>
          </a:p>
        </p:txBody>
      </p:sp>
      <p:sp>
        <p:nvSpPr>
          <p:cNvPr id="23" name="Picture Placeholder 7"/>
          <p:cNvSpPr>
            <a:spLocks noGrp="1"/>
          </p:cNvSpPr>
          <p:nvPr>
            <p:ph type="pic" sz="quarter" idx="17" hasCustomPrompt="1"/>
          </p:nvPr>
        </p:nvSpPr>
        <p:spPr>
          <a:xfrm>
            <a:off x="4572000" y="2943225"/>
            <a:ext cx="3456432"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31694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13" name="Picture Placeholder 7"/>
          <p:cNvSpPr>
            <a:spLocks noGrp="1"/>
          </p:cNvSpPr>
          <p:nvPr>
            <p:ph type="pic" sz="quarter" idx="17" hasCustomPrompt="1"/>
          </p:nvPr>
        </p:nvSpPr>
        <p:spPr>
          <a:xfrm flipH="1">
            <a:off x="0" y="994410"/>
            <a:ext cx="9144000" cy="2331720"/>
          </a:xfrm>
          <a:prstGeom prst="rect">
            <a:avLst/>
          </a:prstGeom>
          <a:ln w="3175">
            <a:noFill/>
          </a:ln>
        </p:spPr>
        <p:txBody>
          <a:bodyPr bIns="548640" anchor="b"/>
          <a:lstStyle>
            <a:lvl1pPr algn="ctr">
              <a:buNone/>
              <a:defRPr sz="20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9039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2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11" name="Picture Placeholder 7"/>
          <p:cNvSpPr>
            <a:spLocks noGrp="1"/>
          </p:cNvSpPr>
          <p:nvPr>
            <p:ph type="pic" sz="quarter" idx="53" hasCustomPrompt="1"/>
          </p:nvPr>
        </p:nvSpPr>
        <p:spPr>
          <a:xfrm>
            <a:off x="3278124" y="1193800"/>
            <a:ext cx="2587752"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a:t>Click Icon To Add Image</a:t>
            </a:r>
          </a:p>
        </p:txBody>
      </p:sp>
      <p:sp>
        <p:nvSpPr>
          <p:cNvPr id="12" name="Picture Placeholder 7"/>
          <p:cNvSpPr>
            <a:spLocks noGrp="1"/>
          </p:cNvSpPr>
          <p:nvPr>
            <p:ph type="pic" sz="quarter" idx="54" hasCustomPrompt="1"/>
          </p:nvPr>
        </p:nvSpPr>
        <p:spPr>
          <a:xfrm>
            <a:off x="6022848" y="1193800"/>
            <a:ext cx="2587752"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a:t>Click Icon To Add Image</a:t>
            </a:r>
          </a:p>
        </p:txBody>
      </p:sp>
      <p:sp>
        <p:nvSpPr>
          <p:cNvPr id="13" name="Picture Placeholder 7"/>
          <p:cNvSpPr>
            <a:spLocks noGrp="1"/>
          </p:cNvSpPr>
          <p:nvPr>
            <p:ph type="pic" sz="quarter" idx="55" hasCustomPrompt="1"/>
          </p:nvPr>
        </p:nvSpPr>
        <p:spPr>
          <a:xfrm>
            <a:off x="533400" y="1193800"/>
            <a:ext cx="2587752"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1407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62" name="Picture Placeholder 7"/>
          <p:cNvSpPr>
            <a:spLocks noGrp="1"/>
          </p:cNvSpPr>
          <p:nvPr>
            <p:ph type="pic" sz="quarter" idx="55" hasCustomPrompt="1"/>
          </p:nvPr>
        </p:nvSpPr>
        <p:spPr>
          <a:xfrm>
            <a:off x="452152"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a:t>Click Icon To Add Image</a:t>
            </a:r>
          </a:p>
        </p:txBody>
      </p:sp>
      <p:sp>
        <p:nvSpPr>
          <p:cNvPr id="63" name="Picture Placeholder 7"/>
          <p:cNvSpPr>
            <a:spLocks noGrp="1"/>
          </p:cNvSpPr>
          <p:nvPr>
            <p:ph type="pic" sz="quarter" idx="56" hasCustomPrompt="1"/>
          </p:nvPr>
        </p:nvSpPr>
        <p:spPr>
          <a:xfrm>
            <a:off x="2568319"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a:t>Click Icon To Add Image</a:t>
            </a:r>
          </a:p>
        </p:txBody>
      </p:sp>
      <p:sp>
        <p:nvSpPr>
          <p:cNvPr id="64" name="Picture Placeholder 7"/>
          <p:cNvSpPr>
            <a:spLocks noGrp="1"/>
          </p:cNvSpPr>
          <p:nvPr>
            <p:ph type="pic" sz="quarter" idx="57" hasCustomPrompt="1"/>
          </p:nvPr>
        </p:nvSpPr>
        <p:spPr>
          <a:xfrm>
            <a:off x="4684486"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a:t>Click Icon To Add Image</a:t>
            </a:r>
          </a:p>
        </p:txBody>
      </p:sp>
      <p:sp>
        <p:nvSpPr>
          <p:cNvPr id="65" name="Picture Placeholder 7"/>
          <p:cNvSpPr>
            <a:spLocks noGrp="1"/>
          </p:cNvSpPr>
          <p:nvPr>
            <p:ph type="pic" sz="quarter" idx="58" hasCustomPrompt="1"/>
          </p:nvPr>
        </p:nvSpPr>
        <p:spPr>
          <a:xfrm>
            <a:off x="6800654" y="1684821"/>
            <a:ext cx="187452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339334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4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10" name="Picture Placeholder 7"/>
          <p:cNvSpPr>
            <a:spLocks noGrp="1"/>
          </p:cNvSpPr>
          <p:nvPr>
            <p:ph type="pic" sz="quarter" idx="10" hasCustomPrompt="1"/>
          </p:nvPr>
        </p:nvSpPr>
        <p:spPr>
          <a:xfrm>
            <a:off x="367996" y="1626814"/>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11" name="Text Placeholder 3"/>
          <p:cNvSpPr>
            <a:spLocks noGrp="1"/>
          </p:cNvSpPr>
          <p:nvPr>
            <p:ph type="body" sz="half" idx="15"/>
          </p:nvPr>
        </p:nvSpPr>
        <p:spPr>
          <a:xfrm>
            <a:off x="342900" y="3821770"/>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12" name="Rectangle 11"/>
          <p:cNvSpPr/>
          <p:nvPr userDrawn="1"/>
        </p:nvSpPr>
        <p:spPr>
          <a:xfrm>
            <a:off x="365622" y="3520347"/>
            <a:ext cx="1545336" cy="10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 Placeholder 3"/>
          <p:cNvSpPr>
            <a:spLocks noGrp="1"/>
          </p:cNvSpPr>
          <p:nvPr>
            <p:ph type="body" sz="half" idx="16"/>
          </p:nvPr>
        </p:nvSpPr>
        <p:spPr>
          <a:xfrm>
            <a:off x="365622" y="1628924"/>
            <a:ext cx="1545336" cy="412149"/>
          </a:xfrm>
          <a:prstGeom prst="rect">
            <a:avLst/>
          </a:prstGeom>
          <a:solidFill>
            <a:schemeClr val="accent1">
              <a:alpha val="75000"/>
            </a:schemeClr>
          </a:solidFill>
        </p:spPr>
        <p:txBody>
          <a:bodyPr wrap="none" lIns="0" tIns="0" rIns="0" bIns="0" anchor="ctr">
            <a:noAutofit/>
          </a:bodyPr>
          <a:lstStyle>
            <a:lvl1pPr marL="0" indent="0" algn="ctr">
              <a:buNone/>
              <a:defRPr sz="1200" b="1" baseline="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16" name="Picture Placeholder 7"/>
          <p:cNvSpPr>
            <a:spLocks noGrp="1"/>
          </p:cNvSpPr>
          <p:nvPr>
            <p:ph type="pic" sz="quarter" idx="18" hasCustomPrompt="1"/>
          </p:nvPr>
        </p:nvSpPr>
        <p:spPr>
          <a:xfrm>
            <a:off x="2084851" y="1626814"/>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17" name="Text Placeholder 3"/>
          <p:cNvSpPr>
            <a:spLocks noGrp="1"/>
          </p:cNvSpPr>
          <p:nvPr>
            <p:ph type="body" sz="half" idx="19"/>
          </p:nvPr>
        </p:nvSpPr>
        <p:spPr>
          <a:xfrm>
            <a:off x="2059755" y="3821770"/>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18" name="Rectangle 17"/>
          <p:cNvSpPr/>
          <p:nvPr userDrawn="1"/>
        </p:nvSpPr>
        <p:spPr>
          <a:xfrm>
            <a:off x="2082477" y="3520347"/>
            <a:ext cx="1545336" cy="107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 Placeholder 3"/>
          <p:cNvSpPr>
            <a:spLocks noGrp="1"/>
          </p:cNvSpPr>
          <p:nvPr>
            <p:ph type="body" sz="half" idx="21"/>
          </p:nvPr>
        </p:nvSpPr>
        <p:spPr>
          <a:xfrm>
            <a:off x="2082477" y="1628924"/>
            <a:ext cx="1545336" cy="412149"/>
          </a:xfrm>
          <a:prstGeom prst="rect">
            <a:avLst/>
          </a:prstGeom>
          <a:solidFill>
            <a:schemeClr val="accent2">
              <a:alpha val="75000"/>
            </a:schemeClr>
          </a:solidFill>
        </p:spPr>
        <p:txBody>
          <a:bodyPr wrap="none" lIns="0" tIns="0" rIns="0" bIns="0" anchor="ctr">
            <a:noAutofit/>
          </a:bodyPr>
          <a:lstStyle>
            <a:lvl1pPr marL="0" indent="0" algn="ctr">
              <a:buNone/>
              <a:defRPr sz="1200" b="1" baseline="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20" name="Picture Placeholder 7"/>
          <p:cNvSpPr>
            <a:spLocks noGrp="1"/>
          </p:cNvSpPr>
          <p:nvPr>
            <p:ph type="pic" sz="quarter" idx="22" hasCustomPrompt="1"/>
          </p:nvPr>
        </p:nvSpPr>
        <p:spPr>
          <a:xfrm>
            <a:off x="3801706" y="1626814"/>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21" name="Text Placeholder 3"/>
          <p:cNvSpPr>
            <a:spLocks noGrp="1"/>
          </p:cNvSpPr>
          <p:nvPr>
            <p:ph type="body" sz="half" idx="23"/>
          </p:nvPr>
        </p:nvSpPr>
        <p:spPr>
          <a:xfrm>
            <a:off x="3776610" y="3821770"/>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22" name="Rectangle 21"/>
          <p:cNvSpPr/>
          <p:nvPr userDrawn="1"/>
        </p:nvSpPr>
        <p:spPr>
          <a:xfrm>
            <a:off x="3799332" y="3520347"/>
            <a:ext cx="1545336" cy="107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 Placeholder 3"/>
          <p:cNvSpPr>
            <a:spLocks noGrp="1"/>
          </p:cNvSpPr>
          <p:nvPr>
            <p:ph type="body" sz="half" idx="25"/>
          </p:nvPr>
        </p:nvSpPr>
        <p:spPr>
          <a:xfrm>
            <a:off x="3799332" y="1628924"/>
            <a:ext cx="1545336" cy="412149"/>
          </a:xfrm>
          <a:prstGeom prst="rect">
            <a:avLst/>
          </a:prstGeom>
          <a:solidFill>
            <a:schemeClr val="accent3">
              <a:alpha val="75000"/>
            </a:schemeClr>
          </a:solidFill>
        </p:spPr>
        <p:txBody>
          <a:bodyPr wrap="none" lIns="0" tIns="0" rIns="0" bIns="0" anchor="ctr">
            <a:noAutofit/>
          </a:bodyPr>
          <a:lstStyle>
            <a:lvl1pPr marL="0" indent="0" algn="ctr">
              <a:buNone/>
              <a:defRPr sz="1200" b="1" baseline="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24" name="Picture Placeholder 7"/>
          <p:cNvSpPr>
            <a:spLocks noGrp="1"/>
          </p:cNvSpPr>
          <p:nvPr>
            <p:ph type="pic" sz="quarter" idx="26" hasCustomPrompt="1"/>
          </p:nvPr>
        </p:nvSpPr>
        <p:spPr>
          <a:xfrm>
            <a:off x="5518561" y="1626814"/>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25" name="Text Placeholder 3"/>
          <p:cNvSpPr>
            <a:spLocks noGrp="1"/>
          </p:cNvSpPr>
          <p:nvPr>
            <p:ph type="body" sz="half" idx="27"/>
          </p:nvPr>
        </p:nvSpPr>
        <p:spPr>
          <a:xfrm>
            <a:off x="5493465" y="3821770"/>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26" name="Rectangle 25"/>
          <p:cNvSpPr/>
          <p:nvPr userDrawn="1"/>
        </p:nvSpPr>
        <p:spPr>
          <a:xfrm>
            <a:off x="5516187" y="3520347"/>
            <a:ext cx="1545336" cy="10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ext Placeholder 3"/>
          <p:cNvSpPr>
            <a:spLocks noGrp="1"/>
          </p:cNvSpPr>
          <p:nvPr>
            <p:ph type="body" sz="half" idx="29"/>
          </p:nvPr>
        </p:nvSpPr>
        <p:spPr>
          <a:xfrm>
            <a:off x="5516187" y="1628924"/>
            <a:ext cx="1545336" cy="412149"/>
          </a:xfrm>
          <a:prstGeom prst="rect">
            <a:avLst/>
          </a:prstGeom>
          <a:solidFill>
            <a:schemeClr val="accent4">
              <a:alpha val="75000"/>
            </a:schemeClr>
          </a:solidFill>
        </p:spPr>
        <p:txBody>
          <a:bodyPr wrap="none" lIns="0" tIns="0" rIns="0" bIns="0" anchor="ctr">
            <a:noAutofit/>
          </a:bodyPr>
          <a:lstStyle>
            <a:lvl1pPr marL="0" indent="0" algn="ctr">
              <a:buNone/>
              <a:defRPr sz="1200" b="1" baseline="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28" name="Picture Placeholder 7"/>
          <p:cNvSpPr>
            <a:spLocks noGrp="1"/>
          </p:cNvSpPr>
          <p:nvPr>
            <p:ph type="pic" sz="quarter" idx="30" hasCustomPrompt="1"/>
          </p:nvPr>
        </p:nvSpPr>
        <p:spPr>
          <a:xfrm>
            <a:off x="7235416" y="1626814"/>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a:t>Click Icon To Add Image</a:t>
            </a:r>
          </a:p>
        </p:txBody>
      </p:sp>
      <p:sp>
        <p:nvSpPr>
          <p:cNvPr id="29" name="Text Placeholder 3"/>
          <p:cNvSpPr>
            <a:spLocks noGrp="1"/>
          </p:cNvSpPr>
          <p:nvPr>
            <p:ph type="body" sz="half" idx="31"/>
          </p:nvPr>
        </p:nvSpPr>
        <p:spPr>
          <a:xfrm>
            <a:off x="7210320" y="3821770"/>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30" name="Rectangle 29"/>
          <p:cNvSpPr/>
          <p:nvPr userDrawn="1"/>
        </p:nvSpPr>
        <p:spPr>
          <a:xfrm>
            <a:off x="7233042" y="3520347"/>
            <a:ext cx="1545336" cy="107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 Placeholder 3"/>
          <p:cNvSpPr>
            <a:spLocks noGrp="1"/>
          </p:cNvSpPr>
          <p:nvPr>
            <p:ph type="body" sz="half" idx="33"/>
          </p:nvPr>
        </p:nvSpPr>
        <p:spPr>
          <a:xfrm>
            <a:off x="7233042" y="1628924"/>
            <a:ext cx="1545336" cy="412149"/>
          </a:xfrm>
          <a:prstGeom prst="rect">
            <a:avLst/>
          </a:prstGeom>
          <a:solidFill>
            <a:schemeClr val="accent5">
              <a:alpha val="75000"/>
            </a:schemeClr>
          </a:solidFill>
        </p:spPr>
        <p:txBody>
          <a:bodyPr wrap="none" lIns="0" tIns="0" rIns="0" bIns="0" anchor="ctr">
            <a:noAutofit/>
          </a:bodyPr>
          <a:lstStyle>
            <a:lvl1pPr marL="0" indent="0" algn="ctr">
              <a:buNone/>
              <a:defRPr sz="1200" b="1" baseline="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Tree>
    <p:extLst>
      <p:ext uri="{BB962C8B-B14F-4D97-AF65-F5344CB8AC3E}">
        <p14:creationId xmlns:p14="http://schemas.microsoft.com/office/powerpoint/2010/main" val="26066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5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6385668" y="1895622"/>
            <a:ext cx="1548560" cy="1551202"/>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a:t>Click Icon To Add Image</a:t>
            </a:r>
          </a:p>
        </p:txBody>
      </p:sp>
      <p:sp>
        <p:nvSpPr>
          <p:cNvPr id="11" name="Picture Placeholder 7"/>
          <p:cNvSpPr>
            <a:spLocks noGrp="1"/>
          </p:cNvSpPr>
          <p:nvPr>
            <p:ph type="pic" sz="quarter" idx="17" hasCustomPrompt="1"/>
          </p:nvPr>
        </p:nvSpPr>
        <p:spPr>
          <a:xfrm>
            <a:off x="4861667" y="1791928"/>
            <a:ext cx="1755594" cy="175859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a:t>Click Icon To Add Image</a:t>
            </a:r>
          </a:p>
        </p:txBody>
      </p:sp>
      <p:sp>
        <p:nvSpPr>
          <p:cNvPr id="10" name="Picture Placeholder 7"/>
          <p:cNvSpPr>
            <a:spLocks noGrp="1"/>
          </p:cNvSpPr>
          <p:nvPr>
            <p:ph type="pic" sz="quarter" idx="16" hasCustomPrompt="1"/>
          </p:nvPr>
        </p:nvSpPr>
        <p:spPr>
          <a:xfrm>
            <a:off x="3032868" y="1615422"/>
            <a:ext cx="2108006" cy="2111603"/>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a:t>Click Icon To Add Image</a:t>
            </a:r>
          </a:p>
        </p:txBody>
      </p:sp>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9" name="Picture Placeholder 7"/>
          <p:cNvSpPr>
            <a:spLocks noGrp="1"/>
          </p:cNvSpPr>
          <p:nvPr>
            <p:ph type="pic" sz="quarter" idx="15" hasCustomPrompt="1"/>
          </p:nvPr>
        </p:nvSpPr>
        <p:spPr>
          <a:xfrm>
            <a:off x="1127868" y="1504951"/>
            <a:ext cx="2328572" cy="2332545"/>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221258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s">
    <p:spTree>
      <p:nvGrpSpPr>
        <p:cNvPr id="1" name=""/>
        <p:cNvGrpSpPr/>
        <p:nvPr/>
      </p:nvGrpSpPr>
      <p:grpSpPr>
        <a:xfrm>
          <a:off x="0" y="0"/>
          <a:ext cx="0" cy="0"/>
          <a:chOff x="0" y="0"/>
          <a:chExt cx="0" cy="0"/>
        </a:xfrm>
      </p:grpSpPr>
      <p:sp>
        <p:nvSpPr>
          <p:cNvPr id="2" name="Rectangle 1"/>
          <p:cNvSpPr/>
          <p:nvPr/>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a:p>
        </p:txBody>
      </p:sp>
      <p:sp>
        <p:nvSpPr>
          <p:cNvPr id="3" name="TextBox 2"/>
          <p:cNvSpPr txBox="1"/>
          <p:nvPr/>
        </p:nvSpPr>
        <p:spPr>
          <a:xfrm>
            <a:off x="9942" y="1932258"/>
            <a:ext cx="1012576" cy="215444"/>
          </a:xfrm>
          <a:prstGeom prst="rect">
            <a:avLst/>
          </a:prstGeom>
          <a:noFill/>
        </p:spPr>
        <p:txBody>
          <a:bodyPr wrap="square" rtlCol="0">
            <a:spAutoFit/>
          </a:bodyPr>
          <a:lstStyle/>
          <a:p>
            <a:pPr algn="ctr"/>
            <a:r>
              <a:rPr lang="en-US" sz="800" dirty="0">
                <a:solidFill>
                  <a:schemeClr val="bg1"/>
                </a:solidFill>
              </a:rPr>
              <a:t>Innovation</a:t>
            </a:r>
          </a:p>
        </p:txBody>
      </p:sp>
      <p:sp>
        <p:nvSpPr>
          <p:cNvPr id="4" name="TextBox 3"/>
          <p:cNvSpPr txBox="1"/>
          <p:nvPr/>
        </p:nvSpPr>
        <p:spPr>
          <a:xfrm>
            <a:off x="162773" y="195058"/>
            <a:ext cx="646304" cy="215444"/>
          </a:xfrm>
          <a:prstGeom prst="rect">
            <a:avLst/>
          </a:prstGeom>
          <a:noFill/>
        </p:spPr>
        <p:txBody>
          <a:bodyPr wrap="square" rtlCol="0">
            <a:spAutoFit/>
          </a:bodyPr>
          <a:lstStyle/>
          <a:p>
            <a:pPr algn="ctr"/>
            <a:r>
              <a:rPr lang="en-US" sz="800" dirty="0">
                <a:solidFill>
                  <a:schemeClr val="bg1"/>
                </a:solidFill>
              </a:rPr>
              <a:t>Strategy</a:t>
            </a:r>
          </a:p>
        </p:txBody>
      </p:sp>
      <p:sp>
        <p:nvSpPr>
          <p:cNvPr id="5" name="TextBox 4"/>
          <p:cNvSpPr txBox="1"/>
          <p:nvPr/>
        </p:nvSpPr>
        <p:spPr>
          <a:xfrm>
            <a:off x="-192405" y="2996720"/>
            <a:ext cx="1486101" cy="215444"/>
          </a:xfrm>
          <a:prstGeom prst="rect">
            <a:avLst/>
          </a:prstGeom>
          <a:noFill/>
        </p:spPr>
        <p:txBody>
          <a:bodyPr wrap="square" rtlCol="0">
            <a:spAutoFit/>
          </a:bodyPr>
          <a:lstStyle/>
          <a:p>
            <a:pPr algn="ctr"/>
            <a:r>
              <a:rPr lang="en-US" sz="800" dirty="0">
                <a:solidFill>
                  <a:schemeClr val="bg1"/>
                </a:solidFill>
              </a:rPr>
              <a:t>Technology</a:t>
            </a:r>
          </a:p>
        </p:txBody>
      </p:sp>
      <p:sp>
        <p:nvSpPr>
          <p:cNvPr id="6" name="TextBox 5"/>
          <p:cNvSpPr txBox="1"/>
          <p:nvPr/>
        </p:nvSpPr>
        <p:spPr>
          <a:xfrm>
            <a:off x="4895696" y="3207121"/>
            <a:ext cx="646304" cy="215444"/>
          </a:xfrm>
          <a:prstGeom prst="rect">
            <a:avLst/>
          </a:prstGeom>
          <a:noFill/>
        </p:spPr>
        <p:txBody>
          <a:bodyPr wrap="square" rtlCol="0">
            <a:spAutoFit/>
          </a:bodyPr>
          <a:lstStyle/>
          <a:p>
            <a:pPr algn="ctr"/>
            <a:r>
              <a:rPr lang="en-US" sz="800" dirty="0">
                <a:solidFill>
                  <a:schemeClr val="bg1"/>
                </a:solidFill>
              </a:rPr>
              <a:t>Business</a:t>
            </a:r>
          </a:p>
        </p:txBody>
      </p:sp>
      <p:sp>
        <p:nvSpPr>
          <p:cNvPr id="7" name="TextBox 6"/>
          <p:cNvSpPr txBox="1"/>
          <p:nvPr/>
        </p:nvSpPr>
        <p:spPr>
          <a:xfrm>
            <a:off x="4805931" y="2190809"/>
            <a:ext cx="1484758" cy="215444"/>
          </a:xfrm>
          <a:prstGeom prst="rect">
            <a:avLst/>
          </a:prstGeom>
          <a:noFill/>
        </p:spPr>
        <p:txBody>
          <a:bodyPr wrap="square" rtlCol="0">
            <a:spAutoFit/>
          </a:bodyPr>
          <a:lstStyle/>
          <a:p>
            <a:pPr algn="ctr"/>
            <a:r>
              <a:rPr lang="en-US" sz="800" dirty="0">
                <a:solidFill>
                  <a:schemeClr val="bg1"/>
                </a:solidFill>
              </a:rPr>
              <a:t>Accounting and Finance</a:t>
            </a:r>
          </a:p>
        </p:txBody>
      </p:sp>
      <p:sp>
        <p:nvSpPr>
          <p:cNvPr id="8" name="TextBox 7"/>
          <p:cNvSpPr txBox="1"/>
          <p:nvPr/>
        </p:nvSpPr>
        <p:spPr>
          <a:xfrm>
            <a:off x="4783335" y="1185717"/>
            <a:ext cx="1054540" cy="215444"/>
          </a:xfrm>
          <a:prstGeom prst="rect">
            <a:avLst/>
          </a:prstGeom>
          <a:noFill/>
        </p:spPr>
        <p:txBody>
          <a:bodyPr wrap="square" rtlCol="0">
            <a:spAutoFit/>
          </a:bodyPr>
          <a:lstStyle/>
          <a:p>
            <a:pPr algn="ctr"/>
            <a:r>
              <a:rPr lang="en-US" sz="800" dirty="0">
                <a:solidFill>
                  <a:schemeClr val="bg1"/>
                </a:solidFill>
              </a:rPr>
              <a:t>Public Sector</a:t>
            </a:r>
          </a:p>
        </p:txBody>
      </p:sp>
      <p:sp>
        <p:nvSpPr>
          <p:cNvPr id="9" name="TextBox 8"/>
          <p:cNvSpPr txBox="1"/>
          <p:nvPr/>
        </p:nvSpPr>
        <p:spPr>
          <a:xfrm>
            <a:off x="4862437" y="195058"/>
            <a:ext cx="646304" cy="215444"/>
          </a:xfrm>
          <a:prstGeom prst="rect">
            <a:avLst/>
          </a:prstGeom>
          <a:noFill/>
        </p:spPr>
        <p:txBody>
          <a:bodyPr wrap="square" rtlCol="0">
            <a:spAutoFit/>
          </a:bodyPr>
          <a:lstStyle/>
          <a:p>
            <a:pPr algn="ctr"/>
            <a:r>
              <a:rPr lang="en-US" sz="800" dirty="0">
                <a:solidFill>
                  <a:schemeClr val="bg1"/>
                </a:solidFill>
              </a:rPr>
              <a:t>Global</a:t>
            </a:r>
          </a:p>
        </p:txBody>
      </p:sp>
      <p:sp>
        <p:nvSpPr>
          <p:cNvPr id="10" name="TextBox 9"/>
          <p:cNvSpPr txBox="1"/>
          <p:nvPr/>
        </p:nvSpPr>
        <p:spPr>
          <a:xfrm>
            <a:off x="169554" y="761528"/>
            <a:ext cx="485127" cy="184666"/>
          </a:xfrm>
          <a:prstGeom prst="rect">
            <a:avLst/>
          </a:prstGeom>
          <a:noFill/>
        </p:spPr>
        <p:txBody>
          <a:bodyPr wrap="square" rtlCol="0">
            <a:spAutoFit/>
          </a:bodyPr>
          <a:lstStyle/>
          <a:p>
            <a:pPr algn="ctr"/>
            <a:r>
              <a:rPr lang="en-US" sz="600" dirty="0">
                <a:solidFill>
                  <a:schemeClr val="bg1"/>
                </a:solidFill>
              </a:rPr>
              <a:t>strategy</a:t>
            </a:r>
          </a:p>
        </p:txBody>
      </p:sp>
      <p:sp>
        <p:nvSpPr>
          <p:cNvPr id="11" name="TextBox 10"/>
          <p:cNvSpPr txBox="1"/>
          <p:nvPr/>
        </p:nvSpPr>
        <p:spPr>
          <a:xfrm>
            <a:off x="708096" y="761528"/>
            <a:ext cx="485127" cy="276999"/>
          </a:xfrm>
          <a:prstGeom prst="rect">
            <a:avLst/>
          </a:prstGeom>
          <a:noFill/>
        </p:spPr>
        <p:txBody>
          <a:bodyPr wrap="square" rtlCol="0">
            <a:spAutoFit/>
          </a:bodyPr>
          <a:lstStyle/>
          <a:p>
            <a:pPr algn="ctr"/>
            <a:r>
              <a:rPr lang="en-US" sz="600" dirty="0">
                <a:solidFill>
                  <a:schemeClr val="bg1"/>
                </a:solidFill>
              </a:rPr>
              <a:t>measure results</a:t>
            </a:r>
          </a:p>
        </p:txBody>
      </p:sp>
      <p:sp>
        <p:nvSpPr>
          <p:cNvPr id="12" name="TextBox 11"/>
          <p:cNvSpPr txBox="1"/>
          <p:nvPr/>
        </p:nvSpPr>
        <p:spPr>
          <a:xfrm>
            <a:off x="1297127" y="761528"/>
            <a:ext cx="485127" cy="184666"/>
          </a:xfrm>
          <a:prstGeom prst="rect">
            <a:avLst/>
          </a:prstGeom>
          <a:noFill/>
        </p:spPr>
        <p:txBody>
          <a:bodyPr wrap="square" rtlCol="0">
            <a:spAutoFit/>
          </a:bodyPr>
          <a:lstStyle/>
          <a:p>
            <a:pPr algn="ctr"/>
            <a:r>
              <a:rPr lang="en-US" sz="600" dirty="0">
                <a:solidFill>
                  <a:schemeClr val="bg1"/>
                </a:solidFill>
              </a:rPr>
              <a:t>review</a:t>
            </a:r>
          </a:p>
        </p:txBody>
      </p:sp>
      <p:sp>
        <p:nvSpPr>
          <p:cNvPr id="13" name="TextBox 12"/>
          <p:cNvSpPr txBox="1"/>
          <p:nvPr/>
        </p:nvSpPr>
        <p:spPr>
          <a:xfrm>
            <a:off x="1835669" y="761528"/>
            <a:ext cx="485127" cy="184666"/>
          </a:xfrm>
          <a:prstGeom prst="rect">
            <a:avLst/>
          </a:prstGeom>
          <a:noFill/>
        </p:spPr>
        <p:txBody>
          <a:bodyPr wrap="square" rtlCol="0">
            <a:spAutoFit/>
          </a:bodyPr>
          <a:lstStyle/>
          <a:p>
            <a:pPr algn="ctr"/>
            <a:r>
              <a:rPr lang="en-US" sz="600" dirty="0">
                <a:solidFill>
                  <a:schemeClr val="bg1"/>
                </a:solidFill>
              </a:rPr>
              <a:t>verify</a:t>
            </a:r>
          </a:p>
        </p:txBody>
      </p:sp>
      <p:sp>
        <p:nvSpPr>
          <p:cNvPr id="14" name="TextBox 13"/>
          <p:cNvSpPr txBox="1"/>
          <p:nvPr/>
        </p:nvSpPr>
        <p:spPr>
          <a:xfrm>
            <a:off x="2419090" y="761528"/>
            <a:ext cx="485127" cy="184666"/>
          </a:xfrm>
          <a:prstGeom prst="rect">
            <a:avLst/>
          </a:prstGeom>
          <a:noFill/>
        </p:spPr>
        <p:txBody>
          <a:bodyPr wrap="square" rtlCol="0">
            <a:spAutoFit/>
          </a:bodyPr>
          <a:lstStyle/>
          <a:p>
            <a:pPr algn="ctr"/>
            <a:r>
              <a:rPr lang="en-US" sz="600" dirty="0">
                <a:solidFill>
                  <a:schemeClr val="bg1"/>
                </a:solidFill>
              </a:rPr>
              <a:t>research</a:t>
            </a:r>
          </a:p>
        </p:txBody>
      </p:sp>
      <p:sp>
        <p:nvSpPr>
          <p:cNvPr id="15" name="TextBox 14"/>
          <p:cNvSpPr txBox="1"/>
          <p:nvPr/>
        </p:nvSpPr>
        <p:spPr>
          <a:xfrm>
            <a:off x="2877427" y="761528"/>
            <a:ext cx="656758" cy="184666"/>
          </a:xfrm>
          <a:prstGeom prst="rect">
            <a:avLst/>
          </a:prstGeom>
          <a:noFill/>
        </p:spPr>
        <p:txBody>
          <a:bodyPr wrap="square" rtlCol="0">
            <a:spAutoFit/>
          </a:bodyPr>
          <a:lstStyle/>
          <a:p>
            <a:pPr algn="ctr"/>
            <a:r>
              <a:rPr lang="en-US" sz="600" dirty="0">
                <a:solidFill>
                  <a:schemeClr val="bg1"/>
                </a:solidFill>
              </a:rPr>
              <a:t>performance</a:t>
            </a:r>
          </a:p>
        </p:txBody>
      </p:sp>
      <p:sp>
        <p:nvSpPr>
          <p:cNvPr id="16" name="TextBox 15"/>
          <p:cNvSpPr txBox="1"/>
          <p:nvPr/>
        </p:nvSpPr>
        <p:spPr>
          <a:xfrm>
            <a:off x="3466361" y="761528"/>
            <a:ext cx="645732" cy="276999"/>
          </a:xfrm>
          <a:prstGeom prst="rect">
            <a:avLst/>
          </a:prstGeom>
          <a:noFill/>
        </p:spPr>
        <p:txBody>
          <a:bodyPr wrap="square" rtlCol="0">
            <a:spAutoFit/>
          </a:bodyPr>
          <a:lstStyle/>
          <a:p>
            <a:pPr algn="ctr"/>
            <a:r>
              <a:rPr lang="en-US" sz="600" dirty="0">
                <a:solidFill>
                  <a:schemeClr val="bg1"/>
                </a:solidFill>
              </a:rPr>
              <a:t>risk</a:t>
            </a:r>
            <a:br>
              <a:rPr lang="en-US" sz="600" dirty="0">
                <a:solidFill>
                  <a:schemeClr val="bg1"/>
                </a:solidFill>
              </a:rPr>
            </a:br>
            <a:r>
              <a:rPr lang="en-US" sz="600" dirty="0">
                <a:solidFill>
                  <a:schemeClr val="bg1"/>
                </a:solidFill>
              </a:rPr>
              <a:t>management</a:t>
            </a:r>
          </a:p>
        </p:txBody>
      </p:sp>
      <p:sp>
        <p:nvSpPr>
          <p:cNvPr id="17" name="TextBox 16"/>
          <p:cNvSpPr txBox="1"/>
          <p:nvPr/>
        </p:nvSpPr>
        <p:spPr>
          <a:xfrm>
            <a:off x="116139" y="1467924"/>
            <a:ext cx="591958" cy="184666"/>
          </a:xfrm>
          <a:prstGeom prst="rect">
            <a:avLst/>
          </a:prstGeom>
          <a:noFill/>
        </p:spPr>
        <p:txBody>
          <a:bodyPr wrap="square" rtlCol="0">
            <a:spAutoFit/>
          </a:bodyPr>
          <a:lstStyle/>
          <a:p>
            <a:pPr algn="ctr"/>
            <a:r>
              <a:rPr lang="en-US" sz="600" dirty="0">
                <a:solidFill>
                  <a:schemeClr val="bg1"/>
                </a:solidFill>
              </a:rPr>
              <a:t>objective</a:t>
            </a:r>
          </a:p>
        </p:txBody>
      </p:sp>
      <p:sp>
        <p:nvSpPr>
          <p:cNvPr id="18" name="TextBox 17"/>
          <p:cNvSpPr txBox="1"/>
          <p:nvPr/>
        </p:nvSpPr>
        <p:spPr>
          <a:xfrm>
            <a:off x="652066" y="1467924"/>
            <a:ext cx="597188" cy="184666"/>
          </a:xfrm>
          <a:prstGeom prst="rect">
            <a:avLst/>
          </a:prstGeom>
          <a:noFill/>
        </p:spPr>
        <p:txBody>
          <a:bodyPr wrap="square" rtlCol="0">
            <a:spAutoFit/>
          </a:bodyPr>
          <a:lstStyle/>
          <a:p>
            <a:pPr algn="ctr"/>
            <a:r>
              <a:rPr lang="en-US" sz="600" dirty="0">
                <a:solidFill>
                  <a:schemeClr val="bg1"/>
                </a:solidFill>
              </a:rPr>
              <a:t>alignment</a:t>
            </a:r>
          </a:p>
        </p:txBody>
      </p:sp>
      <p:sp>
        <p:nvSpPr>
          <p:cNvPr id="19" name="TextBox 18"/>
          <p:cNvSpPr txBox="1"/>
          <p:nvPr/>
        </p:nvSpPr>
        <p:spPr>
          <a:xfrm>
            <a:off x="1169377" y="1467924"/>
            <a:ext cx="740628" cy="184666"/>
          </a:xfrm>
          <a:prstGeom prst="rect">
            <a:avLst/>
          </a:prstGeom>
          <a:noFill/>
        </p:spPr>
        <p:txBody>
          <a:bodyPr wrap="square" rtlCol="0">
            <a:spAutoFit/>
          </a:bodyPr>
          <a:lstStyle/>
          <a:p>
            <a:pPr algn="ctr"/>
            <a:r>
              <a:rPr lang="en-US" sz="600" dirty="0">
                <a:solidFill>
                  <a:schemeClr val="bg1"/>
                </a:solidFill>
              </a:rPr>
              <a:t>improvement</a:t>
            </a:r>
          </a:p>
        </p:txBody>
      </p:sp>
      <p:sp>
        <p:nvSpPr>
          <p:cNvPr id="20" name="TextBox 19"/>
          <p:cNvSpPr txBox="1"/>
          <p:nvPr/>
        </p:nvSpPr>
        <p:spPr>
          <a:xfrm>
            <a:off x="1785248" y="1467924"/>
            <a:ext cx="585970" cy="184666"/>
          </a:xfrm>
          <a:prstGeom prst="rect">
            <a:avLst/>
          </a:prstGeom>
          <a:noFill/>
        </p:spPr>
        <p:txBody>
          <a:bodyPr wrap="square" rtlCol="0">
            <a:spAutoFit/>
          </a:bodyPr>
          <a:lstStyle/>
          <a:p>
            <a:pPr algn="ctr"/>
            <a:r>
              <a:rPr lang="en-US" sz="600" dirty="0">
                <a:solidFill>
                  <a:schemeClr val="bg1"/>
                </a:solidFill>
              </a:rPr>
              <a:t>executive</a:t>
            </a:r>
          </a:p>
        </p:txBody>
      </p:sp>
      <p:sp>
        <p:nvSpPr>
          <p:cNvPr id="21" name="TextBox 20"/>
          <p:cNvSpPr txBox="1"/>
          <p:nvPr/>
        </p:nvSpPr>
        <p:spPr>
          <a:xfrm>
            <a:off x="2360065" y="1467924"/>
            <a:ext cx="603178" cy="184666"/>
          </a:xfrm>
          <a:prstGeom prst="rect">
            <a:avLst/>
          </a:prstGeom>
          <a:noFill/>
        </p:spPr>
        <p:txBody>
          <a:bodyPr wrap="square" rtlCol="0">
            <a:spAutoFit/>
          </a:bodyPr>
          <a:lstStyle/>
          <a:p>
            <a:pPr algn="ctr"/>
            <a:r>
              <a:rPr lang="en-US" sz="600" dirty="0">
                <a:solidFill>
                  <a:schemeClr val="bg1"/>
                </a:solidFill>
              </a:rPr>
              <a:t>opportunity</a:t>
            </a:r>
          </a:p>
        </p:txBody>
      </p:sp>
      <p:sp>
        <p:nvSpPr>
          <p:cNvPr id="22" name="TextBox 21"/>
          <p:cNvSpPr txBox="1"/>
          <p:nvPr/>
        </p:nvSpPr>
        <p:spPr>
          <a:xfrm>
            <a:off x="2963242" y="1467924"/>
            <a:ext cx="485127" cy="184666"/>
          </a:xfrm>
          <a:prstGeom prst="rect">
            <a:avLst/>
          </a:prstGeom>
          <a:noFill/>
        </p:spPr>
        <p:txBody>
          <a:bodyPr wrap="square" rtlCol="0">
            <a:spAutoFit/>
          </a:bodyPr>
          <a:lstStyle/>
          <a:p>
            <a:pPr algn="ctr"/>
            <a:r>
              <a:rPr lang="en-US" sz="600" dirty="0">
                <a:solidFill>
                  <a:schemeClr val="bg1"/>
                </a:solidFill>
              </a:rPr>
              <a:t>support</a:t>
            </a:r>
          </a:p>
        </p:txBody>
      </p:sp>
      <p:sp>
        <p:nvSpPr>
          <p:cNvPr id="23" name="TextBox 22"/>
          <p:cNvSpPr txBox="1"/>
          <p:nvPr/>
        </p:nvSpPr>
        <p:spPr>
          <a:xfrm>
            <a:off x="3495948" y="1467924"/>
            <a:ext cx="586558" cy="184666"/>
          </a:xfrm>
          <a:prstGeom prst="rect">
            <a:avLst/>
          </a:prstGeom>
          <a:noFill/>
        </p:spPr>
        <p:txBody>
          <a:bodyPr wrap="square" rtlCol="0">
            <a:spAutoFit/>
          </a:bodyPr>
          <a:lstStyle/>
          <a:p>
            <a:pPr algn="ctr"/>
            <a:r>
              <a:rPr lang="en-US" sz="600" dirty="0">
                <a:solidFill>
                  <a:schemeClr val="bg1"/>
                </a:solidFill>
              </a:rPr>
              <a:t>schedule</a:t>
            </a:r>
          </a:p>
        </p:txBody>
      </p:sp>
      <p:sp>
        <p:nvSpPr>
          <p:cNvPr id="24" name="TextBox 23"/>
          <p:cNvSpPr txBox="1"/>
          <p:nvPr/>
        </p:nvSpPr>
        <p:spPr>
          <a:xfrm>
            <a:off x="169554" y="2521167"/>
            <a:ext cx="485127" cy="184666"/>
          </a:xfrm>
          <a:prstGeom prst="rect">
            <a:avLst/>
          </a:prstGeom>
          <a:noFill/>
        </p:spPr>
        <p:txBody>
          <a:bodyPr wrap="square" rtlCol="0">
            <a:spAutoFit/>
          </a:bodyPr>
          <a:lstStyle/>
          <a:p>
            <a:pPr algn="ctr"/>
            <a:r>
              <a:rPr lang="en-US" sz="600" dirty="0">
                <a:solidFill>
                  <a:schemeClr val="bg1"/>
                </a:solidFill>
              </a:rPr>
              <a:t>insight</a:t>
            </a:r>
          </a:p>
        </p:txBody>
      </p:sp>
      <p:sp>
        <p:nvSpPr>
          <p:cNvPr id="25" name="TextBox 24"/>
          <p:cNvSpPr txBox="1"/>
          <p:nvPr/>
        </p:nvSpPr>
        <p:spPr>
          <a:xfrm>
            <a:off x="604192" y="2521167"/>
            <a:ext cx="692936" cy="184666"/>
          </a:xfrm>
          <a:prstGeom prst="rect">
            <a:avLst/>
          </a:prstGeom>
          <a:noFill/>
        </p:spPr>
        <p:txBody>
          <a:bodyPr wrap="square" rtlCol="0">
            <a:spAutoFit/>
          </a:bodyPr>
          <a:lstStyle/>
          <a:p>
            <a:pPr algn="ctr"/>
            <a:r>
              <a:rPr lang="en-US" sz="600" dirty="0">
                <a:solidFill>
                  <a:schemeClr val="bg1"/>
                </a:solidFill>
              </a:rPr>
              <a:t>performance</a:t>
            </a:r>
          </a:p>
        </p:txBody>
      </p:sp>
      <p:sp>
        <p:nvSpPr>
          <p:cNvPr id="26" name="TextBox 25"/>
          <p:cNvSpPr txBox="1"/>
          <p:nvPr/>
        </p:nvSpPr>
        <p:spPr>
          <a:xfrm>
            <a:off x="1297127" y="2521167"/>
            <a:ext cx="485127" cy="369332"/>
          </a:xfrm>
          <a:prstGeom prst="rect">
            <a:avLst/>
          </a:prstGeom>
          <a:noFill/>
        </p:spPr>
        <p:txBody>
          <a:bodyPr wrap="square" rtlCol="0">
            <a:spAutoFit/>
          </a:bodyPr>
          <a:lstStyle/>
          <a:p>
            <a:pPr algn="ctr"/>
            <a:r>
              <a:rPr lang="en-US" sz="600" dirty="0">
                <a:solidFill>
                  <a:schemeClr val="bg1"/>
                </a:solidFill>
              </a:rPr>
              <a:t>strategic</a:t>
            </a:r>
            <a:br>
              <a:rPr lang="en-US" sz="600" dirty="0">
                <a:solidFill>
                  <a:schemeClr val="bg1"/>
                </a:solidFill>
              </a:rPr>
            </a:br>
            <a:r>
              <a:rPr lang="en-US" sz="600" dirty="0">
                <a:solidFill>
                  <a:schemeClr val="bg1"/>
                </a:solidFill>
              </a:rPr>
              <a:t>decision</a:t>
            </a:r>
            <a:br>
              <a:rPr lang="en-US" sz="600" dirty="0">
                <a:solidFill>
                  <a:schemeClr val="bg1"/>
                </a:solidFill>
              </a:rPr>
            </a:br>
            <a:r>
              <a:rPr lang="en-US" sz="600" dirty="0">
                <a:solidFill>
                  <a:schemeClr val="bg1"/>
                </a:solidFill>
              </a:rPr>
              <a:t>making</a:t>
            </a:r>
          </a:p>
        </p:txBody>
      </p:sp>
      <p:sp>
        <p:nvSpPr>
          <p:cNvPr id="27" name="TextBox 26"/>
          <p:cNvSpPr txBox="1"/>
          <p:nvPr/>
        </p:nvSpPr>
        <p:spPr>
          <a:xfrm>
            <a:off x="1835669" y="2521167"/>
            <a:ext cx="485127" cy="276999"/>
          </a:xfrm>
          <a:prstGeom prst="rect">
            <a:avLst/>
          </a:prstGeom>
          <a:noFill/>
        </p:spPr>
        <p:txBody>
          <a:bodyPr wrap="square" rtlCol="0">
            <a:spAutoFit/>
          </a:bodyPr>
          <a:lstStyle/>
          <a:p>
            <a:pPr algn="ctr"/>
            <a:r>
              <a:rPr lang="en-US" sz="600" dirty="0">
                <a:solidFill>
                  <a:schemeClr val="bg1"/>
                </a:solidFill>
              </a:rPr>
              <a:t>problem</a:t>
            </a:r>
            <a:br>
              <a:rPr lang="en-US" sz="600" dirty="0">
                <a:solidFill>
                  <a:schemeClr val="bg1"/>
                </a:solidFill>
              </a:rPr>
            </a:br>
            <a:r>
              <a:rPr lang="en-US" sz="600" dirty="0">
                <a:solidFill>
                  <a:schemeClr val="bg1"/>
                </a:solidFill>
              </a:rPr>
              <a:t>solving</a:t>
            </a:r>
          </a:p>
        </p:txBody>
      </p:sp>
      <p:sp>
        <p:nvSpPr>
          <p:cNvPr id="28" name="TextBox 27"/>
          <p:cNvSpPr txBox="1"/>
          <p:nvPr/>
        </p:nvSpPr>
        <p:spPr>
          <a:xfrm>
            <a:off x="2322624" y="2521167"/>
            <a:ext cx="678060" cy="184666"/>
          </a:xfrm>
          <a:prstGeom prst="rect">
            <a:avLst/>
          </a:prstGeom>
          <a:noFill/>
        </p:spPr>
        <p:txBody>
          <a:bodyPr wrap="square" rtlCol="0">
            <a:spAutoFit/>
          </a:bodyPr>
          <a:lstStyle/>
          <a:p>
            <a:pPr algn="ctr"/>
            <a:r>
              <a:rPr lang="en-US" sz="600" dirty="0">
                <a:solidFill>
                  <a:schemeClr val="bg1"/>
                </a:solidFill>
              </a:rPr>
              <a:t>innovation</a:t>
            </a:r>
          </a:p>
        </p:txBody>
      </p:sp>
      <p:sp>
        <p:nvSpPr>
          <p:cNvPr id="29" name="TextBox 28"/>
          <p:cNvSpPr txBox="1"/>
          <p:nvPr/>
        </p:nvSpPr>
        <p:spPr>
          <a:xfrm>
            <a:off x="2963242" y="2521167"/>
            <a:ext cx="485127" cy="184666"/>
          </a:xfrm>
          <a:prstGeom prst="rect">
            <a:avLst/>
          </a:prstGeom>
          <a:noFill/>
        </p:spPr>
        <p:txBody>
          <a:bodyPr wrap="square" rtlCol="0">
            <a:spAutoFit/>
          </a:bodyPr>
          <a:lstStyle/>
          <a:p>
            <a:pPr algn="ctr"/>
            <a:r>
              <a:rPr lang="en-US" sz="600" dirty="0">
                <a:solidFill>
                  <a:schemeClr val="bg1"/>
                </a:solidFill>
              </a:rPr>
              <a:t>launch</a:t>
            </a:r>
          </a:p>
        </p:txBody>
      </p:sp>
      <p:sp>
        <p:nvSpPr>
          <p:cNvPr id="30" name="TextBox 29"/>
          <p:cNvSpPr txBox="1"/>
          <p:nvPr/>
        </p:nvSpPr>
        <p:spPr>
          <a:xfrm>
            <a:off x="3468680" y="2521167"/>
            <a:ext cx="641094" cy="184666"/>
          </a:xfrm>
          <a:prstGeom prst="rect">
            <a:avLst/>
          </a:prstGeom>
          <a:noFill/>
        </p:spPr>
        <p:txBody>
          <a:bodyPr wrap="square" rtlCol="0">
            <a:spAutoFit/>
          </a:bodyPr>
          <a:lstStyle/>
          <a:p>
            <a:pPr algn="ctr"/>
            <a:r>
              <a:rPr lang="en-US" sz="600" dirty="0">
                <a:solidFill>
                  <a:schemeClr val="bg1"/>
                </a:solidFill>
              </a:rPr>
              <a:t>performance</a:t>
            </a:r>
          </a:p>
        </p:txBody>
      </p:sp>
      <p:sp>
        <p:nvSpPr>
          <p:cNvPr id="31" name="TextBox 30"/>
          <p:cNvSpPr txBox="1"/>
          <p:nvPr/>
        </p:nvSpPr>
        <p:spPr>
          <a:xfrm>
            <a:off x="93131" y="3602459"/>
            <a:ext cx="637974" cy="276999"/>
          </a:xfrm>
          <a:prstGeom prst="rect">
            <a:avLst/>
          </a:prstGeom>
          <a:noFill/>
        </p:spPr>
        <p:txBody>
          <a:bodyPr wrap="square" rtlCol="0">
            <a:spAutoFit/>
          </a:bodyPr>
          <a:lstStyle/>
          <a:p>
            <a:pPr algn="ctr"/>
            <a:r>
              <a:rPr lang="en-US" sz="600" dirty="0">
                <a:solidFill>
                  <a:schemeClr val="bg1"/>
                </a:solidFill>
              </a:rPr>
              <a:t>network</a:t>
            </a:r>
            <a:br>
              <a:rPr lang="en-US" sz="600" dirty="0">
                <a:solidFill>
                  <a:schemeClr val="bg1"/>
                </a:solidFill>
              </a:rPr>
            </a:br>
            <a:r>
              <a:rPr lang="en-US" sz="600" dirty="0">
                <a:solidFill>
                  <a:schemeClr val="bg1"/>
                </a:solidFill>
              </a:rPr>
              <a:t>database</a:t>
            </a:r>
          </a:p>
        </p:txBody>
      </p:sp>
      <p:sp>
        <p:nvSpPr>
          <p:cNvPr id="32" name="TextBox 31"/>
          <p:cNvSpPr txBox="1"/>
          <p:nvPr/>
        </p:nvSpPr>
        <p:spPr>
          <a:xfrm>
            <a:off x="603701" y="3602459"/>
            <a:ext cx="693918"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management</a:t>
            </a:r>
          </a:p>
        </p:txBody>
      </p:sp>
      <p:sp>
        <p:nvSpPr>
          <p:cNvPr id="33" name="TextBox 32"/>
          <p:cNvSpPr txBox="1"/>
          <p:nvPr/>
        </p:nvSpPr>
        <p:spPr>
          <a:xfrm>
            <a:off x="1297127" y="3602459"/>
            <a:ext cx="485127" cy="276999"/>
          </a:xfrm>
          <a:prstGeom prst="rect">
            <a:avLst/>
          </a:prstGeom>
          <a:noFill/>
        </p:spPr>
        <p:txBody>
          <a:bodyPr wrap="square" rtlCol="0">
            <a:spAutoFit/>
          </a:bodyPr>
          <a:lstStyle/>
          <a:p>
            <a:pPr algn="ctr"/>
            <a:r>
              <a:rPr lang="en-US" sz="600" dirty="0">
                <a:solidFill>
                  <a:schemeClr val="bg1"/>
                </a:solidFill>
              </a:rPr>
              <a:t>backup</a:t>
            </a:r>
            <a:br>
              <a:rPr lang="en-US" sz="600" dirty="0">
                <a:solidFill>
                  <a:schemeClr val="bg1"/>
                </a:solidFill>
              </a:rPr>
            </a:br>
            <a:r>
              <a:rPr lang="en-US" sz="600" dirty="0">
                <a:solidFill>
                  <a:schemeClr val="bg1"/>
                </a:solidFill>
              </a:rPr>
              <a:t>system</a:t>
            </a:r>
          </a:p>
        </p:txBody>
      </p:sp>
      <p:sp>
        <p:nvSpPr>
          <p:cNvPr id="34" name="TextBox 33"/>
          <p:cNvSpPr txBox="1"/>
          <p:nvPr/>
        </p:nvSpPr>
        <p:spPr>
          <a:xfrm>
            <a:off x="1835669" y="3602459"/>
            <a:ext cx="485127" cy="276999"/>
          </a:xfrm>
          <a:prstGeom prst="rect">
            <a:avLst/>
          </a:prstGeom>
          <a:noFill/>
        </p:spPr>
        <p:txBody>
          <a:bodyPr wrap="square" rtlCol="0">
            <a:spAutoFit/>
          </a:bodyPr>
          <a:lstStyle/>
          <a:p>
            <a:pPr algn="ctr"/>
            <a:r>
              <a:rPr lang="en-US" sz="600" dirty="0">
                <a:solidFill>
                  <a:schemeClr val="bg1"/>
                </a:solidFill>
              </a:rPr>
              <a:t>big data</a:t>
            </a:r>
            <a:br>
              <a:rPr lang="en-US" sz="600" dirty="0">
                <a:solidFill>
                  <a:schemeClr val="bg1"/>
                </a:solidFill>
              </a:rPr>
            </a:br>
            <a:r>
              <a:rPr lang="en-US" sz="600" dirty="0">
                <a:solidFill>
                  <a:schemeClr val="bg1"/>
                </a:solidFill>
              </a:rPr>
              <a:t>analytics</a:t>
            </a:r>
          </a:p>
        </p:txBody>
      </p:sp>
      <p:sp>
        <p:nvSpPr>
          <p:cNvPr id="35" name="TextBox 34"/>
          <p:cNvSpPr txBox="1"/>
          <p:nvPr/>
        </p:nvSpPr>
        <p:spPr>
          <a:xfrm>
            <a:off x="2294059" y="3602459"/>
            <a:ext cx="735190" cy="276999"/>
          </a:xfrm>
          <a:prstGeom prst="rect">
            <a:avLst/>
          </a:prstGeom>
          <a:noFill/>
        </p:spPr>
        <p:txBody>
          <a:bodyPr wrap="square" rtlCol="0">
            <a:spAutoFit/>
          </a:bodyPr>
          <a:lstStyle/>
          <a:p>
            <a:pPr algn="ctr"/>
            <a:r>
              <a:rPr lang="en-US" sz="600" dirty="0">
                <a:solidFill>
                  <a:schemeClr val="bg1"/>
                </a:solidFill>
              </a:rPr>
              <a:t>content</a:t>
            </a:r>
            <a:br>
              <a:rPr lang="en-US" sz="600" dirty="0">
                <a:solidFill>
                  <a:schemeClr val="bg1"/>
                </a:solidFill>
              </a:rPr>
            </a:br>
            <a:r>
              <a:rPr lang="en-US" sz="600" dirty="0">
                <a:solidFill>
                  <a:schemeClr val="bg1"/>
                </a:solidFill>
              </a:rPr>
              <a:t>management</a:t>
            </a:r>
          </a:p>
        </p:txBody>
      </p:sp>
      <p:sp>
        <p:nvSpPr>
          <p:cNvPr id="36" name="TextBox 35"/>
          <p:cNvSpPr txBox="1"/>
          <p:nvPr/>
        </p:nvSpPr>
        <p:spPr>
          <a:xfrm>
            <a:off x="2963242" y="3602459"/>
            <a:ext cx="485127" cy="276999"/>
          </a:xfrm>
          <a:prstGeom prst="rect">
            <a:avLst/>
          </a:prstGeom>
          <a:noFill/>
        </p:spPr>
        <p:txBody>
          <a:bodyPr wrap="square" rtlCol="0">
            <a:spAutoFit/>
          </a:bodyPr>
          <a:lstStyle/>
          <a:p>
            <a:pPr algn="ctr"/>
            <a:r>
              <a:rPr lang="en-US" sz="600" dirty="0">
                <a:solidFill>
                  <a:schemeClr val="bg1"/>
                </a:solidFill>
              </a:rPr>
              <a:t>social media</a:t>
            </a:r>
          </a:p>
        </p:txBody>
      </p:sp>
      <p:sp>
        <p:nvSpPr>
          <p:cNvPr id="37" name="TextBox 36"/>
          <p:cNvSpPr txBox="1"/>
          <p:nvPr/>
        </p:nvSpPr>
        <p:spPr>
          <a:xfrm>
            <a:off x="3487987" y="3602459"/>
            <a:ext cx="602480" cy="184666"/>
          </a:xfrm>
          <a:prstGeom prst="rect">
            <a:avLst/>
          </a:prstGeom>
          <a:noFill/>
        </p:spPr>
        <p:txBody>
          <a:bodyPr wrap="square" rtlCol="0">
            <a:spAutoFit/>
          </a:bodyPr>
          <a:lstStyle/>
          <a:p>
            <a:pPr algn="ctr"/>
            <a:r>
              <a:rPr lang="en-US" sz="600" dirty="0">
                <a:solidFill>
                  <a:schemeClr val="bg1"/>
                </a:solidFill>
              </a:rPr>
              <a:t>direct mail</a:t>
            </a:r>
          </a:p>
        </p:txBody>
      </p:sp>
      <p:sp>
        <p:nvSpPr>
          <p:cNvPr id="38" name="TextBox 37"/>
          <p:cNvSpPr txBox="1"/>
          <p:nvPr/>
        </p:nvSpPr>
        <p:spPr>
          <a:xfrm>
            <a:off x="169554" y="4231537"/>
            <a:ext cx="485127"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analytics</a:t>
            </a:r>
          </a:p>
        </p:txBody>
      </p:sp>
      <p:sp>
        <p:nvSpPr>
          <p:cNvPr id="39" name="TextBox 38"/>
          <p:cNvSpPr txBox="1"/>
          <p:nvPr/>
        </p:nvSpPr>
        <p:spPr>
          <a:xfrm>
            <a:off x="708096" y="4231537"/>
            <a:ext cx="485127" cy="184666"/>
          </a:xfrm>
          <a:prstGeom prst="rect">
            <a:avLst/>
          </a:prstGeom>
          <a:noFill/>
        </p:spPr>
        <p:txBody>
          <a:bodyPr wrap="square" rtlCol="0">
            <a:spAutoFit/>
          </a:bodyPr>
          <a:lstStyle/>
          <a:p>
            <a:pPr algn="ctr"/>
            <a:r>
              <a:rPr lang="en-US" sz="600" dirty="0">
                <a:solidFill>
                  <a:schemeClr val="bg1"/>
                </a:solidFill>
              </a:rPr>
              <a:t>internet</a:t>
            </a:r>
          </a:p>
        </p:txBody>
      </p:sp>
      <p:sp>
        <p:nvSpPr>
          <p:cNvPr id="40" name="TextBox 39"/>
          <p:cNvSpPr txBox="1"/>
          <p:nvPr/>
        </p:nvSpPr>
        <p:spPr>
          <a:xfrm>
            <a:off x="1297127" y="4231537"/>
            <a:ext cx="485127" cy="184666"/>
          </a:xfrm>
          <a:prstGeom prst="rect">
            <a:avLst/>
          </a:prstGeom>
          <a:noFill/>
        </p:spPr>
        <p:txBody>
          <a:bodyPr wrap="square" rtlCol="0">
            <a:spAutoFit/>
          </a:bodyPr>
          <a:lstStyle/>
          <a:p>
            <a:pPr algn="ctr"/>
            <a:r>
              <a:rPr lang="en-US" sz="600" dirty="0">
                <a:solidFill>
                  <a:schemeClr val="bg1"/>
                </a:solidFill>
              </a:rPr>
              <a:t>search</a:t>
            </a:r>
          </a:p>
        </p:txBody>
      </p:sp>
      <p:sp>
        <p:nvSpPr>
          <p:cNvPr id="41" name="TextBox 40"/>
          <p:cNvSpPr txBox="1"/>
          <p:nvPr/>
        </p:nvSpPr>
        <p:spPr>
          <a:xfrm>
            <a:off x="1835669" y="4231537"/>
            <a:ext cx="485127" cy="184666"/>
          </a:xfrm>
          <a:prstGeom prst="rect">
            <a:avLst/>
          </a:prstGeom>
          <a:noFill/>
        </p:spPr>
        <p:txBody>
          <a:bodyPr wrap="square" rtlCol="0">
            <a:spAutoFit/>
          </a:bodyPr>
          <a:lstStyle/>
          <a:p>
            <a:pPr algn="ctr"/>
            <a:r>
              <a:rPr lang="en-US" sz="600" dirty="0">
                <a:solidFill>
                  <a:schemeClr val="bg1"/>
                </a:solidFill>
              </a:rPr>
              <a:t>video</a:t>
            </a:r>
          </a:p>
        </p:txBody>
      </p:sp>
      <p:sp>
        <p:nvSpPr>
          <p:cNvPr id="42" name="TextBox 41"/>
          <p:cNvSpPr txBox="1"/>
          <p:nvPr/>
        </p:nvSpPr>
        <p:spPr>
          <a:xfrm>
            <a:off x="2322623" y="4231537"/>
            <a:ext cx="678062" cy="276999"/>
          </a:xfrm>
          <a:prstGeom prst="rect">
            <a:avLst/>
          </a:prstGeom>
          <a:noFill/>
        </p:spPr>
        <p:txBody>
          <a:bodyPr wrap="square" rtlCol="0">
            <a:spAutoFit/>
          </a:bodyPr>
          <a:lstStyle/>
          <a:p>
            <a:pPr algn="ctr"/>
            <a:r>
              <a:rPr lang="en-US" sz="600" dirty="0">
                <a:solidFill>
                  <a:schemeClr val="bg1"/>
                </a:solidFill>
              </a:rPr>
              <a:t>electronic</a:t>
            </a:r>
            <a:br>
              <a:rPr lang="en-US" sz="600" dirty="0">
                <a:solidFill>
                  <a:schemeClr val="bg1"/>
                </a:solidFill>
              </a:rPr>
            </a:br>
            <a:r>
              <a:rPr lang="en-US" sz="600" dirty="0">
                <a:solidFill>
                  <a:schemeClr val="bg1"/>
                </a:solidFill>
              </a:rPr>
              <a:t>devices</a:t>
            </a:r>
          </a:p>
        </p:txBody>
      </p:sp>
      <p:sp>
        <p:nvSpPr>
          <p:cNvPr id="43" name="TextBox 42"/>
          <p:cNvSpPr txBox="1"/>
          <p:nvPr/>
        </p:nvSpPr>
        <p:spPr>
          <a:xfrm>
            <a:off x="2963242" y="4231537"/>
            <a:ext cx="485127" cy="276999"/>
          </a:xfrm>
          <a:prstGeom prst="rect">
            <a:avLst/>
          </a:prstGeom>
          <a:noFill/>
        </p:spPr>
        <p:txBody>
          <a:bodyPr wrap="square" rtlCol="0">
            <a:spAutoFit/>
          </a:bodyPr>
          <a:lstStyle/>
          <a:p>
            <a:pPr algn="ctr"/>
            <a:r>
              <a:rPr lang="en-US" sz="600" dirty="0">
                <a:solidFill>
                  <a:schemeClr val="bg1"/>
                </a:solidFill>
              </a:rPr>
              <a:t>mobile app</a:t>
            </a:r>
          </a:p>
        </p:txBody>
      </p:sp>
      <p:sp>
        <p:nvSpPr>
          <p:cNvPr id="44" name="TextBox 43"/>
          <p:cNvSpPr txBox="1"/>
          <p:nvPr/>
        </p:nvSpPr>
        <p:spPr>
          <a:xfrm>
            <a:off x="4835629" y="800849"/>
            <a:ext cx="673112" cy="276999"/>
          </a:xfrm>
          <a:prstGeom prst="rect">
            <a:avLst/>
          </a:prstGeom>
          <a:noFill/>
        </p:spPr>
        <p:txBody>
          <a:bodyPr wrap="square" rtlCol="0">
            <a:spAutoFit/>
          </a:bodyPr>
          <a:lstStyle/>
          <a:p>
            <a:pPr algn="ctr"/>
            <a:r>
              <a:rPr lang="en-US" sz="600" dirty="0">
                <a:solidFill>
                  <a:schemeClr val="bg1"/>
                </a:solidFill>
              </a:rPr>
              <a:t>global development</a:t>
            </a:r>
          </a:p>
        </p:txBody>
      </p:sp>
      <p:sp>
        <p:nvSpPr>
          <p:cNvPr id="45" name="TextBox 44"/>
          <p:cNvSpPr txBox="1"/>
          <p:nvPr/>
        </p:nvSpPr>
        <p:spPr>
          <a:xfrm>
            <a:off x="5412133" y="800849"/>
            <a:ext cx="597188" cy="276999"/>
          </a:xfrm>
          <a:prstGeom prst="rect">
            <a:avLst/>
          </a:prstGeom>
          <a:noFill/>
        </p:spPr>
        <p:txBody>
          <a:bodyPr wrap="square" rtlCol="0">
            <a:spAutoFit/>
          </a:bodyPr>
          <a:lstStyle/>
          <a:p>
            <a:pPr algn="ctr"/>
            <a:r>
              <a:rPr lang="en-US" sz="600" dirty="0">
                <a:solidFill>
                  <a:schemeClr val="bg1"/>
                </a:solidFill>
              </a:rPr>
              <a:t>global connectivity</a:t>
            </a:r>
          </a:p>
        </p:txBody>
      </p:sp>
      <p:sp>
        <p:nvSpPr>
          <p:cNvPr id="46" name="TextBox 45"/>
          <p:cNvSpPr txBox="1"/>
          <p:nvPr/>
        </p:nvSpPr>
        <p:spPr>
          <a:xfrm>
            <a:off x="5929444" y="800849"/>
            <a:ext cx="740628" cy="276999"/>
          </a:xfrm>
          <a:prstGeom prst="rect">
            <a:avLst/>
          </a:prstGeom>
          <a:noFill/>
        </p:spPr>
        <p:txBody>
          <a:bodyPr wrap="square" rtlCol="0">
            <a:spAutoFit/>
          </a:bodyPr>
          <a:lstStyle/>
          <a:p>
            <a:pPr algn="ctr"/>
            <a:r>
              <a:rPr lang="en-US" sz="600" dirty="0">
                <a:solidFill>
                  <a:schemeClr val="bg1"/>
                </a:solidFill>
              </a:rPr>
              <a:t>global</a:t>
            </a:r>
            <a:br>
              <a:rPr lang="en-US" sz="600" dirty="0">
                <a:solidFill>
                  <a:schemeClr val="bg1"/>
                </a:solidFill>
              </a:rPr>
            </a:br>
            <a:r>
              <a:rPr lang="en-US" sz="600" dirty="0">
                <a:solidFill>
                  <a:schemeClr val="bg1"/>
                </a:solidFill>
              </a:rPr>
              <a:t>markets</a:t>
            </a:r>
          </a:p>
        </p:txBody>
      </p:sp>
      <p:sp>
        <p:nvSpPr>
          <p:cNvPr id="47" name="TextBox 46"/>
          <p:cNvSpPr txBox="1"/>
          <p:nvPr/>
        </p:nvSpPr>
        <p:spPr>
          <a:xfrm>
            <a:off x="4876206" y="1808338"/>
            <a:ext cx="591958" cy="184666"/>
          </a:xfrm>
          <a:prstGeom prst="rect">
            <a:avLst/>
          </a:prstGeom>
          <a:noFill/>
        </p:spPr>
        <p:txBody>
          <a:bodyPr wrap="square" rtlCol="0">
            <a:spAutoFit/>
          </a:bodyPr>
          <a:lstStyle/>
          <a:p>
            <a:pPr algn="ctr"/>
            <a:r>
              <a:rPr lang="en-US" sz="600" dirty="0">
                <a:solidFill>
                  <a:schemeClr val="bg1"/>
                </a:solidFill>
              </a:rPr>
              <a:t>legislation</a:t>
            </a:r>
          </a:p>
        </p:txBody>
      </p:sp>
      <p:sp>
        <p:nvSpPr>
          <p:cNvPr id="48" name="TextBox 47"/>
          <p:cNvSpPr txBox="1"/>
          <p:nvPr/>
        </p:nvSpPr>
        <p:spPr>
          <a:xfrm>
            <a:off x="5412133" y="1808338"/>
            <a:ext cx="597188" cy="276999"/>
          </a:xfrm>
          <a:prstGeom prst="rect">
            <a:avLst/>
          </a:prstGeom>
          <a:noFill/>
        </p:spPr>
        <p:txBody>
          <a:bodyPr wrap="square" rtlCol="0">
            <a:spAutoFit/>
          </a:bodyPr>
          <a:lstStyle/>
          <a:p>
            <a:pPr algn="ctr"/>
            <a:r>
              <a:rPr lang="en-US" sz="600" dirty="0">
                <a:solidFill>
                  <a:schemeClr val="bg1"/>
                </a:solidFill>
              </a:rPr>
              <a:t>public policy</a:t>
            </a:r>
          </a:p>
        </p:txBody>
      </p:sp>
      <p:sp>
        <p:nvSpPr>
          <p:cNvPr id="49" name="TextBox 48"/>
          <p:cNvSpPr txBox="1"/>
          <p:nvPr/>
        </p:nvSpPr>
        <p:spPr>
          <a:xfrm>
            <a:off x="5929444" y="1808338"/>
            <a:ext cx="740628" cy="184666"/>
          </a:xfrm>
          <a:prstGeom prst="rect">
            <a:avLst/>
          </a:prstGeom>
          <a:noFill/>
        </p:spPr>
        <p:txBody>
          <a:bodyPr wrap="square" rtlCol="0">
            <a:spAutoFit/>
          </a:bodyPr>
          <a:lstStyle/>
          <a:p>
            <a:pPr algn="ctr"/>
            <a:r>
              <a:rPr lang="en-US" sz="600" dirty="0">
                <a:solidFill>
                  <a:schemeClr val="bg1"/>
                </a:solidFill>
              </a:rPr>
              <a:t>regulations</a:t>
            </a:r>
          </a:p>
        </p:txBody>
      </p:sp>
      <p:sp>
        <p:nvSpPr>
          <p:cNvPr id="50" name="TextBox 49"/>
          <p:cNvSpPr txBox="1"/>
          <p:nvPr/>
        </p:nvSpPr>
        <p:spPr>
          <a:xfrm>
            <a:off x="6574191" y="1808338"/>
            <a:ext cx="585970" cy="184666"/>
          </a:xfrm>
          <a:prstGeom prst="rect">
            <a:avLst/>
          </a:prstGeom>
          <a:noFill/>
        </p:spPr>
        <p:txBody>
          <a:bodyPr wrap="square" rtlCol="0">
            <a:spAutoFit/>
          </a:bodyPr>
          <a:lstStyle/>
          <a:p>
            <a:pPr algn="ctr"/>
            <a:r>
              <a:rPr lang="en-US" sz="600" dirty="0">
                <a:solidFill>
                  <a:schemeClr val="bg1"/>
                </a:solidFill>
              </a:rPr>
              <a:t>governance</a:t>
            </a:r>
          </a:p>
        </p:txBody>
      </p:sp>
      <p:sp>
        <p:nvSpPr>
          <p:cNvPr id="51" name="TextBox 50"/>
          <p:cNvSpPr txBox="1"/>
          <p:nvPr/>
        </p:nvSpPr>
        <p:spPr>
          <a:xfrm>
            <a:off x="7120132" y="1808338"/>
            <a:ext cx="603178" cy="184666"/>
          </a:xfrm>
          <a:prstGeom prst="rect">
            <a:avLst/>
          </a:prstGeom>
          <a:noFill/>
        </p:spPr>
        <p:txBody>
          <a:bodyPr wrap="square" rtlCol="0">
            <a:spAutoFit/>
          </a:bodyPr>
          <a:lstStyle/>
          <a:p>
            <a:pPr algn="ctr"/>
            <a:r>
              <a:rPr lang="en-US" sz="600" dirty="0">
                <a:solidFill>
                  <a:schemeClr val="bg1"/>
                </a:solidFill>
              </a:rPr>
              <a:t>standards</a:t>
            </a:r>
          </a:p>
        </p:txBody>
      </p:sp>
      <p:sp>
        <p:nvSpPr>
          <p:cNvPr id="52" name="TextBox 51"/>
          <p:cNvSpPr txBox="1"/>
          <p:nvPr/>
        </p:nvSpPr>
        <p:spPr>
          <a:xfrm>
            <a:off x="4876206" y="2807820"/>
            <a:ext cx="591958" cy="184666"/>
          </a:xfrm>
          <a:prstGeom prst="rect">
            <a:avLst/>
          </a:prstGeom>
          <a:noFill/>
        </p:spPr>
        <p:txBody>
          <a:bodyPr wrap="square" rtlCol="0">
            <a:spAutoFit/>
          </a:bodyPr>
          <a:lstStyle/>
          <a:p>
            <a:pPr algn="ctr"/>
            <a:r>
              <a:rPr lang="en-US" sz="600" dirty="0">
                <a:solidFill>
                  <a:schemeClr val="bg1"/>
                </a:solidFill>
              </a:rPr>
              <a:t>accounting</a:t>
            </a:r>
          </a:p>
        </p:txBody>
      </p:sp>
      <p:sp>
        <p:nvSpPr>
          <p:cNvPr id="53" name="TextBox 52"/>
          <p:cNvSpPr txBox="1"/>
          <p:nvPr/>
        </p:nvSpPr>
        <p:spPr>
          <a:xfrm>
            <a:off x="5412133" y="2807820"/>
            <a:ext cx="597188" cy="184666"/>
          </a:xfrm>
          <a:prstGeom prst="rect">
            <a:avLst/>
          </a:prstGeom>
          <a:noFill/>
        </p:spPr>
        <p:txBody>
          <a:bodyPr wrap="square" rtlCol="0">
            <a:spAutoFit/>
          </a:bodyPr>
          <a:lstStyle/>
          <a:p>
            <a:pPr algn="ctr"/>
            <a:r>
              <a:rPr lang="en-US" sz="600" dirty="0">
                <a:solidFill>
                  <a:schemeClr val="bg1"/>
                </a:solidFill>
              </a:rPr>
              <a:t>investment</a:t>
            </a:r>
          </a:p>
        </p:txBody>
      </p:sp>
      <p:sp>
        <p:nvSpPr>
          <p:cNvPr id="54" name="TextBox 53"/>
          <p:cNvSpPr txBox="1"/>
          <p:nvPr/>
        </p:nvSpPr>
        <p:spPr>
          <a:xfrm>
            <a:off x="5929444" y="2807820"/>
            <a:ext cx="740628" cy="276999"/>
          </a:xfrm>
          <a:prstGeom prst="rect">
            <a:avLst/>
          </a:prstGeom>
          <a:noFill/>
        </p:spPr>
        <p:txBody>
          <a:bodyPr wrap="square" rtlCol="0">
            <a:spAutoFit/>
          </a:bodyPr>
          <a:lstStyle/>
          <a:p>
            <a:pPr algn="ctr"/>
            <a:r>
              <a:rPr lang="en-US" sz="600" dirty="0">
                <a:solidFill>
                  <a:schemeClr val="bg1"/>
                </a:solidFill>
              </a:rPr>
              <a:t>financial performance</a:t>
            </a:r>
          </a:p>
        </p:txBody>
      </p:sp>
      <p:sp>
        <p:nvSpPr>
          <p:cNvPr id="55" name="TextBox 54"/>
          <p:cNvSpPr txBox="1"/>
          <p:nvPr/>
        </p:nvSpPr>
        <p:spPr>
          <a:xfrm>
            <a:off x="6545315" y="2807820"/>
            <a:ext cx="585970" cy="184666"/>
          </a:xfrm>
          <a:prstGeom prst="rect">
            <a:avLst/>
          </a:prstGeom>
          <a:noFill/>
        </p:spPr>
        <p:txBody>
          <a:bodyPr wrap="square" rtlCol="0">
            <a:spAutoFit/>
          </a:bodyPr>
          <a:lstStyle/>
          <a:p>
            <a:pPr algn="ctr"/>
            <a:r>
              <a:rPr lang="en-US" sz="600" dirty="0">
                <a:solidFill>
                  <a:schemeClr val="bg1"/>
                </a:solidFill>
              </a:rPr>
              <a:t>forecasting</a:t>
            </a:r>
          </a:p>
        </p:txBody>
      </p:sp>
      <p:sp>
        <p:nvSpPr>
          <p:cNvPr id="56" name="TextBox 55"/>
          <p:cNvSpPr txBox="1"/>
          <p:nvPr/>
        </p:nvSpPr>
        <p:spPr>
          <a:xfrm>
            <a:off x="7120132" y="2807820"/>
            <a:ext cx="603178"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57" name="TextBox 56"/>
          <p:cNvSpPr txBox="1"/>
          <p:nvPr/>
        </p:nvSpPr>
        <p:spPr>
          <a:xfrm>
            <a:off x="7723309" y="2807820"/>
            <a:ext cx="485127" cy="184666"/>
          </a:xfrm>
          <a:prstGeom prst="rect">
            <a:avLst/>
          </a:prstGeom>
          <a:noFill/>
        </p:spPr>
        <p:txBody>
          <a:bodyPr wrap="square" rtlCol="0">
            <a:spAutoFit/>
          </a:bodyPr>
          <a:lstStyle/>
          <a:p>
            <a:pPr algn="ctr"/>
            <a:r>
              <a:rPr lang="en-US" sz="600" dirty="0">
                <a:solidFill>
                  <a:schemeClr val="bg1"/>
                </a:solidFill>
              </a:rPr>
              <a:t>asset</a:t>
            </a:r>
          </a:p>
        </p:txBody>
      </p:sp>
      <p:sp>
        <p:nvSpPr>
          <p:cNvPr id="58" name="TextBox 57"/>
          <p:cNvSpPr txBox="1"/>
          <p:nvPr/>
        </p:nvSpPr>
        <p:spPr>
          <a:xfrm>
            <a:off x="8256015" y="2807820"/>
            <a:ext cx="586558" cy="184666"/>
          </a:xfrm>
          <a:prstGeom prst="rect">
            <a:avLst/>
          </a:prstGeom>
          <a:noFill/>
        </p:spPr>
        <p:txBody>
          <a:bodyPr wrap="square" rtlCol="0">
            <a:spAutoFit/>
          </a:bodyPr>
          <a:lstStyle/>
          <a:p>
            <a:pPr algn="ctr"/>
            <a:r>
              <a:rPr lang="en-US" sz="600" dirty="0">
                <a:solidFill>
                  <a:schemeClr val="bg1"/>
                </a:solidFill>
              </a:rPr>
              <a:t>capital</a:t>
            </a:r>
          </a:p>
        </p:txBody>
      </p:sp>
      <p:sp>
        <p:nvSpPr>
          <p:cNvPr id="59" name="TextBox 58"/>
          <p:cNvSpPr txBox="1"/>
          <p:nvPr/>
        </p:nvSpPr>
        <p:spPr>
          <a:xfrm>
            <a:off x="4876206" y="3801693"/>
            <a:ext cx="591958" cy="184666"/>
          </a:xfrm>
          <a:prstGeom prst="rect">
            <a:avLst/>
          </a:prstGeom>
          <a:noFill/>
        </p:spPr>
        <p:txBody>
          <a:bodyPr wrap="square" rtlCol="0">
            <a:spAutoFit/>
          </a:bodyPr>
          <a:lstStyle/>
          <a:p>
            <a:pPr algn="ctr"/>
            <a:r>
              <a:rPr lang="en-US" sz="600" dirty="0">
                <a:solidFill>
                  <a:schemeClr val="bg1"/>
                </a:solidFill>
              </a:rPr>
              <a:t>vision</a:t>
            </a:r>
          </a:p>
        </p:txBody>
      </p:sp>
      <p:sp>
        <p:nvSpPr>
          <p:cNvPr id="60" name="TextBox 59"/>
          <p:cNvSpPr txBox="1"/>
          <p:nvPr/>
        </p:nvSpPr>
        <p:spPr>
          <a:xfrm>
            <a:off x="5412133" y="3801693"/>
            <a:ext cx="597188" cy="184666"/>
          </a:xfrm>
          <a:prstGeom prst="rect">
            <a:avLst/>
          </a:prstGeom>
          <a:noFill/>
        </p:spPr>
        <p:txBody>
          <a:bodyPr wrap="square" rtlCol="0">
            <a:spAutoFit/>
          </a:bodyPr>
          <a:lstStyle/>
          <a:p>
            <a:pPr algn="ctr"/>
            <a:r>
              <a:rPr lang="en-US" sz="600" dirty="0">
                <a:solidFill>
                  <a:schemeClr val="bg1"/>
                </a:solidFill>
              </a:rPr>
              <a:t>mission</a:t>
            </a:r>
          </a:p>
        </p:txBody>
      </p:sp>
      <p:sp>
        <p:nvSpPr>
          <p:cNvPr id="61" name="TextBox 60"/>
          <p:cNvSpPr txBox="1"/>
          <p:nvPr/>
        </p:nvSpPr>
        <p:spPr>
          <a:xfrm>
            <a:off x="5929444" y="3801693"/>
            <a:ext cx="740628" cy="184666"/>
          </a:xfrm>
          <a:prstGeom prst="rect">
            <a:avLst/>
          </a:prstGeom>
          <a:noFill/>
        </p:spPr>
        <p:txBody>
          <a:bodyPr wrap="square" rtlCol="0">
            <a:spAutoFit/>
          </a:bodyPr>
          <a:lstStyle/>
          <a:p>
            <a:pPr algn="ctr"/>
            <a:r>
              <a:rPr lang="en-US" sz="600" dirty="0">
                <a:solidFill>
                  <a:schemeClr val="bg1"/>
                </a:solidFill>
              </a:rPr>
              <a:t>completed</a:t>
            </a:r>
          </a:p>
        </p:txBody>
      </p:sp>
      <p:sp>
        <p:nvSpPr>
          <p:cNvPr id="62" name="TextBox 61"/>
          <p:cNvSpPr txBox="1"/>
          <p:nvPr/>
        </p:nvSpPr>
        <p:spPr>
          <a:xfrm>
            <a:off x="6583725" y="3801693"/>
            <a:ext cx="585970" cy="184666"/>
          </a:xfrm>
          <a:prstGeom prst="rect">
            <a:avLst/>
          </a:prstGeom>
          <a:noFill/>
        </p:spPr>
        <p:txBody>
          <a:bodyPr wrap="square" rtlCol="0">
            <a:spAutoFit/>
          </a:bodyPr>
          <a:lstStyle/>
          <a:p>
            <a:pPr algn="ctr"/>
            <a:r>
              <a:rPr lang="en-US" sz="600" dirty="0">
                <a:solidFill>
                  <a:schemeClr val="bg1"/>
                </a:solidFill>
              </a:rPr>
              <a:t>business</a:t>
            </a:r>
          </a:p>
        </p:txBody>
      </p:sp>
      <p:sp>
        <p:nvSpPr>
          <p:cNvPr id="63" name="TextBox 62"/>
          <p:cNvSpPr txBox="1"/>
          <p:nvPr/>
        </p:nvSpPr>
        <p:spPr>
          <a:xfrm>
            <a:off x="7120132" y="3801693"/>
            <a:ext cx="603178" cy="184666"/>
          </a:xfrm>
          <a:prstGeom prst="rect">
            <a:avLst/>
          </a:prstGeom>
          <a:noFill/>
        </p:spPr>
        <p:txBody>
          <a:bodyPr wrap="square" rtlCol="0">
            <a:spAutoFit/>
          </a:bodyPr>
          <a:lstStyle/>
          <a:p>
            <a:pPr algn="ctr"/>
            <a:r>
              <a:rPr lang="en-US" sz="600" dirty="0">
                <a:solidFill>
                  <a:schemeClr val="bg1"/>
                </a:solidFill>
              </a:rPr>
              <a:t>operations</a:t>
            </a:r>
          </a:p>
        </p:txBody>
      </p:sp>
      <p:sp>
        <p:nvSpPr>
          <p:cNvPr id="64" name="TextBox 63"/>
          <p:cNvSpPr txBox="1"/>
          <p:nvPr/>
        </p:nvSpPr>
        <p:spPr>
          <a:xfrm>
            <a:off x="7552540" y="3801693"/>
            <a:ext cx="826666" cy="184666"/>
          </a:xfrm>
          <a:prstGeom prst="rect">
            <a:avLst/>
          </a:prstGeom>
          <a:noFill/>
        </p:spPr>
        <p:txBody>
          <a:bodyPr wrap="square" rtlCol="0">
            <a:spAutoFit/>
          </a:bodyPr>
          <a:lstStyle/>
          <a:p>
            <a:pPr algn="ctr"/>
            <a:r>
              <a:rPr lang="en-US" sz="600" dirty="0">
                <a:solidFill>
                  <a:schemeClr val="bg1"/>
                </a:solidFill>
              </a:rPr>
              <a:t>organization</a:t>
            </a:r>
          </a:p>
        </p:txBody>
      </p:sp>
      <p:sp>
        <p:nvSpPr>
          <p:cNvPr id="65" name="TextBox 64"/>
          <p:cNvSpPr txBox="1"/>
          <p:nvPr/>
        </p:nvSpPr>
        <p:spPr>
          <a:xfrm>
            <a:off x="8256015" y="3801693"/>
            <a:ext cx="586558" cy="184666"/>
          </a:xfrm>
          <a:prstGeom prst="rect">
            <a:avLst/>
          </a:prstGeom>
          <a:noFill/>
        </p:spPr>
        <p:txBody>
          <a:bodyPr wrap="square" rtlCol="0">
            <a:spAutoFit/>
          </a:bodyPr>
          <a:lstStyle/>
          <a:p>
            <a:pPr algn="ctr"/>
            <a:r>
              <a:rPr lang="en-US" sz="600" dirty="0">
                <a:solidFill>
                  <a:schemeClr val="bg1"/>
                </a:solidFill>
              </a:rPr>
              <a:t>partnership</a:t>
            </a:r>
          </a:p>
        </p:txBody>
      </p:sp>
      <p:sp>
        <p:nvSpPr>
          <p:cNvPr id="66" name="TextBox 65"/>
          <p:cNvSpPr txBox="1"/>
          <p:nvPr/>
        </p:nvSpPr>
        <p:spPr>
          <a:xfrm>
            <a:off x="4876206" y="4368284"/>
            <a:ext cx="591958" cy="184666"/>
          </a:xfrm>
          <a:prstGeom prst="rect">
            <a:avLst/>
          </a:prstGeom>
          <a:noFill/>
        </p:spPr>
        <p:txBody>
          <a:bodyPr wrap="square" rtlCol="0">
            <a:spAutoFit/>
          </a:bodyPr>
          <a:lstStyle/>
          <a:p>
            <a:pPr algn="ctr"/>
            <a:r>
              <a:rPr lang="en-US" sz="600" dirty="0">
                <a:solidFill>
                  <a:schemeClr val="bg1"/>
                </a:solidFill>
              </a:rPr>
              <a:t>ecommerce</a:t>
            </a:r>
          </a:p>
        </p:txBody>
      </p:sp>
      <p:sp>
        <p:nvSpPr>
          <p:cNvPr id="67" name="Rectangle 66">
            <a:extLst>
              <a:ext uri="{FF2B5EF4-FFF2-40B4-BE49-F238E27FC236}">
                <a16:creationId xmlns:a16="http://schemas.microsoft.com/office/drawing/2014/main" id="{80A17B1B-3579-41B5-85E2-7F0F6A86B029}"/>
              </a:ext>
            </a:extLst>
          </p:cNvPr>
          <p:cNvSpPr/>
          <p:nvPr/>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a:p>
        </p:txBody>
      </p:sp>
      <p:sp>
        <p:nvSpPr>
          <p:cNvPr id="68" name="TextBox 67">
            <a:extLst>
              <a:ext uri="{FF2B5EF4-FFF2-40B4-BE49-F238E27FC236}">
                <a16:creationId xmlns:a16="http://schemas.microsoft.com/office/drawing/2014/main" id="{3AFEF0B3-6A28-4EBF-BBEF-A11249CC68D4}"/>
              </a:ext>
            </a:extLst>
          </p:cNvPr>
          <p:cNvSpPr txBox="1"/>
          <p:nvPr/>
        </p:nvSpPr>
        <p:spPr>
          <a:xfrm>
            <a:off x="9942" y="1932258"/>
            <a:ext cx="1012576" cy="215444"/>
          </a:xfrm>
          <a:prstGeom prst="rect">
            <a:avLst/>
          </a:prstGeom>
          <a:noFill/>
        </p:spPr>
        <p:txBody>
          <a:bodyPr wrap="square" rtlCol="0">
            <a:spAutoFit/>
          </a:bodyPr>
          <a:lstStyle/>
          <a:p>
            <a:pPr algn="ctr"/>
            <a:r>
              <a:rPr lang="en-US" sz="800" dirty="0">
                <a:solidFill>
                  <a:schemeClr val="bg1"/>
                </a:solidFill>
              </a:rPr>
              <a:t>Innovation</a:t>
            </a:r>
          </a:p>
        </p:txBody>
      </p:sp>
      <p:sp>
        <p:nvSpPr>
          <p:cNvPr id="69" name="TextBox 68">
            <a:extLst>
              <a:ext uri="{FF2B5EF4-FFF2-40B4-BE49-F238E27FC236}">
                <a16:creationId xmlns:a16="http://schemas.microsoft.com/office/drawing/2014/main" id="{8E5C8933-8F92-475B-8A2B-981718B73CD9}"/>
              </a:ext>
            </a:extLst>
          </p:cNvPr>
          <p:cNvSpPr txBox="1"/>
          <p:nvPr/>
        </p:nvSpPr>
        <p:spPr>
          <a:xfrm>
            <a:off x="162773" y="195058"/>
            <a:ext cx="646304" cy="215444"/>
          </a:xfrm>
          <a:prstGeom prst="rect">
            <a:avLst/>
          </a:prstGeom>
          <a:noFill/>
        </p:spPr>
        <p:txBody>
          <a:bodyPr wrap="square" rtlCol="0">
            <a:spAutoFit/>
          </a:bodyPr>
          <a:lstStyle/>
          <a:p>
            <a:pPr algn="ctr"/>
            <a:r>
              <a:rPr lang="en-US" sz="800" dirty="0">
                <a:solidFill>
                  <a:schemeClr val="bg1"/>
                </a:solidFill>
              </a:rPr>
              <a:t>Strategy</a:t>
            </a:r>
          </a:p>
        </p:txBody>
      </p:sp>
      <p:sp>
        <p:nvSpPr>
          <p:cNvPr id="70" name="TextBox 69">
            <a:extLst>
              <a:ext uri="{FF2B5EF4-FFF2-40B4-BE49-F238E27FC236}">
                <a16:creationId xmlns:a16="http://schemas.microsoft.com/office/drawing/2014/main" id="{C021230A-5282-43DE-8890-F7D6B6A97C13}"/>
              </a:ext>
            </a:extLst>
          </p:cNvPr>
          <p:cNvSpPr txBox="1"/>
          <p:nvPr/>
        </p:nvSpPr>
        <p:spPr>
          <a:xfrm>
            <a:off x="-192405" y="2996720"/>
            <a:ext cx="1486101" cy="215444"/>
          </a:xfrm>
          <a:prstGeom prst="rect">
            <a:avLst/>
          </a:prstGeom>
          <a:noFill/>
        </p:spPr>
        <p:txBody>
          <a:bodyPr wrap="square" rtlCol="0">
            <a:spAutoFit/>
          </a:bodyPr>
          <a:lstStyle/>
          <a:p>
            <a:pPr algn="ctr"/>
            <a:r>
              <a:rPr lang="en-US" sz="800" dirty="0">
                <a:solidFill>
                  <a:schemeClr val="bg1"/>
                </a:solidFill>
              </a:rPr>
              <a:t>Technology</a:t>
            </a:r>
          </a:p>
        </p:txBody>
      </p:sp>
      <p:sp>
        <p:nvSpPr>
          <p:cNvPr id="71" name="TextBox 70">
            <a:extLst>
              <a:ext uri="{FF2B5EF4-FFF2-40B4-BE49-F238E27FC236}">
                <a16:creationId xmlns:a16="http://schemas.microsoft.com/office/drawing/2014/main" id="{650E4AD3-D1BD-40C0-8790-7BE642748938}"/>
              </a:ext>
            </a:extLst>
          </p:cNvPr>
          <p:cNvSpPr txBox="1"/>
          <p:nvPr/>
        </p:nvSpPr>
        <p:spPr>
          <a:xfrm>
            <a:off x="4895696" y="3207121"/>
            <a:ext cx="646304" cy="215444"/>
          </a:xfrm>
          <a:prstGeom prst="rect">
            <a:avLst/>
          </a:prstGeom>
          <a:noFill/>
        </p:spPr>
        <p:txBody>
          <a:bodyPr wrap="square" rtlCol="0">
            <a:spAutoFit/>
          </a:bodyPr>
          <a:lstStyle/>
          <a:p>
            <a:pPr algn="ctr"/>
            <a:r>
              <a:rPr lang="en-US" sz="800" dirty="0">
                <a:solidFill>
                  <a:schemeClr val="bg1"/>
                </a:solidFill>
              </a:rPr>
              <a:t>Business</a:t>
            </a:r>
          </a:p>
        </p:txBody>
      </p:sp>
      <p:sp>
        <p:nvSpPr>
          <p:cNvPr id="72" name="TextBox 71">
            <a:extLst>
              <a:ext uri="{FF2B5EF4-FFF2-40B4-BE49-F238E27FC236}">
                <a16:creationId xmlns:a16="http://schemas.microsoft.com/office/drawing/2014/main" id="{66FB9F4B-A0DE-4B0A-95AC-041414906421}"/>
              </a:ext>
            </a:extLst>
          </p:cNvPr>
          <p:cNvSpPr txBox="1"/>
          <p:nvPr/>
        </p:nvSpPr>
        <p:spPr>
          <a:xfrm>
            <a:off x="4805931" y="2190809"/>
            <a:ext cx="1484758" cy="215444"/>
          </a:xfrm>
          <a:prstGeom prst="rect">
            <a:avLst/>
          </a:prstGeom>
          <a:noFill/>
        </p:spPr>
        <p:txBody>
          <a:bodyPr wrap="square" rtlCol="0">
            <a:spAutoFit/>
          </a:bodyPr>
          <a:lstStyle/>
          <a:p>
            <a:pPr algn="ctr"/>
            <a:r>
              <a:rPr lang="en-US" sz="800" dirty="0">
                <a:solidFill>
                  <a:schemeClr val="bg1"/>
                </a:solidFill>
              </a:rPr>
              <a:t>Accounting and Finance</a:t>
            </a:r>
          </a:p>
        </p:txBody>
      </p:sp>
      <p:sp>
        <p:nvSpPr>
          <p:cNvPr id="73" name="TextBox 72">
            <a:extLst>
              <a:ext uri="{FF2B5EF4-FFF2-40B4-BE49-F238E27FC236}">
                <a16:creationId xmlns:a16="http://schemas.microsoft.com/office/drawing/2014/main" id="{19D2D379-9FF8-4B14-91E9-0CF99C2D7FD5}"/>
              </a:ext>
            </a:extLst>
          </p:cNvPr>
          <p:cNvSpPr txBox="1"/>
          <p:nvPr/>
        </p:nvSpPr>
        <p:spPr>
          <a:xfrm>
            <a:off x="4783335" y="1185717"/>
            <a:ext cx="1054540" cy="215444"/>
          </a:xfrm>
          <a:prstGeom prst="rect">
            <a:avLst/>
          </a:prstGeom>
          <a:noFill/>
        </p:spPr>
        <p:txBody>
          <a:bodyPr wrap="square" rtlCol="0">
            <a:spAutoFit/>
          </a:bodyPr>
          <a:lstStyle/>
          <a:p>
            <a:pPr algn="ctr"/>
            <a:r>
              <a:rPr lang="en-US" sz="800" dirty="0">
                <a:solidFill>
                  <a:schemeClr val="bg1"/>
                </a:solidFill>
              </a:rPr>
              <a:t>Public Sector</a:t>
            </a:r>
          </a:p>
        </p:txBody>
      </p:sp>
      <p:sp>
        <p:nvSpPr>
          <p:cNvPr id="74" name="TextBox 73">
            <a:extLst>
              <a:ext uri="{FF2B5EF4-FFF2-40B4-BE49-F238E27FC236}">
                <a16:creationId xmlns:a16="http://schemas.microsoft.com/office/drawing/2014/main" id="{5D76A28B-85CD-4822-A26B-B453106F698C}"/>
              </a:ext>
            </a:extLst>
          </p:cNvPr>
          <p:cNvSpPr txBox="1"/>
          <p:nvPr/>
        </p:nvSpPr>
        <p:spPr>
          <a:xfrm>
            <a:off x="4862437" y="195058"/>
            <a:ext cx="646304" cy="215444"/>
          </a:xfrm>
          <a:prstGeom prst="rect">
            <a:avLst/>
          </a:prstGeom>
          <a:noFill/>
        </p:spPr>
        <p:txBody>
          <a:bodyPr wrap="square" rtlCol="0">
            <a:spAutoFit/>
          </a:bodyPr>
          <a:lstStyle/>
          <a:p>
            <a:pPr algn="ctr"/>
            <a:r>
              <a:rPr lang="en-US" sz="800" dirty="0">
                <a:solidFill>
                  <a:schemeClr val="bg1"/>
                </a:solidFill>
              </a:rPr>
              <a:t>Global</a:t>
            </a:r>
          </a:p>
        </p:txBody>
      </p:sp>
      <p:sp>
        <p:nvSpPr>
          <p:cNvPr id="75" name="TextBox 74">
            <a:extLst>
              <a:ext uri="{FF2B5EF4-FFF2-40B4-BE49-F238E27FC236}">
                <a16:creationId xmlns:a16="http://schemas.microsoft.com/office/drawing/2014/main" id="{279C8274-B476-4FB1-9C47-FDC0CCC8B2F1}"/>
              </a:ext>
            </a:extLst>
          </p:cNvPr>
          <p:cNvSpPr txBox="1"/>
          <p:nvPr/>
        </p:nvSpPr>
        <p:spPr>
          <a:xfrm>
            <a:off x="169554" y="761528"/>
            <a:ext cx="485127" cy="184666"/>
          </a:xfrm>
          <a:prstGeom prst="rect">
            <a:avLst/>
          </a:prstGeom>
          <a:noFill/>
        </p:spPr>
        <p:txBody>
          <a:bodyPr wrap="square" rtlCol="0">
            <a:spAutoFit/>
          </a:bodyPr>
          <a:lstStyle/>
          <a:p>
            <a:pPr algn="ctr"/>
            <a:r>
              <a:rPr lang="en-US" sz="600" dirty="0">
                <a:solidFill>
                  <a:schemeClr val="bg1"/>
                </a:solidFill>
              </a:rPr>
              <a:t>strategy</a:t>
            </a:r>
          </a:p>
        </p:txBody>
      </p:sp>
      <p:sp>
        <p:nvSpPr>
          <p:cNvPr id="76" name="TextBox 75">
            <a:extLst>
              <a:ext uri="{FF2B5EF4-FFF2-40B4-BE49-F238E27FC236}">
                <a16:creationId xmlns:a16="http://schemas.microsoft.com/office/drawing/2014/main" id="{B248FC72-A2C4-4DB2-87FB-96DC911C0094}"/>
              </a:ext>
            </a:extLst>
          </p:cNvPr>
          <p:cNvSpPr txBox="1"/>
          <p:nvPr/>
        </p:nvSpPr>
        <p:spPr>
          <a:xfrm>
            <a:off x="708096" y="761528"/>
            <a:ext cx="485127" cy="276999"/>
          </a:xfrm>
          <a:prstGeom prst="rect">
            <a:avLst/>
          </a:prstGeom>
          <a:noFill/>
        </p:spPr>
        <p:txBody>
          <a:bodyPr wrap="square" rtlCol="0">
            <a:spAutoFit/>
          </a:bodyPr>
          <a:lstStyle/>
          <a:p>
            <a:pPr algn="ctr"/>
            <a:r>
              <a:rPr lang="en-US" sz="600" dirty="0">
                <a:solidFill>
                  <a:schemeClr val="bg1"/>
                </a:solidFill>
              </a:rPr>
              <a:t>measure results</a:t>
            </a:r>
          </a:p>
        </p:txBody>
      </p:sp>
      <p:sp>
        <p:nvSpPr>
          <p:cNvPr id="77" name="TextBox 76">
            <a:extLst>
              <a:ext uri="{FF2B5EF4-FFF2-40B4-BE49-F238E27FC236}">
                <a16:creationId xmlns:a16="http://schemas.microsoft.com/office/drawing/2014/main" id="{68E3B713-931D-4E20-9452-95DA7DC675B0}"/>
              </a:ext>
            </a:extLst>
          </p:cNvPr>
          <p:cNvSpPr txBox="1"/>
          <p:nvPr/>
        </p:nvSpPr>
        <p:spPr>
          <a:xfrm>
            <a:off x="1297127" y="761528"/>
            <a:ext cx="485127" cy="184666"/>
          </a:xfrm>
          <a:prstGeom prst="rect">
            <a:avLst/>
          </a:prstGeom>
          <a:noFill/>
        </p:spPr>
        <p:txBody>
          <a:bodyPr wrap="square" rtlCol="0">
            <a:spAutoFit/>
          </a:bodyPr>
          <a:lstStyle/>
          <a:p>
            <a:pPr algn="ctr"/>
            <a:r>
              <a:rPr lang="en-US" sz="600" dirty="0">
                <a:solidFill>
                  <a:schemeClr val="bg1"/>
                </a:solidFill>
              </a:rPr>
              <a:t>review</a:t>
            </a:r>
          </a:p>
        </p:txBody>
      </p:sp>
      <p:sp>
        <p:nvSpPr>
          <p:cNvPr id="78" name="TextBox 77">
            <a:extLst>
              <a:ext uri="{FF2B5EF4-FFF2-40B4-BE49-F238E27FC236}">
                <a16:creationId xmlns:a16="http://schemas.microsoft.com/office/drawing/2014/main" id="{A083AB82-805B-457D-AEE5-06D584360AF1}"/>
              </a:ext>
            </a:extLst>
          </p:cNvPr>
          <p:cNvSpPr txBox="1"/>
          <p:nvPr/>
        </p:nvSpPr>
        <p:spPr>
          <a:xfrm>
            <a:off x="1835669" y="761528"/>
            <a:ext cx="485127" cy="184666"/>
          </a:xfrm>
          <a:prstGeom prst="rect">
            <a:avLst/>
          </a:prstGeom>
          <a:noFill/>
        </p:spPr>
        <p:txBody>
          <a:bodyPr wrap="square" rtlCol="0">
            <a:spAutoFit/>
          </a:bodyPr>
          <a:lstStyle/>
          <a:p>
            <a:pPr algn="ctr"/>
            <a:r>
              <a:rPr lang="en-US" sz="600" dirty="0">
                <a:solidFill>
                  <a:schemeClr val="bg1"/>
                </a:solidFill>
              </a:rPr>
              <a:t>verify</a:t>
            </a:r>
          </a:p>
        </p:txBody>
      </p:sp>
      <p:sp>
        <p:nvSpPr>
          <p:cNvPr id="79" name="TextBox 78">
            <a:extLst>
              <a:ext uri="{FF2B5EF4-FFF2-40B4-BE49-F238E27FC236}">
                <a16:creationId xmlns:a16="http://schemas.microsoft.com/office/drawing/2014/main" id="{566CAAB3-F52F-449E-8B22-9EB23669A38F}"/>
              </a:ext>
            </a:extLst>
          </p:cNvPr>
          <p:cNvSpPr txBox="1"/>
          <p:nvPr/>
        </p:nvSpPr>
        <p:spPr>
          <a:xfrm>
            <a:off x="2419090" y="761528"/>
            <a:ext cx="485127" cy="184666"/>
          </a:xfrm>
          <a:prstGeom prst="rect">
            <a:avLst/>
          </a:prstGeom>
          <a:noFill/>
        </p:spPr>
        <p:txBody>
          <a:bodyPr wrap="square" rtlCol="0">
            <a:spAutoFit/>
          </a:bodyPr>
          <a:lstStyle/>
          <a:p>
            <a:pPr algn="ctr"/>
            <a:r>
              <a:rPr lang="en-US" sz="600" dirty="0">
                <a:solidFill>
                  <a:schemeClr val="bg1"/>
                </a:solidFill>
              </a:rPr>
              <a:t>research</a:t>
            </a:r>
          </a:p>
        </p:txBody>
      </p:sp>
      <p:sp>
        <p:nvSpPr>
          <p:cNvPr id="80" name="TextBox 79">
            <a:extLst>
              <a:ext uri="{FF2B5EF4-FFF2-40B4-BE49-F238E27FC236}">
                <a16:creationId xmlns:a16="http://schemas.microsoft.com/office/drawing/2014/main" id="{FDF52E9F-4002-4FD9-BDAC-F174A6A706C0}"/>
              </a:ext>
            </a:extLst>
          </p:cNvPr>
          <p:cNvSpPr txBox="1"/>
          <p:nvPr/>
        </p:nvSpPr>
        <p:spPr>
          <a:xfrm>
            <a:off x="2877427" y="761528"/>
            <a:ext cx="656758" cy="184666"/>
          </a:xfrm>
          <a:prstGeom prst="rect">
            <a:avLst/>
          </a:prstGeom>
          <a:noFill/>
        </p:spPr>
        <p:txBody>
          <a:bodyPr wrap="square" rtlCol="0">
            <a:spAutoFit/>
          </a:bodyPr>
          <a:lstStyle/>
          <a:p>
            <a:pPr algn="ctr"/>
            <a:r>
              <a:rPr lang="en-US" sz="600" dirty="0">
                <a:solidFill>
                  <a:schemeClr val="bg1"/>
                </a:solidFill>
              </a:rPr>
              <a:t>performance</a:t>
            </a:r>
          </a:p>
        </p:txBody>
      </p:sp>
      <p:sp>
        <p:nvSpPr>
          <p:cNvPr id="81" name="TextBox 80">
            <a:extLst>
              <a:ext uri="{FF2B5EF4-FFF2-40B4-BE49-F238E27FC236}">
                <a16:creationId xmlns:a16="http://schemas.microsoft.com/office/drawing/2014/main" id="{887CB9A1-075E-4290-BE60-4F2F1C13419C}"/>
              </a:ext>
            </a:extLst>
          </p:cNvPr>
          <p:cNvSpPr txBox="1"/>
          <p:nvPr/>
        </p:nvSpPr>
        <p:spPr>
          <a:xfrm>
            <a:off x="3466361" y="761528"/>
            <a:ext cx="645732" cy="276999"/>
          </a:xfrm>
          <a:prstGeom prst="rect">
            <a:avLst/>
          </a:prstGeom>
          <a:noFill/>
        </p:spPr>
        <p:txBody>
          <a:bodyPr wrap="square" rtlCol="0">
            <a:spAutoFit/>
          </a:bodyPr>
          <a:lstStyle/>
          <a:p>
            <a:pPr algn="ctr"/>
            <a:r>
              <a:rPr lang="en-US" sz="600" dirty="0">
                <a:solidFill>
                  <a:schemeClr val="bg1"/>
                </a:solidFill>
              </a:rPr>
              <a:t>risk</a:t>
            </a:r>
            <a:br>
              <a:rPr lang="en-US" sz="600" dirty="0">
                <a:solidFill>
                  <a:schemeClr val="bg1"/>
                </a:solidFill>
              </a:rPr>
            </a:br>
            <a:r>
              <a:rPr lang="en-US" sz="600" dirty="0">
                <a:solidFill>
                  <a:schemeClr val="bg1"/>
                </a:solidFill>
              </a:rPr>
              <a:t>management</a:t>
            </a:r>
          </a:p>
        </p:txBody>
      </p:sp>
      <p:sp>
        <p:nvSpPr>
          <p:cNvPr id="82" name="TextBox 81">
            <a:extLst>
              <a:ext uri="{FF2B5EF4-FFF2-40B4-BE49-F238E27FC236}">
                <a16:creationId xmlns:a16="http://schemas.microsoft.com/office/drawing/2014/main" id="{36A75930-E846-4B45-BB69-B035D854B7B3}"/>
              </a:ext>
            </a:extLst>
          </p:cNvPr>
          <p:cNvSpPr txBox="1"/>
          <p:nvPr/>
        </p:nvSpPr>
        <p:spPr>
          <a:xfrm>
            <a:off x="116139" y="1467924"/>
            <a:ext cx="591958" cy="184666"/>
          </a:xfrm>
          <a:prstGeom prst="rect">
            <a:avLst/>
          </a:prstGeom>
          <a:noFill/>
        </p:spPr>
        <p:txBody>
          <a:bodyPr wrap="square" rtlCol="0">
            <a:spAutoFit/>
          </a:bodyPr>
          <a:lstStyle/>
          <a:p>
            <a:pPr algn="ctr"/>
            <a:r>
              <a:rPr lang="en-US" sz="600" dirty="0">
                <a:solidFill>
                  <a:schemeClr val="bg1"/>
                </a:solidFill>
              </a:rPr>
              <a:t>objective</a:t>
            </a:r>
          </a:p>
        </p:txBody>
      </p:sp>
      <p:sp>
        <p:nvSpPr>
          <p:cNvPr id="83" name="TextBox 82">
            <a:extLst>
              <a:ext uri="{FF2B5EF4-FFF2-40B4-BE49-F238E27FC236}">
                <a16:creationId xmlns:a16="http://schemas.microsoft.com/office/drawing/2014/main" id="{1C682DBD-1288-49FB-A8CB-CE29B94F7A89}"/>
              </a:ext>
            </a:extLst>
          </p:cNvPr>
          <p:cNvSpPr txBox="1"/>
          <p:nvPr/>
        </p:nvSpPr>
        <p:spPr>
          <a:xfrm>
            <a:off x="652066" y="1467924"/>
            <a:ext cx="597188" cy="184666"/>
          </a:xfrm>
          <a:prstGeom prst="rect">
            <a:avLst/>
          </a:prstGeom>
          <a:noFill/>
        </p:spPr>
        <p:txBody>
          <a:bodyPr wrap="square" rtlCol="0">
            <a:spAutoFit/>
          </a:bodyPr>
          <a:lstStyle/>
          <a:p>
            <a:pPr algn="ctr"/>
            <a:r>
              <a:rPr lang="en-US" sz="600" dirty="0">
                <a:solidFill>
                  <a:schemeClr val="bg1"/>
                </a:solidFill>
              </a:rPr>
              <a:t>alignment</a:t>
            </a:r>
          </a:p>
        </p:txBody>
      </p:sp>
      <p:sp>
        <p:nvSpPr>
          <p:cNvPr id="84" name="TextBox 83">
            <a:extLst>
              <a:ext uri="{FF2B5EF4-FFF2-40B4-BE49-F238E27FC236}">
                <a16:creationId xmlns:a16="http://schemas.microsoft.com/office/drawing/2014/main" id="{2844A1B3-E527-4831-AED7-989DE65DA58E}"/>
              </a:ext>
            </a:extLst>
          </p:cNvPr>
          <p:cNvSpPr txBox="1"/>
          <p:nvPr/>
        </p:nvSpPr>
        <p:spPr>
          <a:xfrm>
            <a:off x="1169377" y="1467924"/>
            <a:ext cx="740628" cy="184666"/>
          </a:xfrm>
          <a:prstGeom prst="rect">
            <a:avLst/>
          </a:prstGeom>
          <a:noFill/>
        </p:spPr>
        <p:txBody>
          <a:bodyPr wrap="square" rtlCol="0">
            <a:spAutoFit/>
          </a:bodyPr>
          <a:lstStyle/>
          <a:p>
            <a:pPr algn="ctr"/>
            <a:r>
              <a:rPr lang="en-US" sz="600" dirty="0">
                <a:solidFill>
                  <a:schemeClr val="bg1"/>
                </a:solidFill>
              </a:rPr>
              <a:t>improvement</a:t>
            </a:r>
          </a:p>
        </p:txBody>
      </p:sp>
      <p:sp>
        <p:nvSpPr>
          <p:cNvPr id="85" name="TextBox 84">
            <a:extLst>
              <a:ext uri="{FF2B5EF4-FFF2-40B4-BE49-F238E27FC236}">
                <a16:creationId xmlns:a16="http://schemas.microsoft.com/office/drawing/2014/main" id="{F2F83F97-DD37-432C-A8CE-9A666FAFEC12}"/>
              </a:ext>
            </a:extLst>
          </p:cNvPr>
          <p:cNvSpPr txBox="1"/>
          <p:nvPr/>
        </p:nvSpPr>
        <p:spPr>
          <a:xfrm>
            <a:off x="1785248" y="1467924"/>
            <a:ext cx="585970" cy="184666"/>
          </a:xfrm>
          <a:prstGeom prst="rect">
            <a:avLst/>
          </a:prstGeom>
          <a:noFill/>
        </p:spPr>
        <p:txBody>
          <a:bodyPr wrap="square" rtlCol="0">
            <a:spAutoFit/>
          </a:bodyPr>
          <a:lstStyle/>
          <a:p>
            <a:pPr algn="ctr"/>
            <a:r>
              <a:rPr lang="en-US" sz="600" dirty="0">
                <a:solidFill>
                  <a:schemeClr val="bg1"/>
                </a:solidFill>
              </a:rPr>
              <a:t>executive</a:t>
            </a:r>
          </a:p>
        </p:txBody>
      </p:sp>
      <p:sp>
        <p:nvSpPr>
          <p:cNvPr id="86" name="TextBox 85">
            <a:extLst>
              <a:ext uri="{FF2B5EF4-FFF2-40B4-BE49-F238E27FC236}">
                <a16:creationId xmlns:a16="http://schemas.microsoft.com/office/drawing/2014/main" id="{CA73C244-F713-44AF-8D7D-17E568D56364}"/>
              </a:ext>
            </a:extLst>
          </p:cNvPr>
          <p:cNvSpPr txBox="1"/>
          <p:nvPr/>
        </p:nvSpPr>
        <p:spPr>
          <a:xfrm>
            <a:off x="2360065" y="1467924"/>
            <a:ext cx="603178" cy="184666"/>
          </a:xfrm>
          <a:prstGeom prst="rect">
            <a:avLst/>
          </a:prstGeom>
          <a:noFill/>
        </p:spPr>
        <p:txBody>
          <a:bodyPr wrap="square" rtlCol="0">
            <a:spAutoFit/>
          </a:bodyPr>
          <a:lstStyle/>
          <a:p>
            <a:pPr algn="ctr"/>
            <a:r>
              <a:rPr lang="en-US" sz="600" dirty="0">
                <a:solidFill>
                  <a:schemeClr val="bg1"/>
                </a:solidFill>
              </a:rPr>
              <a:t>opportunity</a:t>
            </a:r>
          </a:p>
        </p:txBody>
      </p:sp>
      <p:sp>
        <p:nvSpPr>
          <p:cNvPr id="87" name="TextBox 86">
            <a:extLst>
              <a:ext uri="{FF2B5EF4-FFF2-40B4-BE49-F238E27FC236}">
                <a16:creationId xmlns:a16="http://schemas.microsoft.com/office/drawing/2014/main" id="{21A3A9BC-7605-4DCA-B952-8028267AD2E9}"/>
              </a:ext>
            </a:extLst>
          </p:cNvPr>
          <p:cNvSpPr txBox="1"/>
          <p:nvPr/>
        </p:nvSpPr>
        <p:spPr>
          <a:xfrm>
            <a:off x="2963242" y="1467924"/>
            <a:ext cx="485127" cy="184666"/>
          </a:xfrm>
          <a:prstGeom prst="rect">
            <a:avLst/>
          </a:prstGeom>
          <a:noFill/>
        </p:spPr>
        <p:txBody>
          <a:bodyPr wrap="square" rtlCol="0">
            <a:spAutoFit/>
          </a:bodyPr>
          <a:lstStyle/>
          <a:p>
            <a:pPr algn="ctr"/>
            <a:r>
              <a:rPr lang="en-US" sz="600" dirty="0">
                <a:solidFill>
                  <a:schemeClr val="bg1"/>
                </a:solidFill>
              </a:rPr>
              <a:t>support</a:t>
            </a:r>
          </a:p>
        </p:txBody>
      </p:sp>
      <p:sp>
        <p:nvSpPr>
          <p:cNvPr id="88" name="TextBox 87">
            <a:extLst>
              <a:ext uri="{FF2B5EF4-FFF2-40B4-BE49-F238E27FC236}">
                <a16:creationId xmlns:a16="http://schemas.microsoft.com/office/drawing/2014/main" id="{4C3577AE-A57B-4C2C-8D52-210A06446816}"/>
              </a:ext>
            </a:extLst>
          </p:cNvPr>
          <p:cNvSpPr txBox="1"/>
          <p:nvPr/>
        </p:nvSpPr>
        <p:spPr>
          <a:xfrm>
            <a:off x="3495948" y="1467924"/>
            <a:ext cx="586558" cy="184666"/>
          </a:xfrm>
          <a:prstGeom prst="rect">
            <a:avLst/>
          </a:prstGeom>
          <a:noFill/>
        </p:spPr>
        <p:txBody>
          <a:bodyPr wrap="square" rtlCol="0">
            <a:spAutoFit/>
          </a:bodyPr>
          <a:lstStyle/>
          <a:p>
            <a:pPr algn="ctr"/>
            <a:r>
              <a:rPr lang="en-US" sz="600" dirty="0">
                <a:solidFill>
                  <a:schemeClr val="bg1"/>
                </a:solidFill>
              </a:rPr>
              <a:t>schedule</a:t>
            </a:r>
          </a:p>
        </p:txBody>
      </p:sp>
      <p:sp>
        <p:nvSpPr>
          <p:cNvPr id="89" name="TextBox 88">
            <a:extLst>
              <a:ext uri="{FF2B5EF4-FFF2-40B4-BE49-F238E27FC236}">
                <a16:creationId xmlns:a16="http://schemas.microsoft.com/office/drawing/2014/main" id="{185F896E-9C81-4C96-B3D3-8B39B465B28F}"/>
              </a:ext>
            </a:extLst>
          </p:cNvPr>
          <p:cNvSpPr txBox="1"/>
          <p:nvPr/>
        </p:nvSpPr>
        <p:spPr>
          <a:xfrm>
            <a:off x="169554" y="2521167"/>
            <a:ext cx="485127" cy="184666"/>
          </a:xfrm>
          <a:prstGeom prst="rect">
            <a:avLst/>
          </a:prstGeom>
          <a:noFill/>
        </p:spPr>
        <p:txBody>
          <a:bodyPr wrap="square" rtlCol="0">
            <a:spAutoFit/>
          </a:bodyPr>
          <a:lstStyle/>
          <a:p>
            <a:pPr algn="ctr"/>
            <a:r>
              <a:rPr lang="en-US" sz="600" dirty="0">
                <a:solidFill>
                  <a:schemeClr val="bg1"/>
                </a:solidFill>
              </a:rPr>
              <a:t>insight</a:t>
            </a:r>
          </a:p>
        </p:txBody>
      </p:sp>
      <p:sp>
        <p:nvSpPr>
          <p:cNvPr id="90" name="TextBox 89">
            <a:extLst>
              <a:ext uri="{FF2B5EF4-FFF2-40B4-BE49-F238E27FC236}">
                <a16:creationId xmlns:a16="http://schemas.microsoft.com/office/drawing/2014/main" id="{A8E5F175-C815-4694-B453-EE9770A38CD0}"/>
              </a:ext>
            </a:extLst>
          </p:cNvPr>
          <p:cNvSpPr txBox="1"/>
          <p:nvPr/>
        </p:nvSpPr>
        <p:spPr>
          <a:xfrm>
            <a:off x="604192" y="2521167"/>
            <a:ext cx="692936" cy="184666"/>
          </a:xfrm>
          <a:prstGeom prst="rect">
            <a:avLst/>
          </a:prstGeom>
          <a:noFill/>
        </p:spPr>
        <p:txBody>
          <a:bodyPr wrap="square" rtlCol="0">
            <a:spAutoFit/>
          </a:bodyPr>
          <a:lstStyle/>
          <a:p>
            <a:pPr algn="ctr"/>
            <a:r>
              <a:rPr lang="en-US" sz="600" dirty="0">
                <a:solidFill>
                  <a:schemeClr val="bg1"/>
                </a:solidFill>
              </a:rPr>
              <a:t>performance</a:t>
            </a:r>
          </a:p>
        </p:txBody>
      </p:sp>
      <p:sp>
        <p:nvSpPr>
          <p:cNvPr id="91" name="TextBox 90">
            <a:extLst>
              <a:ext uri="{FF2B5EF4-FFF2-40B4-BE49-F238E27FC236}">
                <a16:creationId xmlns:a16="http://schemas.microsoft.com/office/drawing/2014/main" id="{3A4E861D-3105-40B3-BDA9-D248CBFFC23C}"/>
              </a:ext>
            </a:extLst>
          </p:cNvPr>
          <p:cNvSpPr txBox="1"/>
          <p:nvPr/>
        </p:nvSpPr>
        <p:spPr>
          <a:xfrm>
            <a:off x="1297127" y="2521167"/>
            <a:ext cx="485127" cy="369332"/>
          </a:xfrm>
          <a:prstGeom prst="rect">
            <a:avLst/>
          </a:prstGeom>
          <a:noFill/>
        </p:spPr>
        <p:txBody>
          <a:bodyPr wrap="square" rtlCol="0">
            <a:spAutoFit/>
          </a:bodyPr>
          <a:lstStyle/>
          <a:p>
            <a:pPr algn="ctr"/>
            <a:r>
              <a:rPr lang="en-US" sz="600" dirty="0">
                <a:solidFill>
                  <a:schemeClr val="bg1"/>
                </a:solidFill>
              </a:rPr>
              <a:t>strategic</a:t>
            </a:r>
            <a:br>
              <a:rPr lang="en-US" sz="600" dirty="0">
                <a:solidFill>
                  <a:schemeClr val="bg1"/>
                </a:solidFill>
              </a:rPr>
            </a:br>
            <a:r>
              <a:rPr lang="en-US" sz="600" dirty="0">
                <a:solidFill>
                  <a:schemeClr val="bg1"/>
                </a:solidFill>
              </a:rPr>
              <a:t>decision</a:t>
            </a:r>
            <a:br>
              <a:rPr lang="en-US" sz="600" dirty="0">
                <a:solidFill>
                  <a:schemeClr val="bg1"/>
                </a:solidFill>
              </a:rPr>
            </a:br>
            <a:r>
              <a:rPr lang="en-US" sz="600" dirty="0">
                <a:solidFill>
                  <a:schemeClr val="bg1"/>
                </a:solidFill>
              </a:rPr>
              <a:t>making</a:t>
            </a:r>
          </a:p>
        </p:txBody>
      </p:sp>
      <p:sp>
        <p:nvSpPr>
          <p:cNvPr id="92" name="TextBox 91">
            <a:extLst>
              <a:ext uri="{FF2B5EF4-FFF2-40B4-BE49-F238E27FC236}">
                <a16:creationId xmlns:a16="http://schemas.microsoft.com/office/drawing/2014/main" id="{DE683ECA-BA99-41E7-8BE4-D5F1FAC9AB01}"/>
              </a:ext>
            </a:extLst>
          </p:cNvPr>
          <p:cNvSpPr txBox="1"/>
          <p:nvPr/>
        </p:nvSpPr>
        <p:spPr>
          <a:xfrm>
            <a:off x="1835669" y="2521167"/>
            <a:ext cx="485127" cy="276999"/>
          </a:xfrm>
          <a:prstGeom prst="rect">
            <a:avLst/>
          </a:prstGeom>
          <a:noFill/>
        </p:spPr>
        <p:txBody>
          <a:bodyPr wrap="square" rtlCol="0">
            <a:spAutoFit/>
          </a:bodyPr>
          <a:lstStyle/>
          <a:p>
            <a:pPr algn="ctr"/>
            <a:r>
              <a:rPr lang="en-US" sz="600" dirty="0">
                <a:solidFill>
                  <a:schemeClr val="bg1"/>
                </a:solidFill>
              </a:rPr>
              <a:t>problem</a:t>
            </a:r>
            <a:br>
              <a:rPr lang="en-US" sz="600" dirty="0">
                <a:solidFill>
                  <a:schemeClr val="bg1"/>
                </a:solidFill>
              </a:rPr>
            </a:br>
            <a:r>
              <a:rPr lang="en-US" sz="600" dirty="0">
                <a:solidFill>
                  <a:schemeClr val="bg1"/>
                </a:solidFill>
              </a:rPr>
              <a:t>solving</a:t>
            </a:r>
          </a:p>
        </p:txBody>
      </p:sp>
      <p:sp>
        <p:nvSpPr>
          <p:cNvPr id="93" name="TextBox 92">
            <a:extLst>
              <a:ext uri="{FF2B5EF4-FFF2-40B4-BE49-F238E27FC236}">
                <a16:creationId xmlns:a16="http://schemas.microsoft.com/office/drawing/2014/main" id="{FBB94536-3F01-4F11-8661-38E0D764A82D}"/>
              </a:ext>
            </a:extLst>
          </p:cNvPr>
          <p:cNvSpPr txBox="1"/>
          <p:nvPr/>
        </p:nvSpPr>
        <p:spPr>
          <a:xfrm>
            <a:off x="2322624" y="2521167"/>
            <a:ext cx="678060" cy="184666"/>
          </a:xfrm>
          <a:prstGeom prst="rect">
            <a:avLst/>
          </a:prstGeom>
          <a:noFill/>
        </p:spPr>
        <p:txBody>
          <a:bodyPr wrap="square" rtlCol="0">
            <a:spAutoFit/>
          </a:bodyPr>
          <a:lstStyle/>
          <a:p>
            <a:pPr algn="ctr"/>
            <a:r>
              <a:rPr lang="en-US" sz="600" dirty="0">
                <a:solidFill>
                  <a:schemeClr val="bg1"/>
                </a:solidFill>
              </a:rPr>
              <a:t>innovation</a:t>
            </a:r>
          </a:p>
        </p:txBody>
      </p:sp>
      <p:sp>
        <p:nvSpPr>
          <p:cNvPr id="94" name="TextBox 93">
            <a:extLst>
              <a:ext uri="{FF2B5EF4-FFF2-40B4-BE49-F238E27FC236}">
                <a16:creationId xmlns:a16="http://schemas.microsoft.com/office/drawing/2014/main" id="{7C17EF0F-4FEC-44DD-A2E3-2BF931667338}"/>
              </a:ext>
            </a:extLst>
          </p:cNvPr>
          <p:cNvSpPr txBox="1"/>
          <p:nvPr/>
        </p:nvSpPr>
        <p:spPr>
          <a:xfrm>
            <a:off x="2963242" y="2521167"/>
            <a:ext cx="485127" cy="184666"/>
          </a:xfrm>
          <a:prstGeom prst="rect">
            <a:avLst/>
          </a:prstGeom>
          <a:noFill/>
        </p:spPr>
        <p:txBody>
          <a:bodyPr wrap="square" rtlCol="0">
            <a:spAutoFit/>
          </a:bodyPr>
          <a:lstStyle/>
          <a:p>
            <a:pPr algn="ctr"/>
            <a:r>
              <a:rPr lang="en-US" sz="600" dirty="0">
                <a:solidFill>
                  <a:schemeClr val="bg1"/>
                </a:solidFill>
              </a:rPr>
              <a:t>launch</a:t>
            </a:r>
          </a:p>
        </p:txBody>
      </p:sp>
      <p:sp>
        <p:nvSpPr>
          <p:cNvPr id="95" name="TextBox 94">
            <a:extLst>
              <a:ext uri="{FF2B5EF4-FFF2-40B4-BE49-F238E27FC236}">
                <a16:creationId xmlns:a16="http://schemas.microsoft.com/office/drawing/2014/main" id="{4589A29A-9B53-4DEE-B702-B0AA7D8F55D2}"/>
              </a:ext>
            </a:extLst>
          </p:cNvPr>
          <p:cNvSpPr txBox="1"/>
          <p:nvPr/>
        </p:nvSpPr>
        <p:spPr>
          <a:xfrm>
            <a:off x="3468680" y="2521167"/>
            <a:ext cx="641094" cy="184666"/>
          </a:xfrm>
          <a:prstGeom prst="rect">
            <a:avLst/>
          </a:prstGeom>
          <a:noFill/>
        </p:spPr>
        <p:txBody>
          <a:bodyPr wrap="square" rtlCol="0">
            <a:spAutoFit/>
          </a:bodyPr>
          <a:lstStyle/>
          <a:p>
            <a:pPr algn="ctr"/>
            <a:r>
              <a:rPr lang="en-US" sz="600" dirty="0">
                <a:solidFill>
                  <a:schemeClr val="bg1"/>
                </a:solidFill>
              </a:rPr>
              <a:t>performance</a:t>
            </a:r>
          </a:p>
        </p:txBody>
      </p:sp>
      <p:sp>
        <p:nvSpPr>
          <p:cNvPr id="96" name="TextBox 95">
            <a:extLst>
              <a:ext uri="{FF2B5EF4-FFF2-40B4-BE49-F238E27FC236}">
                <a16:creationId xmlns:a16="http://schemas.microsoft.com/office/drawing/2014/main" id="{7EC034CC-06E1-4D8D-A081-CBC7CD00E21F}"/>
              </a:ext>
            </a:extLst>
          </p:cNvPr>
          <p:cNvSpPr txBox="1"/>
          <p:nvPr/>
        </p:nvSpPr>
        <p:spPr>
          <a:xfrm>
            <a:off x="93131" y="3602459"/>
            <a:ext cx="637974" cy="276999"/>
          </a:xfrm>
          <a:prstGeom prst="rect">
            <a:avLst/>
          </a:prstGeom>
          <a:noFill/>
        </p:spPr>
        <p:txBody>
          <a:bodyPr wrap="square" rtlCol="0">
            <a:spAutoFit/>
          </a:bodyPr>
          <a:lstStyle/>
          <a:p>
            <a:pPr algn="ctr"/>
            <a:r>
              <a:rPr lang="en-US" sz="600" dirty="0">
                <a:solidFill>
                  <a:schemeClr val="bg1"/>
                </a:solidFill>
              </a:rPr>
              <a:t>network</a:t>
            </a:r>
            <a:br>
              <a:rPr lang="en-US" sz="600" dirty="0">
                <a:solidFill>
                  <a:schemeClr val="bg1"/>
                </a:solidFill>
              </a:rPr>
            </a:br>
            <a:r>
              <a:rPr lang="en-US" sz="600" dirty="0">
                <a:solidFill>
                  <a:schemeClr val="bg1"/>
                </a:solidFill>
              </a:rPr>
              <a:t>database</a:t>
            </a:r>
          </a:p>
        </p:txBody>
      </p:sp>
      <p:sp>
        <p:nvSpPr>
          <p:cNvPr id="97" name="TextBox 96">
            <a:extLst>
              <a:ext uri="{FF2B5EF4-FFF2-40B4-BE49-F238E27FC236}">
                <a16:creationId xmlns:a16="http://schemas.microsoft.com/office/drawing/2014/main" id="{EE923062-A506-4440-814F-9FE5C0894889}"/>
              </a:ext>
            </a:extLst>
          </p:cNvPr>
          <p:cNvSpPr txBox="1"/>
          <p:nvPr/>
        </p:nvSpPr>
        <p:spPr>
          <a:xfrm>
            <a:off x="603701" y="3602459"/>
            <a:ext cx="693918"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management</a:t>
            </a:r>
          </a:p>
        </p:txBody>
      </p:sp>
      <p:sp>
        <p:nvSpPr>
          <p:cNvPr id="98" name="TextBox 97">
            <a:extLst>
              <a:ext uri="{FF2B5EF4-FFF2-40B4-BE49-F238E27FC236}">
                <a16:creationId xmlns:a16="http://schemas.microsoft.com/office/drawing/2014/main" id="{78F20F93-B4B3-4D2B-9D79-424B07678549}"/>
              </a:ext>
            </a:extLst>
          </p:cNvPr>
          <p:cNvSpPr txBox="1"/>
          <p:nvPr/>
        </p:nvSpPr>
        <p:spPr>
          <a:xfrm>
            <a:off x="1297127" y="3602459"/>
            <a:ext cx="485127" cy="276999"/>
          </a:xfrm>
          <a:prstGeom prst="rect">
            <a:avLst/>
          </a:prstGeom>
          <a:noFill/>
        </p:spPr>
        <p:txBody>
          <a:bodyPr wrap="square" rtlCol="0">
            <a:spAutoFit/>
          </a:bodyPr>
          <a:lstStyle/>
          <a:p>
            <a:pPr algn="ctr"/>
            <a:r>
              <a:rPr lang="en-US" sz="600" dirty="0">
                <a:solidFill>
                  <a:schemeClr val="bg1"/>
                </a:solidFill>
              </a:rPr>
              <a:t>backup</a:t>
            </a:r>
            <a:br>
              <a:rPr lang="en-US" sz="600" dirty="0">
                <a:solidFill>
                  <a:schemeClr val="bg1"/>
                </a:solidFill>
              </a:rPr>
            </a:br>
            <a:r>
              <a:rPr lang="en-US" sz="600" dirty="0">
                <a:solidFill>
                  <a:schemeClr val="bg1"/>
                </a:solidFill>
              </a:rPr>
              <a:t>system</a:t>
            </a:r>
          </a:p>
        </p:txBody>
      </p:sp>
      <p:sp>
        <p:nvSpPr>
          <p:cNvPr id="99" name="TextBox 98">
            <a:extLst>
              <a:ext uri="{FF2B5EF4-FFF2-40B4-BE49-F238E27FC236}">
                <a16:creationId xmlns:a16="http://schemas.microsoft.com/office/drawing/2014/main" id="{58D89C5A-6007-4C65-9DED-CA57E770C051}"/>
              </a:ext>
            </a:extLst>
          </p:cNvPr>
          <p:cNvSpPr txBox="1"/>
          <p:nvPr/>
        </p:nvSpPr>
        <p:spPr>
          <a:xfrm>
            <a:off x="1835669" y="3602459"/>
            <a:ext cx="485127" cy="276999"/>
          </a:xfrm>
          <a:prstGeom prst="rect">
            <a:avLst/>
          </a:prstGeom>
          <a:noFill/>
        </p:spPr>
        <p:txBody>
          <a:bodyPr wrap="square" rtlCol="0">
            <a:spAutoFit/>
          </a:bodyPr>
          <a:lstStyle/>
          <a:p>
            <a:pPr algn="ctr"/>
            <a:r>
              <a:rPr lang="en-US" sz="600" dirty="0">
                <a:solidFill>
                  <a:schemeClr val="bg1"/>
                </a:solidFill>
              </a:rPr>
              <a:t>big data</a:t>
            </a:r>
            <a:br>
              <a:rPr lang="en-US" sz="600" dirty="0">
                <a:solidFill>
                  <a:schemeClr val="bg1"/>
                </a:solidFill>
              </a:rPr>
            </a:br>
            <a:r>
              <a:rPr lang="en-US" sz="600" dirty="0">
                <a:solidFill>
                  <a:schemeClr val="bg1"/>
                </a:solidFill>
              </a:rPr>
              <a:t>analytics</a:t>
            </a:r>
          </a:p>
        </p:txBody>
      </p:sp>
      <p:sp>
        <p:nvSpPr>
          <p:cNvPr id="100" name="TextBox 99">
            <a:extLst>
              <a:ext uri="{FF2B5EF4-FFF2-40B4-BE49-F238E27FC236}">
                <a16:creationId xmlns:a16="http://schemas.microsoft.com/office/drawing/2014/main" id="{F7528B57-9384-4AE2-A28F-94A6D81FE633}"/>
              </a:ext>
            </a:extLst>
          </p:cNvPr>
          <p:cNvSpPr txBox="1"/>
          <p:nvPr/>
        </p:nvSpPr>
        <p:spPr>
          <a:xfrm>
            <a:off x="2294059" y="3602459"/>
            <a:ext cx="735190" cy="276999"/>
          </a:xfrm>
          <a:prstGeom prst="rect">
            <a:avLst/>
          </a:prstGeom>
          <a:noFill/>
        </p:spPr>
        <p:txBody>
          <a:bodyPr wrap="square" rtlCol="0">
            <a:spAutoFit/>
          </a:bodyPr>
          <a:lstStyle/>
          <a:p>
            <a:pPr algn="ctr"/>
            <a:r>
              <a:rPr lang="en-US" sz="600" dirty="0">
                <a:solidFill>
                  <a:schemeClr val="bg1"/>
                </a:solidFill>
              </a:rPr>
              <a:t>content</a:t>
            </a:r>
            <a:br>
              <a:rPr lang="en-US" sz="600" dirty="0">
                <a:solidFill>
                  <a:schemeClr val="bg1"/>
                </a:solidFill>
              </a:rPr>
            </a:br>
            <a:r>
              <a:rPr lang="en-US" sz="600" dirty="0">
                <a:solidFill>
                  <a:schemeClr val="bg1"/>
                </a:solidFill>
              </a:rPr>
              <a:t>management</a:t>
            </a:r>
          </a:p>
        </p:txBody>
      </p:sp>
      <p:sp>
        <p:nvSpPr>
          <p:cNvPr id="101" name="TextBox 100">
            <a:extLst>
              <a:ext uri="{FF2B5EF4-FFF2-40B4-BE49-F238E27FC236}">
                <a16:creationId xmlns:a16="http://schemas.microsoft.com/office/drawing/2014/main" id="{CB924E8C-DA90-4626-89DD-DF947C930099}"/>
              </a:ext>
            </a:extLst>
          </p:cNvPr>
          <p:cNvSpPr txBox="1"/>
          <p:nvPr/>
        </p:nvSpPr>
        <p:spPr>
          <a:xfrm>
            <a:off x="2963242" y="3602459"/>
            <a:ext cx="485127" cy="276999"/>
          </a:xfrm>
          <a:prstGeom prst="rect">
            <a:avLst/>
          </a:prstGeom>
          <a:noFill/>
        </p:spPr>
        <p:txBody>
          <a:bodyPr wrap="square" rtlCol="0">
            <a:spAutoFit/>
          </a:bodyPr>
          <a:lstStyle/>
          <a:p>
            <a:pPr algn="ctr"/>
            <a:r>
              <a:rPr lang="en-US" sz="600" dirty="0">
                <a:solidFill>
                  <a:schemeClr val="bg1"/>
                </a:solidFill>
              </a:rPr>
              <a:t>social media</a:t>
            </a:r>
          </a:p>
        </p:txBody>
      </p:sp>
      <p:sp>
        <p:nvSpPr>
          <p:cNvPr id="102" name="TextBox 101">
            <a:extLst>
              <a:ext uri="{FF2B5EF4-FFF2-40B4-BE49-F238E27FC236}">
                <a16:creationId xmlns:a16="http://schemas.microsoft.com/office/drawing/2014/main" id="{AF4C50C9-BDA6-4DCD-A2F7-F99B6D107519}"/>
              </a:ext>
            </a:extLst>
          </p:cNvPr>
          <p:cNvSpPr txBox="1"/>
          <p:nvPr/>
        </p:nvSpPr>
        <p:spPr>
          <a:xfrm>
            <a:off x="3487987" y="3602459"/>
            <a:ext cx="602480" cy="184666"/>
          </a:xfrm>
          <a:prstGeom prst="rect">
            <a:avLst/>
          </a:prstGeom>
          <a:noFill/>
        </p:spPr>
        <p:txBody>
          <a:bodyPr wrap="square" rtlCol="0">
            <a:spAutoFit/>
          </a:bodyPr>
          <a:lstStyle/>
          <a:p>
            <a:pPr algn="ctr"/>
            <a:r>
              <a:rPr lang="en-US" sz="600" dirty="0">
                <a:solidFill>
                  <a:schemeClr val="bg1"/>
                </a:solidFill>
              </a:rPr>
              <a:t>direct mail</a:t>
            </a:r>
          </a:p>
        </p:txBody>
      </p:sp>
      <p:sp>
        <p:nvSpPr>
          <p:cNvPr id="103" name="TextBox 102">
            <a:extLst>
              <a:ext uri="{FF2B5EF4-FFF2-40B4-BE49-F238E27FC236}">
                <a16:creationId xmlns:a16="http://schemas.microsoft.com/office/drawing/2014/main" id="{3C69D69B-B41A-4209-8DC3-8E893CA92289}"/>
              </a:ext>
            </a:extLst>
          </p:cNvPr>
          <p:cNvSpPr txBox="1"/>
          <p:nvPr/>
        </p:nvSpPr>
        <p:spPr>
          <a:xfrm>
            <a:off x="169554" y="4231537"/>
            <a:ext cx="485127" cy="276999"/>
          </a:xfrm>
          <a:prstGeom prst="rect">
            <a:avLst/>
          </a:prstGeom>
          <a:noFill/>
        </p:spPr>
        <p:txBody>
          <a:bodyPr wrap="square" rtlCol="0">
            <a:spAutoFit/>
          </a:bodyPr>
          <a:lstStyle/>
          <a:p>
            <a:pPr algn="ctr"/>
            <a:r>
              <a:rPr lang="en-US" sz="600" dirty="0">
                <a:solidFill>
                  <a:schemeClr val="bg1"/>
                </a:solidFill>
              </a:rPr>
              <a:t>data</a:t>
            </a:r>
            <a:br>
              <a:rPr lang="en-US" sz="600" dirty="0">
                <a:solidFill>
                  <a:schemeClr val="bg1"/>
                </a:solidFill>
              </a:rPr>
            </a:br>
            <a:r>
              <a:rPr lang="en-US" sz="600" dirty="0">
                <a:solidFill>
                  <a:schemeClr val="bg1"/>
                </a:solidFill>
              </a:rPr>
              <a:t>analytics</a:t>
            </a:r>
          </a:p>
        </p:txBody>
      </p:sp>
      <p:sp>
        <p:nvSpPr>
          <p:cNvPr id="104" name="TextBox 103">
            <a:extLst>
              <a:ext uri="{FF2B5EF4-FFF2-40B4-BE49-F238E27FC236}">
                <a16:creationId xmlns:a16="http://schemas.microsoft.com/office/drawing/2014/main" id="{DA70439D-B7B1-4C4E-B326-08B9870C48F2}"/>
              </a:ext>
            </a:extLst>
          </p:cNvPr>
          <p:cNvSpPr txBox="1"/>
          <p:nvPr/>
        </p:nvSpPr>
        <p:spPr>
          <a:xfrm>
            <a:off x="708096" y="4231537"/>
            <a:ext cx="485127" cy="184666"/>
          </a:xfrm>
          <a:prstGeom prst="rect">
            <a:avLst/>
          </a:prstGeom>
          <a:noFill/>
        </p:spPr>
        <p:txBody>
          <a:bodyPr wrap="square" rtlCol="0">
            <a:spAutoFit/>
          </a:bodyPr>
          <a:lstStyle/>
          <a:p>
            <a:pPr algn="ctr"/>
            <a:r>
              <a:rPr lang="en-US" sz="600" dirty="0">
                <a:solidFill>
                  <a:schemeClr val="bg1"/>
                </a:solidFill>
              </a:rPr>
              <a:t>internet</a:t>
            </a:r>
          </a:p>
        </p:txBody>
      </p:sp>
      <p:sp>
        <p:nvSpPr>
          <p:cNvPr id="105" name="TextBox 104">
            <a:extLst>
              <a:ext uri="{FF2B5EF4-FFF2-40B4-BE49-F238E27FC236}">
                <a16:creationId xmlns:a16="http://schemas.microsoft.com/office/drawing/2014/main" id="{2C574424-CFDB-41F7-BDD3-AAD6A9B69854}"/>
              </a:ext>
            </a:extLst>
          </p:cNvPr>
          <p:cNvSpPr txBox="1"/>
          <p:nvPr/>
        </p:nvSpPr>
        <p:spPr>
          <a:xfrm>
            <a:off x="1297127" y="4231537"/>
            <a:ext cx="485127" cy="184666"/>
          </a:xfrm>
          <a:prstGeom prst="rect">
            <a:avLst/>
          </a:prstGeom>
          <a:noFill/>
        </p:spPr>
        <p:txBody>
          <a:bodyPr wrap="square" rtlCol="0">
            <a:spAutoFit/>
          </a:bodyPr>
          <a:lstStyle/>
          <a:p>
            <a:pPr algn="ctr"/>
            <a:r>
              <a:rPr lang="en-US" sz="600" dirty="0">
                <a:solidFill>
                  <a:schemeClr val="bg1"/>
                </a:solidFill>
              </a:rPr>
              <a:t>search</a:t>
            </a:r>
          </a:p>
        </p:txBody>
      </p:sp>
      <p:sp>
        <p:nvSpPr>
          <p:cNvPr id="106" name="TextBox 105">
            <a:extLst>
              <a:ext uri="{FF2B5EF4-FFF2-40B4-BE49-F238E27FC236}">
                <a16:creationId xmlns:a16="http://schemas.microsoft.com/office/drawing/2014/main" id="{561C6C5B-692B-4D7D-9070-83077DAAB85F}"/>
              </a:ext>
            </a:extLst>
          </p:cNvPr>
          <p:cNvSpPr txBox="1"/>
          <p:nvPr/>
        </p:nvSpPr>
        <p:spPr>
          <a:xfrm>
            <a:off x="1835669" y="4231537"/>
            <a:ext cx="485127" cy="184666"/>
          </a:xfrm>
          <a:prstGeom prst="rect">
            <a:avLst/>
          </a:prstGeom>
          <a:noFill/>
        </p:spPr>
        <p:txBody>
          <a:bodyPr wrap="square" rtlCol="0">
            <a:spAutoFit/>
          </a:bodyPr>
          <a:lstStyle/>
          <a:p>
            <a:pPr algn="ctr"/>
            <a:r>
              <a:rPr lang="en-US" sz="600" dirty="0">
                <a:solidFill>
                  <a:schemeClr val="bg1"/>
                </a:solidFill>
              </a:rPr>
              <a:t>video</a:t>
            </a:r>
          </a:p>
        </p:txBody>
      </p:sp>
      <p:sp>
        <p:nvSpPr>
          <p:cNvPr id="107" name="TextBox 106">
            <a:extLst>
              <a:ext uri="{FF2B5EF4-FFF2-40B4-BE49-F238E27FC236}">
                <a16:creationId xmlns:a16="http://schemas.microsoft.com/office/drawing/2014/main" id="{718207A8-B8A9-4D26-8AB0-BEC72AB12F7F}"/>
              </a:ext>
            </a:extLst>
          </p:cNvPr>
          <p:cNvSpPr txBox="1"/>
          <p:nvPr/>
        </p:nvSpPr>
        <p:spPr>
          <a:xfrm>
            <a:off x="2322623" y="4231537"/>
            <a:ext cx="678062" cy="276999"/>
          </a:xfrm>
          <a:prstGeom prst="rect">
            <a:avLst/>
          </a:prstGeom>
          <a:noFill/>
        </p:spPr>
        <p:txBody>
          <a:bodyPr wrap="square" rtlCol="0">
            <a:spAutoFit/>
          </a:bodyPr>
          <a:lstStyle/>
          <a:p>
            <a:pPr algn="ctr"/>
            <a:r>
              <a:rPr lang="en-US" sz="600" dirty="0">
                <a:solidFill>
                  <a:schemeClr val="bg1"/>
                </a:solidFill>
              </a:rPr>
              <a:t>electronic</a:t>
            </a:r>
            <a:br>
              <a:rPr lang="en-US" sz="600" dirty="0">
                <a:solidFill>
                  <a:schemeClr val="bg1"/>
                </a:solidFill>
              </a:rPr>
            </a:br>
            <a:r>
              <a:rPr lang="en-US" sz="600" dirty="0">
                <a:solidFill>
                  <a:schemeClr val="bg1"/>
                </a:solidFill>
              </a:rPr>
              <a:t>devices</a:t>
            </a:r>
          </a:p>
        </p:txBody>
      </p:sp>
      <p:sp>
        <p:nvSpPr>
          <p:cNvPr id="108" name="TextBox 107">
            <a:extLst>
              <a:ext uri="{FF2B5EF4-FFF2-40B4-BE49-F238E27FC236}">
                <a16:creationId xmlns:a16="http://schemas.microsoft.com/office/drawing/2014/main" id="{9BD6A9EC-3ABF-4008-8115-B0A4FAB596D0}"/>
              </a:ext>
            </a:extLst>
          </p:cNvPr>
          <p:cNvSpPr txBox="1"/>
          <p:nvPr/>
        </p:nvSpPr>
        <p:spPr>
          <a:xfrm>
            <a:off x="2963242" y="4231537"/>
            <a:ext cx="485127" cy="276999"/>
          </a:xfrm>
          <a:prstGeom prst="rect">
            <a:avLst/>
          </a:prstGeom>
          <a:noFill/>
        </p:spPr>
        <p:txBody>
          <a:bodyPr wrap="square" rtlCol="0">
            <a:spAutoFit/>
          </a:bodyPr>
          <a:lstStyle/>
          <a:p>
            <a:pPr algn="ctr"/>
            <a:r>
              <a:rPr lang="en-US" sz="600" dirty="0">
                <a:solidFill>
                  <a:schemeClr val="bg1"/>
                </a:solidFill>
              </a:rPr>
              <a:t>mobile app</a:t>
            </a:r>
          </a:p>
        </p:txBody>
      </p:sp>
      <p:sp>
        <p:nvSpPr>
          <p:cNvPr id="109" name="TextBox 108">
            <a:extLst>
              <a:ext uri="{FF2B5EF4-FFF2-40B4-BE49-F238E27FC236}">
                <a16:creationId xmlns:a16="http://schemas.microsoft.com/office/drawing/2014/main" id="{6D75B30B-800E-4B51-8145-679C63658275}"/>
              </a:ext>
            </a:extLst>
          </p:cNvPr>
          <p:cNvSpPr txBox="1"/>
          <p:nvPr/>
        </p:nvSpPr>
        <p:spPr>
          <a:xfrm>
            <a:off x="4835629" y="800849"/>
            <a:ext cx="673112" cy="276999"/>
          </a:xfrm>
          <a:prstGeom prst="rect">
            <a:avLst/>
          </a:prstGeom>
          <a:noFill/>
        </p:spPr>
        <p:txBody>
          <a:bodyPr wrap="square" rtlCol="0">
            <a:spAutoFit/>
          </a:bodyPr>
          <a:lstStyle/>
          <a:p>
            <a:pPr algn="ctr"/>
            <a:r>
              <a:rPr lang="en-US" sz="600" dirty="0">
                <a:solidFill>
                  <a:schemeClr val="bg1"/>
                </a:solidFill>
              </a:rPr>
              <a:t>global development</a:t>
            </a:r>
          </a:p>
        </p:txBody>
      </p:sp>
      <p:sp>
        <p:nvSpPr>
          <p:cNvPr id="110" name="TextBox 109">
            <a:extLst>
              <a:ext uri="{FF2B5EF4-FFF2-40B4-BE49-F238E27FC236}">
                <a16:creationId xmlns:a16="http://schemas.microsoft.com/office/drawing/2014/main" id="{DBF5E2D9-C1EB-4E7E-ABAC-D89B19BB8574}"/>
              </a:ext>
            </a:extLst>
          </p:cNvPr>
          <p:cNvSpPr txBox="1"/>
          <p:nvPr/>
        </p:nvSpPr>
        <p:spPr>
          <a:xfrm>
            <a:off x="5412133" y="800849"/>
            <a:ext cx="597188" cy="276999"/>
          </a:xfrm>
          <a:prstGeom prst="rect">
            <a:avLst/>
          </a:prstGeom>
          <a:noFill/>
        </p:spPr>
        <p:txBody>
          <a:bodyPr wrap="square" rtlCol="0">
            <a:spAutoFit/>
          </a:bodyPr>
          <a:lstStyle/>
          <a:p>
            <a:pPr algn="ctr"/>
            <a:r>
              <a:rPr lang="en-US" sz="600" dirty="0">
                <a:solidFill>
                  <a:schemeClr val="bg1"/>
                </a:solidFill>
              </a:rPr>
              <a:t>global connectivity</a:t>
            </a:r>
          </a:p>
        </p:txBody>
      </p:sp>
      <p:sp>
        <p:nvSpPr>
          <p:cNvPr id="111" name="TextBox 110">
            <a:extLst>
              <a:ext uri="{FF2B5EF4-FFF2-40B4-BE49-F238E27FC236}">
                <a16:creationId xmlns:a16="http://schemas.microsoft.com/office/drawing/2014/main" id="{C95EDE8C-D142-419F-83A9-235F54A7A855}"/>
              </a:ext>
            </a:extLst>
          </p:cNvPr>
          <p:cNvSpPr txBox="1"/>
          <p:nvPr/>
        </p:nvSpPr>
        <p:spPr>
          <a:xfrm>
            <a:off x="5929444" y="800849"/>
            <a:ext cx="740628" cy="276999"/>
          </a:xfrm>
          <a:prstGeom prst="rect">
            <a:avLst/>
          </a:prstGeom>
          <a:noFill/>
        </p:spPr>
        <p:txBody>
          <a:bodyPr wrap="square" rtlCol="0">
            <a:spAutoFit/>
          </a:bodyPr>
          <a:lstStyle/>
          <a:p>
            <a:pPr algn="ctr"/>
            <a:r>
              <a:rPr lang="en-US" sz="600" dirty="0">
                <a:solidFill>
                  <a:schemeClr val="bg1"/>
                </a:solidFill>
              </a:rPr>
              <a:t>global</a:t>
            </a:r>
            <a:br>
              <a:rPr lang="en-US" sz="600" dirty="0">
                <a:solidFill>
                  <a:schemeClr val="bg1"/>
                </a:solidFill>
              </a:rPr>
            </a:br>
            <a:r>
              <a:rPr lang="en-US" sz="600" dirty="0">
                <a:solidFill>
                  <a:schemeClr val="bg1"/>
                </a:solidFill>
              </a:rPr>
              <a:t>markets</a:t>
            </a:r>
          </a:p>
        </p:txBody>
      </p:sp>
      <p:sp>
        <p:nvSpPr>
          <p:cNvPr id="112" name="TextBox 111">
            <a:extLst>
              <a:ext uri="{FF2B5EF4-FFF2-40B4-BE49-F238E27FC236}">
                <a16:creationId xmlns:a16="http://schemas.microsoft.com/office/drawing/2014/main" id="{B3551447-F17A-4372-8765-B03A825D3DD0}"/>
              </a:ext>
            </a:extLst>
          </p:cNvPr>
          <p:cNvSpPr txBox="1"/>
          <p:nvPr/>
        </p:nvSpPr>
        <p:spPr>
          <a:xfrm>
            <a:off x="4876206" y="1808338"/>
            <a:ext cx="591958" cy="184666"/>
          </a:xfrm>
          <a:prstGeom prst="rect">
            <a:avLst/>
          </a:prstGeom>
          <a:noFill/>
        </p:spPr>
        <p:txBody>
          <a:bodyPr wrap="square" rtlCol="0">
            <a:spAutoFit/>
          </a:bodyPr>
          <a:lstStyle/>
          <a:p>
            <a:pPr algn="ctr"/>
            <a:r>
              <a:rPr lang="en-US" sz="600" dirty="0">
                <a:solidFill>
                  <a:schemeClr val="bg1"/>
                </a:solidFill>
              </a:rPr>
              <a:t>legislation</a:t>
            </a:r>
          </a:p>
        </p:txBody>
      </p:sp>
      <p:sp>
        <p:nvSpPr>
          <p:cNvPr id="113" name="TextBox 112">
            <a:extLst>
              <a:ext uri="{FF2B5EF4-FFF2-40B4-BE49-F238E27FC236}">
                <a16:creationId xmlns:a16="http://schemas.microsoft.com/office/drawing/2014/main" id="{B36E09E6-BC02-4562-8B10-180B0A7752AA}"/>
              </a:ext>
            </a:extLst>
          </p:cNvPr>
          <p:cNvSpPr txBox="1"/>
          <p:nvPr/>
        </p:nvSpPr>
        <p:spPr>
          <a:xfrm>
            <a:off x="5412133" y="1808338"/>
            <a:ext cx="597188" cy="276999"/>
          </a:xfrm>
          <a:prstGeom prst="rect">
            <a:avLst/>
          </a:prstGeom>
          <a:noFill/>
        </p:spPr>
        <p:txBody>
          <a:bodyPr wrap="square" rtlCol="0">
            <a:spAutoFit/>
          </a:bodyPr>
          <a:lstStyle/>
          <a:p>
            <a:pPr algn="ctr"/>
            <a:r>
              <a:rPr lang="en-US" sz="600" dirty="0">
                <a:solidFill>
                  <a:schemeClr val="bg1"/>
                </a:solidFill>
              </a:rPr>
              <a:t>public policy</a:t>
            </a:r>
          </a:p>
        </p:txBody>
      </p:sp>
      <p:sp>
        <p:nvSpPr>
          <p:cNvPr id="114" name="TextBox 113">
            <a:extLst>
              <a:ext uri="{FF2B5EF4-FFF2-40B4-BE49-F238E27FC236}">
                <a16:creationId xmlns:a16="http://schemas.microsoft.com/office/drawing/2014/main" id="{9DBBCEC5-3B46-483B-9078-F9ED4DC0EDF1}"/>
              </a:ext>
            </a:extLst>
          </p:cNvPr>
          <p:cNvSpPr txBox="1"/>
          <p:nvPr/>
        </p:nvSpPr>
        <p:spPr>
          <a:xfrm>
            <a:off x="5929444" y="1808338"/>
            <a:ext cx="740628" cy="184666"/>
          </a:xfrm>
          <a:prstGeom prst="rect">
            <a:avLst/>
          </a:prstGeom>
          <a:noFill/>
        </p:spPr>
        <p:txBody>
          <a:bodyPr wrap="square" rtlCol="0">
            <a:spAutoFit/>
          </a:bodyPr>
          <a:lstStyle/>
          <a:p>
            <a:pPr algn="ctr"/>
            <a:r>
              <a:rPr lang="en-US" sz="600" dirty="0">
                <a:solidFill>
                  <a:schemeClr val="bg1"/>
                </a:solidFill>
              </a:rPr>
              <a:t>regulations</a:t>
            </a:r>
          </a:p>
        </p:txBody>
      </p:sp>
      <p:sp>
        <p:nvSpPr>
          <p:cNvPr id="115" name="TextBox 114">
            <a:extLst>
              <a:ext uri="{FF2B5EF4-FFF2-40B4-BE49-F238E27FC236}">
                <a16:creationId xmlns:a16="http://schemas.microsoft.com/office/drawing/2014/main" id="{1ED9CEBC-D4AC-401D-B172-768B94722CE3}"/>
              </a:ext>
            </a:extLst>
          </p:cNvPr>
          <p:cNvSpPr txBox="1"/>
          <p:nvPr/>
        </p:nvSpPr>
        <p:spPr>
          <a:xfrm>
            <a:off x="6574191" y="1808338"/>
            <a:ext cx="585970" cy="184666"/>
          </a:xfrm>
          <a:prstGeom prst="rect">
            <a:avLst/>
          </a:prstGeom>
          <a:noFill/>
        </p:spPr>
        <p:txBody>
          <a:bodyPr wrap="square" rtlCol="0">
            <a:spAutoFit/>
          </a:bodyPr>
          <a:lstStyle/>
          <a:p>
            <a:pPr algn="ctr"/>
            <a:r>
              <a:rPr lang="en-US" sz="600" dirty="0">
                <a:solidFill>
                  <a:schemeClr val="bg1"/>
                </a:solidFill>
              </a:rPr>
              <a:t>governance</a:t>
            </a:r>
          </a:p>
        </p:txBody>
      </p:sp>
      <p:sp>
        <p:nvSpPr>
          <p:cNvPr id="116" name="TextBox 115">
            <a:extLst>
              <a:ext uri="{FF2B5EF4-FFF2-40B4-BE49-F238E27FC236}">
                <a16:creationId xmlns:a16="http://schemas.microsoft.com/office/drawing/2014/main" id="{6836CA06-2092-4EFA-80D5-9303A3033F6C}"/>
              </a:ext>
            </a:extLst>
          </p:cNvPr>
          <p:cNvSpPr txBox="1"/>
          <p:nvPr/>
        </p:nvSpPr>
        <p:spPr>
          <a:xfrm>
            <a:off x="7120132" y="1808338"/>
            <a:ext cx="603178" cy="184666"/>
          </a:xfrm>
          <a:prstGeom prst="rect">
            <a:avLst/>
          </a:prstGeom>
          <a:noFill/>
        </p:spPr>
        <p:txBody>
          <a:bodyPr wrap="square" rtlCol="0">
            <a:spAutoFit/>
          </a:bodyPr>
          <a:lstStyle/>
          <a:p>
            <a:pPr algn="ctr"/>
            <a:r>
              <a:rPr lang="en-US" sz="600" dirty="0">
                <a:solidFill>
                  <a:schemeClr val="bg1"/>
                </a:solidFill>
              </a:rPr>
              <a:t>standards</a:t>
            </a:r>
          </a:p>
        </p:txBody>
      </p:sp>
      <p:sp>
        <p:nvSpPr>
          <p:cNvPr id="117" name="TextBox 116">
            <a:extLst>
              <a:ext uri="{FF2B5EF4-FFF2-40B4-BE49-F238E27FC236}">
                <a16:creationId xmlns:a16="http://schemas.microsoft.com/office/drawing/2014/main" id="{51376E83-BAC5-41A0-A006-CEA15BF95729}"/>
              </a:ext>
            </a:extLst>
          </p:cNvPr>
          <p:cNvSpPr txBox="1"/>
          <p:nvPr/>
        </p:nvSpPr>
        <p:spPr>
          <a:xfrm>
            <a:off x="4876206" y="2807820"/>
            <a:ext cx="591958" cy="184666"/>
          </a:xfrm>
          <a:prstGeom prst="rect">
            <a:avLst/>
          </a:prstGeom>
          <a:noFill/>
        </p:spPr>
        <p:txBody>
          <a:bodyPr wrap="square" rtlCol="0">
            <a:spAutoFit/>
          </a:bodyPr>
          <a:lstStyle/>
          <a:p>
            <a:pPr algn="ctr"/>
            <a:r>
              <a:rPr lang="en-US" sz="600" dirty="0">
                <a:solidFill>
                  <a:schemeClr val="bg1"/>
                </a:solidFill>
              </a:rPr>
              <a:t>accounting</a:t>
            </a:r>
          </a:p>
        </p:txBody>
      </p:sp>
      <p:sp>
        <p:nvSpPr>
          <p:cNvPr id="118" name="TextBox 117">
            <a:extLst>
              <a:ext uri="{FF2B5EF4-FFF2-40B4-BE49-F238E27FC236}">
                <a16:creationId xmlns:a16="http://schemas.microsoft.com/office/drawing/2014/main" id="{BA7362CC-B568-4BD7-9BC6-2EA8502971F0}"/>
              </a:ext>
            </a:extLst>
          </p:cNvPr>
          <p:cNvSpPr txBox="1"/>
          <p:nvPr/>
        </p:nvSpPr>
        <p:spPr>
          <a:xfrm>
            <a:off x="5412133" y="2807820"/>
            <a:ext cx="597188" cy="184666"/>
          </a:xfrm>
          <a:prstGeom prst="rect">
            <a:avLst/>
          </a:prstGeom>
          <a:noFill/>
        </p:spPr>
        <p:txBody>
          <a:bodyPr wrap="square" rtlCol="0">
            <a:spAutoFit/>
          </a:bodyPr>
          <a:lstStyle/>
          <a:p>
            <a:pPr algn="ctr"/>
            <a:r>
              <a:rPr lang="en-US" sz="600" dirty="0">
                <a:solidFill>
                  <a:schemeClr val="bg1"/>
                </a:solidFill>
              </a:rPr>
              <a:t>investment</a:t>
            </a:r>
          </a:p>
        </p:txBody>
      </p:sp>
      <p:sp>
        <p:nvSpPr>
          <p:cNvPr id="119" name="TextBox 118">
            <a:extLst>
              <a:ext uri="{FF2B5EF4-FFF2-40B4-BE49-F238E27FC236}">
                <a16:creationId xmlns:a16="http://schemas.microsoft.com/office/drawing/2014/main" id="{DA2A6590-7CD6-468C-B162-D2D5C37ABA41}"/>
              </a:ext>
            </a:extLst>
          </p:cNvPr>
          <p:cNvSpPr txBox="1"/>
          <p:nvPr/>
        </p:nvSpPr>
        <p:spPr>
          <a:xfrm>
            <a:off x="5929444" y="2807820"/>
            <a:ext cx="740628" cy="276999"/>
          </a:xfrm>
          <a:prstGeom prst="rect">
            <a:avLst/>
          </a:prstGeom>
          <a:noFill/>
        </p:spPr>
        <p:txBody>
          <a:bodyPr wrap="square" rtlCol="0">
            <a:spAutoFit/>
          </a:bodyPr>
          <a:lstStyle/>
          <a:p>
            <a:pPr algn="ctr"/>
            <a:r>
              <a:rPr lang="en-US" sz="600" dirty="0">
                <a:solidFill>
                  <a:schemeClr val="bg1"/>
                </a:solidFill>
              </a:rPr>
              <a:t>financial performance</a:t>
            </a:r>
          </a:p>
        </p:txBody>
      </p:sp>
      <p:sp>
        <p:nvSpPr>
          <p:cNvPr id="120" name="TextBox 119">
            <a:extLst>
              <a:ext uri="{FF2B5EF4-FFF2-40B4-BE49-F238E27FC236}">
                <a16:creationId xmlns:a16="http://schemas.microsoft.com/office/drawing/2014/main" id="{CBEA16F3-8002-4E8E-BFD5-B0E54E6BFE1E}"/>
              </a:ext>
            </a:extLst>
          </p:cNvPr>
          <p:cNvSpPr txBox="1"/>
          <p:nvPr/>
        </p:nvSpPr>
        <p:spPr>
          <a:xfrm>
            <a:off x="6545315" y="2807820"/>
            <a:ext cx="585970" cy="184666"/>
          </a:xfrm>
          <a:prstGeom prst="rect">
            <a:avLst/>
          </a:prstGeom>
          <a:noFill/>
        </p:spPr>
        <p:txBody>
          <a:bodyPr wrap="square" rtlCol="0">
            <a:spAutoFit/>
          </a:bodyPr>
          <a:lstStyle/>
          <a:p>
            <a:pPr algn="ctr"/>
            <a:r>
              <a:rPr lang="en-US" sz="600" dirty="0">
                <a:solidFill>
                  <a:schemeClr val="bg1"/>
                </a:solidFill>
              </a:rPr>
              <a:t>forecasting</a:t>
            </a:r>
          </a:p>
        </p:txBody>
      </p:sp>
      <p:sp>
        <p:nvSpPr>
          <p:cNvPr id="121" name="TextBox 120">
            <a:extLst>
              <a:ext uri="{FF2B5EF4-FFF2-40B4-BE49-F238E27FC236}">
                <a16:creationId xmlns:a16="http://schemas.microsoft.com/office/drawing/2014/main" id="{9EDA626F-8C20-417C-8B63-7E6F11E3A3DE}"/>
              </a:ext>
            </a:extLst>
          </p:cNvPr>
          <p:cNvSpPr txBox="1"/>
          <p:nvPr/>
        </p:nvSpPr>
        <p:spPr>
          <a:xfrm>
            <a:off x="7120132" y="2807820"/>
            <a:ext cx="603178"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122" name="TextBox 121">
            <a:extLst>
              <a:ext uri="{FF2B5EF4-FFF2-40B4-BE49-F238E27FC236}">
                <a16:creationId xmlns:a16="http://schemas.microsoft.com/office/drawing/2014/main" id="{154D3FC8-0BFA-490F-A6FD-37742B2DE526}"/>
              </a:ext>
            </a:extLst>
          </p:cNvPr>
          <p:cNvSpPr txBox="1"/>
          <p:nvPr/>
        </p:nvSpPr>
        <p:spPr>
          <a:xfrm>
            <a:off x="7723309" y="2807820"/>
            <a:ext cx="485127" cy="184666"/>
          </a:xfrm>
          <a:prstGeom prst="rect">
            <a:avLst/>
          </a:prstGeom>
          <a:noFill/>
        </p:spPr>
        <p:txBody>
          <a:bodyPr wrap="square" rtlCol="0">
            <a:spAutoFit/>
          </a:bodyPr>
          <a:lstStyle/>
          <a:p>
            <a:pPr algn="ctr"/>
            <a:r>
              <a:rPr lang="en-US" sz="600" dirty="0">
                <a:solidFill>
                  <a:schemeClr val="bg1"/>
                </a:solidFill>
              </a:rPr>
              <a:t>asset</a:t>
            </a:r>
          </a:p>
        </p:txBody>
      </p:sp>
      <p:sp>
        <p:nvSpPr>
          <p:cNvPr id="123" name="TextBox 122">
            <a:extLst>
              <a:ext uri="{FF2B5EF4-FFF2-40B4-BE49-F238E27FC236}">
                <a16:creationId xmlns:a16="http://schemas.microsoft.com/office/drawing/2014/main" id="{07FFAA17-358C-466A-AC62-F47506D108AE}"/>
              </a:ext>
            </a:extLst>
          </p:cNvPr>
          <p:cNvSpPr txBox="1"/>
          <p:nvPr/>
        </p:nvSpPr>
        <p:spPr>
          <a:xfrm>
            <a:off x="8256015" y="2807820"/>
            <a:ext cx="586558" cy="184666"/>
          </a:xfrm>
          <a:prstGeom prst="rect">
            <a:avLst/>
          </a:prstGeom>
          <a:noFill/>
        </p:spPr>
        <p:txBody>
          <a:bodyPr wrap="square" rtlCol="0">
            <a:spAutoFit/>
          </a:bodyPr>
          <a:lstStyle/>
          <a:p>
            <a:pPr algn="ctr"/>
            <a:r>
              <a:rPr lang="en-US" sz="600" dirty="0">
                <a:solidFill>
                  <a:schemeClr val="bg1"/>
                </a:solidFill>
              </a:rPr>
              <a:t>capital</a:t>
            </a:r>
          </a:p>
        </p:txBody>
      </p:sp>
      <p:sp>
        <p:nvSpPr>
          <p:cNvPr id="124" name="TextBox 123">
            <a:extLst>
              <a:ext uri="{FF2B5EF4-FFF2-40B4-BE49-F238E27FC236}">
                <a16:creationId xmlns:a16="http://schemas.microsoft.com/office/drawing/2014/main" id="{53CFEAD0-012F-4403-97E9-A8A521787983}"/>
              </a:ext>
            </a:extLst>
          </p:cNvPr>
          <p:cNvSpPr txBox="1"/>
          <p:nvPr/>
        </p:nvSpPr>
        <p:spPr>
          <a:xfrm>
            <a:off x="4876206" y="3801693"/>
            <a:ext cx="591958" cy="184666"/>
          </a:xfrm>
          <a:prstGeom prst="rect">
            <a:avLst/>
          </a:prstGeom>
          <a:noFill/>
        </p:spPr>
        <p:txBody>
          <a:bodyPr wrap="square" rtlCol="0">
            <a:spAutoFit/>
          </a:bodyPr>
          <a:lstStyle/>
          <a:p>
            <a:pPr algn="ctr"/>
            <a:r>
              <a:rPr lang="en-US" sz="600" dirty="0">
                <a:solidFill>
                  <a:schemeClr val="bg1"/>
                </a:solidFill>
              </a:rPr>
              <a:t>vision</a:t>
            </a:r>
          </a:p>
        </p:txBody>
      </p:sp>
      <p:sp>
        <p:nvSpPr>
          <p:cNvPr id="125" name="TextBox 124">
            <a:extLst>
              <a:ext uri="{FF2B5EF4-FFF2-40B4-BE49-F238E27FC236}">
                <a16:creationId xmlns:a16="http://schemas.microsoft.com/office/drawing/2014/main" id="{89AE0AB5-3A26-4A6B-A71E-B8A434B252D1}"/>
              </a:ext>
            </a:extLst>
          </p:cNvPr>
          <p:cNvSpPr txBox="1"/>
          <p:nvPr/>
        </p:nvSpPr>
        <p:spPr>
          <a:xfrm>
            <a:off x="5412133" y="3801693"/>
            <a:ext cx="597188" cy="184666"/>
          </a:xfrm>
          <a:prstGeom prst="rect">
            <a:avLst/>
          </a:prstGeom>
          <a:noFill/>
        </p:spPr>
        <p:txBody>
          <a:bodyPr wrap="square" rtlCol="0">
            <a:spAutoFit/>
          </a:bodyPr>
          <a:lstStyle/>
          <a:p>
            <a:pPr algn="ctr"/>
            <a:r>
              <a:rPr lang="en-US" sz="600" dirty="0">
                <a:solidFill>
                  <a:schemeClr val="bg1"/>
                </a:solidFill>
              </a:rPr>
              <a:t>mission</a:t>
            </a:r>
          </a:p>
        </p:txBody>
      </p:sp>
      <p:sp>
        <p:nvSpPr>
          <p:cNvPr id="126" name="TextBox 125">
            <a:extLst>
              <a:ext uri="{FF2B5EF4-FFF2-40B4-BE49-F238E27FC236}">
                <a16:creationId xmlns:a16="http://schemas.microsoft.com/office/drawing/2014/main" id="{59CC88C4-64D7-400C-A599-8134400FE3C2}"/>
              </a:ext>
            </a:extLst>
          </p:cNvPr>
          <p:cNvSpPr txBox="1"/>
          <p:nvPr/>
        </p:nvSpPr>
        <p:spPr>
          <a:xfrm>
            <a:off x="5929444" y="3801693"/>
            <a:ext cx="740628" cy="184666"/>
          </a:xfrm>
          <a:prstGeom prst="rect">
            <a:avLst/>
          </a:prstGeom>
          <a:noFill/>
        </p:spPr>
        <p:txBody>
          <a:bodyPr wrap="square" rtlCol="0">
            <a:spAutoFit/>
          </a:bodyPr>
          <a:lstStyle/>
          <a:p>
            <a:pPr algn="ctr"/>
            <a:r>
              <a:rPr lang="en-US" sz="600" dirty="0">
                <a:solidFill>
                  <a:schemeClr val="bg1"/>
                </a:solidFill>
              </a:rPr>
              <a:t>completed</a:t>
            </a:r>
          </a:p>
        </p:txBody>
      </p:sp>
      <p:sp>
        <p:nvSpPr>
          <p:cNvPr id="127" name="TextBox 126">
            <a:extLst>
              <a:ext uri="{FF2B5EF4-FFF2-40B4-BE49-F238E27FC236}">
                <a16:creationId xmlns:a16="http://schemas.microsoft.com/office/drawing/2014/main" id="{7D4A206E-151F-4DCC-80A1-5BB1DC76A6B6}"/>
              </a:ext>
            </a:extLst>
          </p:cNvPr>
          <p:cNvSpPr txBox="1"/>
          <p:nvPr/>
        </p:nvSpPr>
        <p:spPr>
          <a:xfrm>
            <a:off x="6583725" y="3801693"/>
            <a:ext cx="585970" cy="184666"/>
          </a:xfrm>
          <a:prstGeom prst="rect">
            <a:avLst/>
          </a:prstGeom>
          <a:noFill/>
        </p:spPr>
        <p:txBody>
          <a:bodyPr wrap="square" rtlCol="0">
            <a:spAutoFit/>
          </a:bodyPr>
          <a:lstStyle/>
          <a:p>
            <a:pPr algn="ctr"/>
            <a:r>
              <a:rPr lang="en-US" sz="600" dirty="0">
                <a:solidFill>
                  <a:schemeClr val="bg1"/>
                </a:solidFill>
              </a:rPr>
              <a:t>business</a:t>
            </a:r>
          </a:p>
        </p:txBody>
      </p:sp>
      <p:sp>
        <p:nvSpPr>
          <p:cNvPr id="128" name="TextBox 127">
            <a:extLst>
              <a:ext uri="{FF2B5EF4-FFF2-40B4-BE49-F238E27FC236}">
                <a16:creationId xmlns:a16="http://schemas.microsoft.com/office/drawing/2014/main" id="{40AF497C-D902-4A73-9F21-8E862B7DAEC8}"/>
              </a:ext>
            </a:extLst>
          </p:cNvPr>
          <p:cNvSpPr txBox="1"/>
          <p:nvPr/>
        </p:nvSpPr>
        <p:spPr>
          <a:xfrm>
            <a:off x="7120132" y="3801693"/>
            <a:ext cx="603178" cy="184666"/>
          </a:xfrm>
          <a:prstGeom prst="rect">
            <a:avLst/>
          </a:prstGeom>
          <a:noFill/>
        </p:spPr>
        <p:txBody>
          <a:bodyPr wrap="square" rtlCol="0">
            <a:spAutoFit/>
          </a:bodyPr>
          <a:lstStyle/>
          <a:p>
            <a:pPr algn="ctr"/>
            <a:r>
              <a:rPr lang="en-US" sz="600" dirty="0">
                <a:solidFill>
                  <a:schemeClr val="bg1"/>
                </a:solidFill>
              </a:rPr>
              <a:t>operations</a:t>
            </a:r>
          </a:p>
        </p:txBody>
      </p:sp>
      <p:sp>
        <p:nvSpPr>
          <p:cNvPr id="129" name="TextBox 128">
            <a:extLst>
              <a:ext uri="{FF2B5EF4-FFF2-40B4-BE49-F238E27FC236}">
                <a16:creationId xmlns:a16="http://schemas.microsoft.com/office/drawing/2014/main" id="{16F7396E-8877-4CC5-A458-D8E409EA02AB}"/>
              </a:ext>
            </a:extLst>
          </p:cNvPr>
          <p:cNvSpPr txBox="1"/>
          <p:nvPr/>
        </p:nvSpPr>
        <p:spPr>
          <a:xfrm>
            <a:off x="7552540" y="3801693"/>
            <a:ext cx="826666" cy="184666"/>
          </a:xfrm>
          <a:prstGeom prst="rect">
            <a:avLst/>
          </a:prstGeom>
          <a:noFill/>
        </p:spPr>
        <p:txBody>
          <a:bodyPr wrap="square" rtlCol="0">
            <a:spAutoFit/>
          </a:bodyPr>
          <a:lstStyle/>
          <a:p>
            <a:pPr algn="ctr"/>
            <a:r>
              <a:rPr lang="en-US" sz="600" dirty="0">
                <a:solidFill>
                  <a:schemeClr val="bg1"/>
                </a:solidFill>
              </a:rPr>
              <a:t>organization</a:t>
            </a:r>
          </a:p>
        </p:txBody>
      </p:sp>
      <p:sp>
        <p:nvSpPr>
          <p:cNvPr id="130" name="TextBox 129">
            <a:extLst>
              <a:ext uri="{FF2B5EF4-FFF2-40B4-BE49-F238E27FC236}">
                <a16:creationId xmlns:a16="http://schemas.microsoft.com/office/drawing/2014/main" id="{DCDCE945-DA25-438A-A479-3F1FF0839058}"/>
              </a:ext>
            </a:extLst>
          </p:cNvPr>
          <p:cNvSpPr txBox="1"/>
          <p:nvPr/>
        </p:nvSpPr>
        <p:spPr>
          <a:xfrm>
            <a:off x="8256015" y="3801693"/>
            <a:ext cx="586558" cy="184666"/>
          </a:xfrm>
          <a:prstGeom prst="rect">
            <a:avLst/>
          </a:prstGeom>
          <a:noFill/>
        </p:spPr>
        <p:txBody>
          <a:bodyPr wrap="square" rtlCol="0">
            <a:spAutoFit/>
          </a:bodyPr>
          <a:lstStyle/>
          <a:p>
            <a:pPr algn="ctr"/>
            <a:r>
              <a:rPr lang="en-US" sz="600" dirty="0">
                <a:solidFill>
                  <a:schemeClr val="bg1"/>
                </a:solidFill>
              </a:rPr>
              <a:t>partnership</a:t>
            </a:r>
          </a:p>
        </p:txBody>
      </p:sp>
      <p:sp>
        <p:nvSpPr>
          <p:cNvPr id="131" name="TextBox 130">
            <a:extLst>
              <a:ext uri="{FF2B5EF4-FFF2-40B4-BE49-F238E27FC236}">
                <a16:creationId xmlns:a16="http://schemas.microsoft.com/office/drawing/2014/main" id="{84B160CC-A2B3-49C6-95BB-E2F0861B0C1E}"/>
              </a:ext>
            </a:extLst>
          </p:cNvPr>
          <p:cNvSpPr txBox="1"/>
          <p:nvPr/>
        </p:nvSpPr>
        <p:spPr>
          <a:xfrm>
            <a:off x="4876206" y="4368284"/>
            <a:ext cx="591958" cy="184666"/>
          </a:xfrm>
          <a:prstGeom prst="rect">
            <a:avLst/>
          </a:prstGeom>
          <a:noFill/>
        </p:spPr>
        <p:txBody>
          <a:bodyPr wrap="square" rtlCol="0">
            <a:spAutoFit/>
          </a:bodyPr>
          <a:lstStyle/>
          <a:p>
            <a:pPr algn="ctr"/>
            <a:r>
              <a:rPr lang="en-US" sz="600" dirty="0">
                <a:solidFill>
                  <a:schemeClr val="bg1"/>
                </a:solidFill>
              </a:rPr>
              <a:t>ecommerce</a:t>
            </a:r>
          </a:p>
        </p:txBody>
      </p:sp>
    </p:spTree>
    <p:extLst>
      <p:ext uri="{BB962C8B-B14F-4D97-AF65-F5344CB8AC3E}">
        <p14:creationId xmlns:p14="http://schemas.microsoft.com/office/powerpoint/2010/main" val="20462029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ol_txt_ 1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9" name="Picture Placeholder 7"/>
          <p:cNvSpPr>
            <a:spLocks noGrp="1"/>
          </p:cNvSpPr>
          <p:nvPr>
            <p:ph type="pic" sz="quarter" idx="53" hasCustomPrompt="1"/>
          </p:nvPr>
        </p:nvSpPr>
        <p:spPr>
          <a:xfrm>
            <a:off x="4861560" y="1073462"/>
            <a:ext cx="3603118" cy="3818577"/>
          </a:xfrm>
          <a:prstGeom prst="rect">
            <a:avLst/>
          </a:prstGeom>
          <a:ln w="28575">
            <a:noFill/>
          </a:ln>
        </p:spPr>
        <p:txBody>
          <a:bodyPr wrap="none" tIns="0" bIns="1280160" anchor="b"/>
          <a:lstStyle>
            <a:lvl1pPr algn="ctr" rtl="0">
              <a:buNone/>
              <a:defRPr sz="18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11339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col_txt_ 2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20" name="Picture Placeholder 7"/>
          <p:cNvSpPr>
            <a:spLocks noGrp="1"/>
          </p:cNvSpPr>
          <p:nvPr>
            <p:ph type="pic" sz="quarter" idx="53" hasCustomPrompt="1"/>
          </p:nvPr>
        </p:nvSpPr>
        <p:spPr>
          <a:xfrm>
            <a:off x="4932046" y="1081083"/>
            <a:ext cx="3547872" cy="1801368"/>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a:t>Click Icon To Add Image</a:t>
            </a:r>
          </a:p>
        </p:txBody>
      </p:sp>
      <p:sp>
        <p:nvSpPr>
          <p:cNvPr id="21" name="Picture Placeholder 7"/>
          <p:cNvSpPr>
            <a:spLocks noGrp="1"/>
          </p:cNvSpPr>
          <p:nvPr>
            <p:ph type="pic" sz="quarter" idx="54" hasCustomPrompt="1"/>
          </p:nvPr>
        </p:nvSpPr>
        <p:spPr>
          <a:xfrm>
            <a:off x="4932046" y="3095619"/>
            <a:ext cx="3547872" cy="1801368"/>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68486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col_txt_ 2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11" name="Picture Placeholder 7"/>
          <p:cNvSpPr>
            <a:spLocks noGrp="1"/>
          </p:cNvSpPr>
          <p:nvPr>
            <p:ph type="pic" sz="quarter" idx="53" hasCustomPrompt="1"/>
          </p:nvPr>
        </p:nvSpPr>
        <p:spPr>
          <a:xfrm>
            <a:off x="4810790" y="2952023"/>
            <a:ext cx="3364992" cy="195681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a:t>Click Icon To Add Image</a:t>
            </a:r>
          </a:p>
        </p:txBody>
      </p:sp>
      <p:sp>
        <p:nvSpPr>
          <p:cNvPr id="12" name="Picture Placeholder 7"/>
          <p:cNvSpPr>
            <a:spLocks noGrp="1"/>
          </p:cNvSpPr>
          <p:nvPr>
            <p:ph type="pic" sz="quarter" idx="54" hasCustomPrompt="1"/>
          </p:nvPr>
        </p:nvSpPr>
        <p:spPr>
          <a:xfrm>
            <a:off x="967581" y="2952023"/>
            <a:ext cx="3364992" cy="195681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234076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col_txt_ 3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
        <p:nvSpPr>
          <p:cNvPr id="13" name="Picture Placeholder 7"/>
          <p:cNvSpPr>
            <a:spLocks noGrp="1"/>
          </p:cNvSpPr>
          <p:nvPr>
            <p:ph type="pic" sz="quarter" idx="53" hasCustomPrompt="1"/>
          </p:nvPr>
        </p:nvSpPr>
        <p:spPr>
          <a:xfrm>
            <a:off x="483188" y="3066658"/>
            <a:ext cx="2660904"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a:t>Click Icon To Add Image</a:t>
            </a:r>
          </a:p>
        </p:txBody>
      </p:sp>
      <p:sp>
        <p:nvSpPr>
          <p:cNvPr id="16" name="Picture Placeholder 7"/>
          <p:cNvSpPr>
            <a:spLocks noGrp="1"/>
          </p:cNvSpPr>
          <p:nvPr>
            <p:ph type="pic" sz="quarter" idx="54" hasCustomPrompt="1"/>
          </p:nvPr>
        </p:nvSpPr>
        <p:spPr>
          <a:xfrm>
            <a:off x="3238647" y="3066658"/>
            <a:ext cx="2660904"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a:t>Click Icon To Add Image</a:t>
            </a:r>
          </a:p>
        </p:txBody>
      </p:sp>
      <p:sp>
        <p:nvSpPr>
          <p:cNvPr id="17" name="Picture Placeholder 7"/>
          <p:cNvSpPr>
            <a:spLocks noGrp="1"/>
          </p:cNvSpPr>
          <p:nvPr>
            <p:ph type="pic" sz="quarter" idx="55" hasCustomPrompt="1"/>
          </p:nvPr>
        </p:nvSpPr>
        <p:spPr>
          <a:xfrm>
            <a:off x="5994107" y="3066658"/>
            <a:ext cx="2660904"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11953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705637"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a:t>Click Icon To Add Image</a:t>
            </a:r>
          </a:p>
        </p:txBody>
      </p:sp>
      <p:sp>
        <p:nvSpPr>
          <p:cNvPr id="31" name="Text Placeholder 3"/>
          <p:cNvSpPr>
            <a:spLocks noGrp="1"/>
          </p:cNvSpPr>
          <p:nvPr>
            <p:ph type="body" sz="half" idx="37"/>
          </p:nvPr>
        </p:nvSpPr>
        <p:spPr>
          <a:xfrm>
            <a:off x="752119"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32" name="Text Placeholder 3"/>
          <p:cNvSpPr>
            <a:spLocks noGrp="1"/>
          </p:cNvSpPr>
          <p:nvPr>
            <p:ph type="body" sz="half" idx="50"/>
          </p:nvPr>
        </p:nvSpPr>
        <p:spPr>
          <a:xfrm>
            <a:off x="637819"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33" name="Text Placeholder 3"/>
          <p:cNvSpPr>
            <a:spLocks noGrp="1"/>
          </p:cNvSpPr>
          <p:nvPr>
            <p:ph type="body" sz="half" idx="51"/>
          </p:nvPr>
        </p:nvSpPr>
        <p:spPr>
          <a:xfrm>
            <a:off x="752119" y="3443640"/>
            <a:ext cx="1600200" cy="192780"/>
          </a:xfrm>
          <a:prstGeom prst="rect">
            <a:avLst/>
          </a:prstGeom>
        </p:spPr>
        <p:txBody>
          <a:bodyPr wrap="square" lIns="0" tIns="0" rIns="0" bIns="0" anchor="ctr">
            <a:noAutofit/>
          </a:bodyPr>
          <a:lstStyle>
            <a:lvl1pPr marL="0" indent="0" algn="ctr" rtl="0">
              <a:buNone/>
              <a:defRPr sz="1400" b="1" baseline="0">
                <a:solidFill>
                  <a:schemeClr val="accent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34" name="Picture Placeholder 7"/>
          <p:cNvSpPr>
            <a:spLocks noGrp="1"/>
          </p:cNvSpPr>
          <p:nvPr>
            <p:ph type="pic" sz="quarter" idx="54" hasCustomPrompt="1"/>
          </p:nvPr>
        </p:nvSpPr>
        <p:spPr>
          <a:xfrm>
            <a:off x="2716273"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a:t>Click Icon To Add Image</a:t>
            </a:r>
          </a:p>
        </p:txBody>
      </p:sp>
      <p:sp>
        <p:nvSpPr>
          <p:cNvPr id="35" name="Text Placeholder 3"/>
          <p:cNvSpPr>
            <a:spLocks noGrp="1"/>
          </p:cNvSpPr>
          <p:nvPr>
            <p:ph type="body" sz="half" idx="55"/>
          </p:nvPr>
        </p:nvSpPr>
        <p:spPr>
          <a:xfrm>
            <a:off x="2762755"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36" name="Text Placeholder 3"/>
          <p:cNvSpPr>
            <a:spLocks noGrp="1"/>
          </p:cNvSpPr>
          <p:nvPr>
            <p:ph type="body" sz="half" idx="56"/>
          </p:nvPr>
        </p:nvSpPr>
        <p:spPr>
          <a:xfrm>
            <a:off x="2648455"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37" name="Text Placeholder 3"/>
          <p:cNvSpPr>
            <a:spLocks noGrp="1"/>
          </p:cNvSpPr>
          <p:nvPr>
            <p:ph type="body" sz="half" idx="57"/>
          </p:nvPr>
        </p:nvSpPr>
        <p:spPr>
          <a:xfrm>
            <a:off x="2762755" y="3443640"/>
            <a:ext cx="1600200" cy="192780"/>
          </a:xfrm>
          <a:prstGeom prst="rect">
            <a:avLst/>
          </a:prstGeom>
        </p:spPr>
        <p:txBody>
          <a:bodyPr wrap="square" lIns="0" tIns="0" rIns="0" bIns="0" anchor="ctr">
            <a:noAutofit/>
          </a:bodyPr>
          <a:lstStyle>
            <a:lvl1pPr marL="0" indent="0" algn="ctr" rtl="0">
              <a:buNone/>
              <a:defRPr sz="1400" b="1" baseline="0">
                <a:solidFill>
                  <a:schemeClr val="accent2"/>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38" name="Picture Placeholder 7"/>
          <p:cNvSpPr>
            <a:spLocks noGrp="1"/>
          </p:cNvSpPr>
          <p:nvPr>
            <p:ph type="pic" sz="quarter" idx="58" hasCustomPrompt="1"/>
          </p:nvPr>
        </p:nvSpPr>
        <p:spPr>
          <a:xfrm>
            <a:off x="4726909"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a:t>Click Icon To Add Image</a:t>
            </a:r>
          </a:p>
        </p:txBody>
      </p:sp>
      <p:sp>
        <p:nvSpPr>
          <p:cNvPr id="39" name="Text Placeholder 3"/>
          <p:cNvSpPr>
            <a:spLocks noGrp="1"/>
          </p:cNvSpPr>
          <p:nvPr>
            <p:ph type="body" sz="half" idx="59"/>
          </p:nvPr>
        </p:nvSpPr>
        <p:spPr>
          <a:xfrm>
            <a:off x="4773391"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40" name="Text Placeholder 3"/>
          <p:cNvSpPr>
            <a:spLocks noGrp="1"/>
          </p:cNvSpPr>
          <p:nvPr>
            <p:ph type="body" sz="half" idx="60"/>
          </p:nvPr>
        </p:nvSpPr>
        <p:spPr>
          <a:xfrm>
            <a:off x="4659091"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41" name="Text Placeholder 3"/>
          <p:cNvSpPr>
            <a:spLocks noGrp="1"/>
          </p:cNvSpPr>
          <p:nvPr>
            <p:ph type="body" sz="half" idx="61"/>
          </p:nvPr>
        </p:nvSpPr>
        <p:spPr>
          <a:xfrm>
            <a:off x="4773391" y="3443640"/>
            <a:ext cx="1600200" cy="192780"/>
          </a:xfrm>
          <a:prstGeom prst="rect">
            <a:avLst/>
          </a:prstGeom>
        </p:spPr>
        <p:txBody>
          <a:bodyPr wrap="square" lIns="0" tIns="0" rIns="0" bIns="0" anchor="ctr">
            <a:noAutofit/>
          </a:bodyPr>
          <a:lstStyle>
            <a:lvl1pPr marL="0" indent="0" algn="ctr" rtl="0">
              <a:buNone/>
              <a:defRPr sz="1400" b="1" baseline="0">
                <a:solidFill>
                  <a:schemeClr val="accent3"/>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42" name="Picture Placeholder 7"/>
          <p:cNvSpPr>
            <a:spLocks noGrp="1"/>
          </p:cNvSpPr>
          <p:nvPr>
            <p:ph type="pic" sz="quarter" idx="62" hasCustomPrompt="1"/>
          </p:nvPr>
        </p:nvSpPr>
        <p:spPr>
          <a:xfrm>
            <a:off x="6737546" y="1519936"/>
            <a:ext cx="1693164"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a:t>Click Icon To Add Image</a:t>
            </a:r>
          </a:p>
        </p:txBody>
      </p:sp>
      <p:sp>
        <p:nvSpPr>
          <p:cNvPr id="43" name="Text Placeholder 3"/>
          <p:cNvSpPr>
            <a:spLocks noGrp="1"/>
          </p:cNvSpPr>
          <p:nvPr>
            <p:ph type="body" sz="half" idx="63"/>
          </p:nvPr>
        </p:nvSpPr>
        <p:spPr>
          <a:xfrm>
            <a:off x="6784028" y="3670143"/>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44" name="Text Placeholder 3"/>
          <p:cNvSpPr>
            <a:spLocks noGrp="1"/>
          </p:cNvSpPr>
          <p:nvPr>
            <p:ph type="body" sz="half" idx="64"/>
          </p:nvPr>
        </p:nvSpPr>
        <p:spPr>
          <a:xfrm>
            <a:off x="6669728" y="3899527"/>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a:solidFill>
                <a:schemeClr val="tx1">
                  <a:lumMod val="50000"/>
                  <a:lumOff val="50000"/>
                </a:schemeClr>
              </a:solidFill>
            </a:endParaRPr>
          </a:p>
        </p:txBody>
      </p:sp>
      <p:sp>
        <p:nvSpPr>
          <p:cNvPr id="45" name="Text Placeholder 3"/>
          <p:cNvSpPr>
            <a:spLocks noGrp="1"/>
          </p:cNvSpPr>
          <p:nvPr>
            <p:ph type="body" sz="half" idx="65"/>
          </p:nvPr>
        </p:nvSpPr>
        <p:spPr>
          <a:xfrm>
            <a:off x="6784028" y="3443640"/>
            <a:ext cx="1600200" cy="192780"/>
          </a:xfrm>
          <a:prstGeom prst="rect">
            <a:avLst/>
          </a:prstGeom>
        </p:spPr>
        <p:txBody>
          <a:bodyPr wrap="square" lIns="0" tIns="0" rIns="0" bIns="0" anchor="ctr">
            <a:noAutofit/>
          </a:bodyPr>
          <a:lstStyle>
            <a:lvl1pPr marL="0" indent="0" algn="ctr" rtl="0">
              <a:buNone/>
              <a:defRPr sz="1400" b="1" baseline="0">
                <a:solidFill>
                  <a:schemeClr val="accent4"/>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a:p>
        </p:txBody>
      </p:sp>
      <p:sp>
        <p:nvSpPr>
          <p:cNvPr id="20" name="Title 1">
            <a:extLst>
              <a:ext uri="{FF2B5EF4-FFF2-40B4-BE49-F238E27FC236}">
                <a16:creationId xmlns:a16="http://schemas.microsoft.com/office/drawing/2014/main" id="{C0BC8731-7946-45A4-9110-33F28D8BCBE9}"/>
              </a:ext>
            </a:extLst>
          </p:cNvPr>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21" name="Text Placeholder 3">
            <a:extLst>
              <a:ext uri="{FF2B5EF4-FFF2-40B4-BE49-F238E27FC236}">
                <a16:creationId xmlns:a16="http://schemas.microsoft.com/office/drawing/2014/main" id="{EBA53350-C1DF-4799-BA6A-4992ECD11D01}"/>
              </a:ext>
            </a:extLst>
          </p:cNvPr>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418897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8_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790575" y="1214038"/>
            <a:ext cx="3225798" cy="3491312"/>
          </a:xfrm>
          <a:prstGeom prst="rect">
            <a:avLst/>
          </a:prstGeom>
        </p:spPr>
      </p:pic>
      <p:sp>
        <p:nvSpPr>
          <p:cNvPr id="11" name="Picture Placeholder 7"/>
          <p:cNvSpPr>
            <a:spLocks noGrp="1"/>
          </p:cNvSpPr>
          <p:nvPr>
            <p:ph type="pic" sz="quarter" idx="44" hasCustomPrompt="1"/>
          </p:nvPr>
        </p:nvSpPr>
        <p:spPr>
          <a:xfrm>
            <a:off x="1258889" y="1399761"/>
            <a:ext cx="2587686" cy="214477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400" b="1">
                <a:solidFill>
                  <a:schemeClr val="tx1">
                    <a:lumMod val="75000"/>
                    <a:lumOff val="25000"/>
                  </a:schemeClr>
                </a:solidFill>
              </a:defRPr>
            </a:lvl1pPr>
          </a:lstStyle>
          <a:p>
            <a:r>
              <a:rPr lang="en-US"/>
              <a:t>Click Icon To Add Image </a:t>
            </a:r>
          </a:p>
        </p:txBody>
      </p:sp>
      <p:sp>
        <p:nvSpPr>
          <p:cNvPr id="6" name="Title 1">
            <a:extLst>
              <a:ext uri="{FF2B5EF4-FFF2-40B4-BE49-F238E27FC236}">
                <a16:creationId xmlns:a16="http://schemas.microsoft.com/office/drawing/2014/main" id="{A8E00450-0B94-491B-8FBE-43E25385254B}"/>
              </a:ext>
            </a:extLst>
          </p:cNvPr>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8316396B-1DA4-42AC-87B1-3DF1606FF020}"/>
              </a:ext>
            </a:extLst>
          </p:cNvPr>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17521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9_mock_up">
    <p:bg>
      <p:bgPr>
        <a:solidFill>
          <a:schemeClr val="bg1"/>
        </a:solidFill>
        <a:effectLst/>
      </p:bgPr>
    </p:bg>
    <p:spTree>
      <p:nvGrpSpPr>
        <p:cNvPr id="1" name=""/>
        <p:cNvGrpSpPr/>
        <p:nvPr/>
      </p:nvGrpSpPr>
      <p:grpSpPr>
        <a:xfrm>
          <a:off x="0" y="0"/>
          <a:ext cx="0" cy="0"/>
          <a:chOff x="0" y="0"/>
          <a:chExt cx="0" cy="0"/>
        </a:xfrm>
      </p:grpSpPr>
      <p:pic>
        <p:nvPicPr>
          <p:cNvPr id="8" name="Picture 7" descr="iPhone-5c-Angled-PSD-MockUp-P-Px.com.png"/>
          <p:cNvPicPr>
            <a:picLocks noChangeAspect="1"/>
          </p:cNvPicPr>
          <p:nvPr userDrawn="1"/>
        </p:nvPicPr>
        <p:blipFill>
          <a:blip r:embed="rId2" cstate="print"/>
          <a:stretch>
            <a:fillRect/>
          </a:stretch>
        </p:blipFill>
        <p:spPr>
          <a:xfrm rot="625501" flipH="1">
            <a:off x="358775" y="1882775"/>
            <a:ext cx="4208463" cy="2404836"/>
          </a:xfrm>
          <a:prstGeom prst="rect">
            <a:avLst/>
          </a:prstGeom>
        </p:spPr>
      </p:pic>
      <p:sp>
        <p:nvSpPr>
          <p:cNvPr id="11" name="Picture Placeholder 7"/>
          <p:cNvSpPr>
            <a:spLocks noGrp="1"/>
          </p:cNvSpPr>
          <p:nvPr>
            <p:ph type="pic" sz="quarter" idx="44" hasCustomPrompt="1"/>
          </p:nvPr>
        </p:nvSpPr>
        <p:spPr>
          <a:xfrm rot="664691">
            <a:off x="779908" y="2064966"/>
            <a:ext cx="3377202" cy="165442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000" b="1">
                <a:solidFill>
                  <a:schemeClr val="tx1">
                    <a:lumMod val="75000"/>
                    <a:lumOff val="25000"/>
                  </a:schemeClr>
                </a:solidFill>
              </a:defRPr>
            </a:lvl1pPr>
          </a:lstStyle>
          <a:p>
            <a:r>
              <a:rPr lang="en-US"/>
              <a:t>Click Icon To Add Image </a:t>
            </a:r>
          </a:p>
        </p:txBody>
      </p:sp>
      <p:sp>
        <p:nvSpPr>
          <p:cNvPr id="6" name="Title 1">
            <a:extLst>
              <a:ext uri="{FF2B5EF4-FFF2-40B4-BE49-F238E27FC236}">
                <a16:creationId xmlns:a16="http://schemas.microsoft.com/office/drawing/2014/main" id="{483E08CA-AAA7-4C16-AC22-AA5520EF2EBC}"/>
              </a:ext>
            </a:extLst>
          </p:cNvPr>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3C3F8F47-FB67-4829-B528-FA2CDBC123E0}"/>
              </a:ext>
            </a:extLst>
          </p:cNvPr>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21599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0_mock_up">
    <p:bg>
      <p:bgPr>
        <a:solidFill>
          <a:schemeClr val="bg1"/>
        </a:solidFill>
        <a:effectLst/>
      </p:bgPr>
    </p:bg>
    <p:spTree>
      <p:nvGrpSpPr>
        <p:cNvPr id="1" name=""/>
        <p:cNvGrpSpPr/>
        <p:nvPr/>
      </p:nvGrpSpPr>
      <p:grpSpPr>
        <a:xfrm>
          <a:off x="0" y="0"/>
          <a:ext cx="0" cy="0"/>
          <a:chOff x="0" y="0"/>
          <a:chExt cx="0" cy="0"/>
        </a:xfrm>
      </p:grpSpPr>
      <p:pic>
        <p:nvPicPr>
          <p:cNvPr id="9" name="Picture 8" descr="iPhone-Mockup-PSD.png"/>
          <p:cNvPicPr>
            <a:picLocks noChangeAspect="1"/>
          </p:cNvPicPr>
          <p:nvPr userDrawn="1"/>
        </p:nvPicPr>
        <p:blipFill>
          <a:blip r:embed="rId2" cstate="print"/>
          <a:stretch>
            <a:fillRect/>
          </a:stretch>
        </p:blipFill>
        <p:spPr>
          <a:xfrm>
            <a:off x="5434350" y="778534"/>
            <a:ext cx="3709651" cy="4364966"/>
          </a:xfrm>
          <a:prstGeom prst="rect">
            <a:avLst/>
          </a:prstGeom>
        </p:spPr>
      </p:pic>
      <p:sp>
        <p:nvSpPr>
          <p:cNvPr id="8" name="Picture Placeholder 7"/>
          <p:cNvSpPr>
            <a:spLocks noGrp="1"/>
          </p:cNvSpPr>
          <p:nvPr>
            <p:ph type="pic" sz="quarter" idx="44" hasCustomPrompt="1"/>
          </p:nvPr>
        </p:nvSpPr>
        <p:spPr>
          <a:xfrm rot="20354325">
            <a:off x="6055150" y="1385086"/>
            <a:ext cx="1444752" cy="2551176"/>
          </a:xfrm>
          <a:prstGeom prst="rect">
            <a:avLst/>
          </a:prstGeom>
          <a:ln w="3175">
            <a:noFill/>
          </a:ln>
        </p:spPr>
        <p:txBody>
          <a:bodyPr wrap="none" tIns="0" bIns="640080" anchor="b"/>
          <a:lstStyle>
            <a:lvl1pPr algn="ctr" rtl="0">
              <a:buNone/>
              <a:defRPr sz="1100" b="1">
                <a:solidFill>
                  <a:schemeClr val="bg1"/>
                </a:solidFill>
              </a:defRPr>
            </a:lvl1pPr>
          </a:lstStyle>
          <a:p>
            <a:r>
              <a:rPr lang="en-US"/>
              <a:t>Click Icon To Add Image </a:t>
            </a:r>
          </a:p>
        </p:txBody>
      </p:sp>
      <p:sp>
        <p:nvSpPr>
          <p:cNvPr id="6" name="Title 1">
            <a:extLst>
              <a:ext uri="{FF2B5EF4-FFF2-40B4-BE49-F238E27FC236}">
                <a16:creationId xmlns:a16="http://schemas.microsoft.com/office/drawing/2014/main" id="{2352C3F5-1D64-4800-A442-F2B58899EB0E}"/>
              </a:ext>
            </a:extLst>
          </p:cNvPr>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2F5454E9-C355-4879-95D6-6FF836FFACD4}"/>
              </a:ext>
            </a:extLst>
          </p:cNvPr>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21654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1_mock_up">
    <p:bg>
      <p:bgPr>
        <a:solidFill>
          <a:schemeClr val="bg1"/>
        </a:solidFill>
        <a:effectLst/>
      </p:bgPr>
    </p:bg>
    <p:spTree>
      <p:nvGrpSpPr>
        <p:cNvPr id="1" name=""/>
        <p:cNvGrpSpPr/>
        <p:nvPr/>
      </p:nvGrpSpPr>
      <p:grpSpPr>
        <a:xfrm>
          <a:off x="0" y="0"/>
          <a:ext cx="0" cy="0"/>
          <a:chOff x="0" y="0"/>
          <a:chExt cx="0" cy="0"/>
        </a:xfrm>
      </p:grpSpPr>
      <p:pic>
        <p:nvPicPr>
          <p:cNvPr id="9" name="Picture 8" descr="iPhone-5-Black-White-MockUp.png"/>
          <p:cNvPicPr>
            <a:picLocks noChangeAspect="1"/>
          </p:cNvPicPr>
          <p:nvPr userDrawn="1"/>
        </p:nvPicPr>
        <p:blipFill>
          <a:blip r:embed="rId2" cstate="print"/>
          <a:stretch>
            <a:fillRect/>
          </a:stretch>
        </p:blipFill>
        <p:spPr>
          <a:xfrm>
            <a:off x="3703797" y="1188613"/>
            <a:ext cx="1736406" cy="3640562"/>
          </a:xfrm>
          <a:prstGeom prst="rect">
            <a:avLst/>
          </a:prstGeom>
        </p:spPr>
      </p:pic>
      <p:sp>
        <p:nvSpPr>
          <p:cNvPr id="8" name="Picture Placeholder 7"/>
          <p:cNvSpPr>
            <a:spLocks noGrp="1"/>
          </p:cNvSpPr>
          <p:nvPr>
            <p:ph type="pic" sz="quarter" idx="44" hasCustomPrompt="1"/>
          </p:nvPr>
        </p:nvSpPr>
        <p:spPr>
          <a:xfrm>
            <a:off x="3835401" y="1727200"/>
            <a:ext cx="1473200" cy="2597150"/>
          </a:xfrm>
          <a:prstGeom prst="rect">
            <a:avLst/>
          </a:prstGeom>
          <a:solidFill>
            <a:schemeClr val="bg1">
              <a:lumMod val="75000"/>
            </a:schemeClr>
          </a:solidFill>
          <a:ln w="3175">
            <a:noFill/>
          </a:ln>
        </p:spPr>
        <p:txBody>
          <a:bodyPr wrap="none" tIns="0" bIns="822960" anchor="b"/>
          <a:lstStyle>
            <a:lvl1pPr algn="ctr" rtl="0">
              <a:buNone/>
              <a:defRPr sz="1050"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6619909E-814D-4127-B1D6-EBD60FF3C5CE}"/>
              </a:ext>
            </a:extLst>
          </p:cNvPr>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7DB5E171-79B4-4B11-B1B8-50B30A548A20}"/>
              </a:ext>
            </a:extLst>
          </p:cNvPr>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58630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2_mock_up">
    <p:bg>
      <p:bgPr>
        <a:solidFill>
          <a:schemeClr val="bg1"/>
        </a:solidFill>
        <a:effectLst/>
      </p:bgPr>
    </p:bg>
    <p:spTree>
      <p:nvGrpSpPr>
        <p:cNvPr id="1" name=""/>
        <p:cNvGrpSpPr/>
        <p:nvPr/>
      </p:nvGrpSpPr>
      <p:grpSpPr>
        <a:xfrm>
          <a:off x="0" y="0"/>
          <a:ext cx="0" cy="0"/>
          <a:chOff x="0" y="0"/>
          <a:chExt cx="0" cy="0"/>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2445657" y="1312141"/>
            <a:ext cx="4252688" cy="2280726"/>
          </a:xfrm>
          <a:prstGeom prst="rect">
            <a:avLst/>
          </a:prstGeom>
        </p:spPr>
      </p:pic>
      <p:sp>
        <p:nvSpPr>
          <p:cNvPr id="8" name="Picture Placeholder 7"/>
          <p:cNvSpPr>
            <a:spLocks noGrp="1"/>
          </p:cNvSpPr>
          <p:nvPr>
            <p:ph type="pic" sz="quarter" idx="44" hasCustomPrompt="1"/>
          </p:nvPr>
        </p:nvSpPr>
        <p:spPr>
          <a:xfrm>
            <a:off x="3187304" y="1468439"/>
            <a:ext cx="2769393" cy="1738311"/>
          </a:xfrm>
          <a:prstGeom prst="rect">
            <a:avLst/>
          </a:pr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5DE10987-E108-4E77-9AAE-1867F7C8C232}"/>
              </a:ext>
            </a:extLst>
          </p:cNvPr>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59CF3816-DFAA-429D-B5D6-A395FAD53E4B}"/>
              </a:ext>
            </a:extLst>
          </p:cNvPr>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10329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cons 2">
    <p:spTree>
      <p:nvGrpSpPr>
        <p:cNvPr id="1" name=""/>
        <p:cNvGrpSpPr/>
        <p:nvPr/>
      </p:nvGrpSpPr>
      <p:grpSpPr>
        <a:xfrm>
          <a:off x="0" y="0"/>
          <a:ext cx="0" cy="0"/>
          <a:chOff x="0" y="0"/>
          <a:chExt cx="0" cy="0"/>
        </a:xfrm>
      </p:grpSpPr>
      <p:sp>
        <p:nvSpPr>
          <p:cNvPr id="2" name="Rectangle 1"/>
          <p:cNvSpPr/>
          <p:nvPr/>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a:p>
        </p:txBody>
      </p:sp>
      <p:sp>
        <p:nvSpPr>
          <p:cNvPr id="67" name="TextBox 66"/>
          <p:cNvSpPr txBox="1"/>
          <p:nvPr/>
        </p:nvSpPr>
        <p:spPr>
          <a:xfrm>
            <a:off x="-11931" y="1757829"/>
            <a:ext cx="2126573" cy="215444"/>
          </a:xfrm>
          <a:prstGeom prst="rect">
            <a:avLst/>
          </a:prstGeom>
          <a:noFill/>
        </p:spPr>
        <p:txBody>
          <a:bodyPr wrap="square" rtlCol="0">
            <a:spAutoFit/>
          </a:bodyPr>
          <a:lstStyle/>
          <a:p>
            <a:pPr algn="ctr"/>
            <a:r>
              <a:rPr lang="en-US" sz="800" dirty="0">
                <a:solidFill>
                  <a:schemeClr val="bg1"/>
                </a:solidFill>
              </a:rPr>
              <a:t>Canadian Ideal of Good Business</a:t>
            </a:r>
          </a:p>
        </p:txBody>
      </p:sp>
      <p:sp>
        <p:nvSpPr>
          <p:cNvPr id="68" name="TextBox 67"/>
          <p:cNvSpPr txBox="1"/>
          <p:nvPr/>
        </p:nvSpPr>
        <p:spPr>
          <a:xfrm>
            <a:off x="135446" y="195058"/>
            <a:ext cx="1285027" cy="215444"/>
          </a:xfrm>
          <a:prstGeom prst="rect">
            <a:avLst/>
          </a:prstGeom>
          <a:noFill/>
        </p:spPr>
        <p:txBody>
          <a:bodyPr wrap="square" rtlCol="0">
            <a:spAutoFit/>
          </a:bodyPr>
          <a:lstStyle/>
          <a:p>
            <a:pPr algn="ctr"/>
            <a:r>
              <a:rPr lang="en-US" sz="800" dirty="0">
                <a:solidFill>
                  <a:schemeClr val="bg1"/>
                </a:solidFill>
              </a:rPr>
              <a:t>People and Networking</a:t>
            </a:r>
          </a:p>
        </p:txBody>
      </p:sp>
      <p:sp>
        <p:nvSpPr>
          <p:cNvPr id="69" name="TextBox 68"/>
          <p:cNvSpPr txBox="1"/>
          <p:nvPr/>
        </p:nvSpPr>
        <p:spPr>
          <a:xfrm>
            <a:off x="125270" y="3305938"/>
            <a:ext cx="1990413" cy="215444"/>
          </a:xfrm>
          <a:prstGeom prst="rect">
            <a:avLst/>
          </a:prstGeom>
          <a:noFill/>
        </p:spPr>
        <p:txBody>
          <a:bodyPr wrap="square" rtlCol="0">
            <a:spAutoFit/>
          </a:bodyPr>
          <a:lstStyle/>
          <a:p>
            <a:pPr algn="ctr"/>
            <a:r>
              <a:rPr lang="en-US" sz="800" dirty="0">
                <a:solidFill>
                  <a:schemeClr val="bg1"/>
                </a:solidFill>
              </a:rPr>
              <a:t>CPA Canada Competency Framework</a:t>
            </a:r>
          </a:p>
        </p:txBody>
      </p:sp>
      <p:sp>
        <p:nvSpPr>
          <p:cNvPr id="70" name="TextBox 69"/>
          <p:cNvSpPr txBox="1"/>
          <p:nvPr/>
        </p:nvSpPr>
        <p:spPr>
          <a:xfrm>
            <a:off x="4783335" y="1185717"/>
            <a:ext cx="1793632" cy="215444"/>
          </a:xfrm>
          <a:prstGeom prst="rect">
            <a:avLst/>
          </a:prstGeom>
          <a:noFill/>
        </p:spPr>
        <p:txBody>
          <a:bodyPr wrap="square" rtlCol="0">
            <a:spAutoFit/>
          </a:bodyPr>
          <a:lstStyle/>
          <a:p>
            <a:pPr algn="ctr"/>
            <a:r>
              <a:rPr lang="en-US" sz="800" dirty="0">
                <a:solidFill>
                  <a:schemeClr val="bg1"/>
                </a:solidFill>
              </a:rPr>
              <a:t>Marketing</a:t>
            </a:r>
            <a:r>
              <a:rPr lang="en-US" sz="800" baseline="0" dirty="0">
                <a:solidFill>
                  <a:schemeClr val="bg1"/>
                </a:solidFill>
              </a:rPr>
              <a:t> and Communications</a:t>
            </a:r>
            <a:endParaRPr lang="en-US" sz="800" dirty="0">
              <a:solidFill>
                <a:schemeClr val="bg1"/>
              </a:solidFill>
            </a:endParaRPr>
          </a:p>
        </p:txBody>
      </p:sp>
      <p:sp>
        <p:nvSpPr>
          <p:cNvPr id="71" name="TextBox 70"/>
          <p:cNvSpPr txBox="1"/>
          <p:nvPr/>
        </p:nvSpPr>
        <p:spPr>
          <a:xfrm>
            <a:off x="4731976" y="195058"/>
            <a:ext cx="1442382" cy="215444"/>
          </a:xfrm>
          <a:prstGeom prst="rect">
            <a:avLst/>
          </a:prstGeom>
          <a:noFill/>
        </p:spPr>
        <p:txBody>
          <a:bodyPr wrap="square" rtlCol="0">
            <a:spAutoFit/>
          </a:bodyPr>
          <a:lstStyle/>
          <a:p>
            <a:pPr algn="ctr"/>
            <a:r>
              <a:rPr lang="en-US" sz="800" dirty="0">
                <a:solidFill>
                  <a:schemeClr val="bg1"/>
                </a:solidFill>
              </a:rPr>
              <a:t>Not-for-Profit Sector</a:t>
            </a:r>
          </a:p>
        </p:txBody>
      </p:sp>
      <p:sp>
        <p:nvSpPr>
          <p:cNvPr id="72" name="TextBox 71"/>
          <p:cNvSpPr txBox="1"/>
          <p:nvPr/>
        </p:nvSpPr>
        <p:spPr>
          <a:xfrm>
            <a:off x="116139" y="761528"/>
            <a:ext cx="591958" cy="184666"/>
          </a:xfrm>
          <a:prstGeom prst="rect">
            <a:avLst/>
          </a:prstGeom>
          <a:noFill/>
        </p:spPr>
        <p:txBody>
          <a:bodyPr wrap="square" rtlCol="0">
            <a:spAutoFit/>
          </a:bodyPr>
          <a:lstStyle/>
          <a:p>
            <a:pPr algn="ctr"/>
            <a:r>
              <a:rPr lang="en-US" sz="600" dirty="0">
                <a:solidFill>
                  <a:schemeClr val="bg1"/>
                </a:solidFill>
              </a:rPr>
              <a:t>networking</a:t>
            </a:r>
          </a:p>
        </p:txBody>
      </p:sp>
      <p:sp>
        <p:nvSpPr>
          <p:cNvPr id="73" name="TextBox 72"/>
          <p:cNvSpPr txBox="1"/>
          <p:nvPr/>
        </p:nvSpPr>
        <p:spPr>
          <a:xfrm>
            <a:off x="708096" y="761528"/>
            <a:ext cx="485127" cy="184666"/>
          </a:xfrm>
          <a:prstGeom prst="rect">
            <a:avLst/>
          </a:prstGeom>
          <a:noFill/>
        </p:spPr>
        <p:txBody>
          <a:bodyPr wrap="square" rtlCol="0">
            <a:spAutoFit/>
          </a:bodyPr>
          <a:lstStyle/>
          <a:p>
            <a:pPr algn="ctr"/>
            <a:r>
              <a:rPr lang="en-US" sz="600" dirty="0">
                <a:solidFill>
                  <a:schemeClr val="bg1"/>
                </a:solidFill>
              </a:rPr>
              <a:t>advice</a:t>
            </a:r>
          </a:p>
        </p:txBody>
      </p:sp>
      <p:sp>
        <p:nvSpPr>
          <p:cNvPr id="74" name="TextBox 73"/>
          <p:cNvSpPr txBox="1"/>
          <p:nvPr/>
        </p:nvSpPr>
        <p:spPr>
          <a:xfrm>
            <a:off x="1169376" y="761528"/>
            <a:ext cx="740630" cy="184666"/>
          </a:xfrm>
          <a:prstGeom prst="rect">
            <a:avLst/>
          </a:prstGeom>
          <a:noFill/>
        </p:spPr>
        <p:txBody>
          <a:bodyPr wrap="square" rtlCol="0">
            <a:spAutoFit/>
          </a:bodyPr>
          <a:lstStyle/>
          <a:p>
            <a:pPr algn="ctr"/>
            <a:r>
              <a:rPr lang="en-US" sz="600" dirty="0">
                <a:solidFill>
                  <a:schemeClr val="bg1"/>
                </a:solidFill>
              </a:rPr>
              <a:t>presentation</a:t>
            </a:r>
          </a:p>
        </p:txBody>
      </p:sp>
      <p:sp>
        <p:nvSpPr>
          <p:cNvPr id="75" name="TextBox 74"/>
          <p:cNvSpPr txBox="1"/>
          <p:nvPr/>
        </p:nvSpPr>
        <p:spPr>
          <a:xfrm>
            <a:off x="1788122" y="761528"/>
            <a:ext cx="580222" cy="184666"/>
          </a:xfrm>
          <a:prstGeom prst="rect">
            <a:avLst/>
          </a:prstGeom>
          <a:noFill/>
        </p:spPr>
        <p:txBody>
          <a:bodyPr wrap="square" rtlCol="0">
            <a:spAutoFit/>
          </a:bodyPr>
          <a:lstStyle/>
          <a:p>
            <a:pPr algn="ctr"/>
            <a:r>
              <a:rPr lang="en-US" sz="600" dirty="0">
                <a:solidFill>
                  <a:schemeClr val="bg1"/>
                </a:solidFill>
              </a:rPr>
              <a:t>leadership</a:t>
            </a:r>
          </a:p>
        </p:txBody>
      </p:sp>
      <p:sp>
        <p:nvSpPr>
          <p:cNvPr id="76" name="TextBox 75"/>
          <p:cNvSpPr txBox="1"/>
          <p:nvPr/>
        </p:nvSpPr>
        <p:spPr>
          <a:xfrm>
            <a:off x="2419090" y="761528"/>
            <a:ext cx="485127" cy="184666"/>
          </a:xfrm>
          <a:prstGeom prst="rect">
            <a:avLst/>
          </a:prstGeom>
          <a:noFill/>
        </p:spPr>
        <p:txBody>
          <a:bodyPr wrap="square" rtlCol="0">
            <a:spAutoFit/>
          </a:bodyPr>
          <a:lstStyle/>
          <a:p>
            <a:pPr algn="ctr"/>
            <a:r>
              <a:rPr lang="en-US" sz="600" dirty="0">
                <a:solidFill>
                  <a:schemeClr val="bg1"/>
                </a:solidFill>
              </a:rPr>
              <a:t>training</a:t>
            </a:r>
          </a:p>
        </p:txBody>
      </p:sp>
      <p:sp>
        <p:nvSpPr>
          <p:cNvPr id="77" name="TextBox 76"/>
          <p:cNvSpPr txBox="1"/>
          <p:nvPr/>
        </p:nvSpPr>
        <p:spPr>
          <a:xfrm>
            <a:off x="2877427" y="761528"/>
            <a:ext cx="656758" cy="184666"/>
          </a:xfrm>
          <a:prstGeom prst="rect">
            <a:avLst/>
          </a:prstGeom>
          <a:noFill/>
        </p:spPr>
        <p:txBody>
          <a:bodyPr wrap="square" rtlCol="0">
            <a:spAutoFit/>
          </a:bodyPr>
          <a:lstStyle/>
          <a:p>
            <a:pPr algn="ctr"/>
            <a:r>
              <a:rPr lang="en-US" sz="600" dirty="0">
                <a:solidFill>
                  <a:schemeClr val="bg1"/>
                </a:solidFill>
              </a:rPr>
              <a:t>learning</a:t>
            </a:r>
          </a:p>
        </p:txBody>
      </p:sp>
      <p:sp>
        <p:nvSpPr>
          <p:cNvPr id="78" name="TextBox 77"/>
          <p:cNvSpPr txBox="1"/>
          <p:nvPr/>
        </p:nvSpPr>
        <p:spPr>
          <a:xfrm>
            <a:off x="3466361" y="761528"/>
            <a:ext cx="645732" cy="276999"/>
          </a:xfrm>
          <a:prstGeom prst="rect">
            <a:avLst/>
          </a:prstGeom>
          <a:noFill/>
        </p:spPr>
        <p:txBody>
          <a:bodyPr wrap="square" rtlCol="0">
            <a:spAutoFit/>
          </a:bodyPr>
          <a:lstStyle/>
          <a:p>
            <a:pPr algn="ctr"/>
            <a:r>
              <a:rPr lang="en-US" sz="600" dirty="0">
                <a:solidFill>
                  <a:schemeClr val="bg1"/>
                </a:solidFill>
              </a:rPr>
              <a:t>human resources</a:t>
            </a:r>
          </a:p>
        </p:txBody>
      </p:sp>
      <p:sp>
        <p:nvSpPr>
          <p:cNvPr id="79" name="TextBox 78"/>
          <p:cNvSpPr txBox="1"/>
          <p:nvPr/>
        </p:nvSpPr>
        <p:spPr>
          <a:xfrm>
            <a:off x="117550" y="1373024"/>
            <a:ext cx="657010" cy="184666"/>
          </a:xfrm>
          <a:prstGeom prst="rect">
            <a:avLst/>
          </a:prstGeom>
          <a:noFill/>
        </p:spPr>
        <p:txBody>
          <a:bodyPr wrap="square" rtlCol="0">
            <a:spAutoFit/>
          </a:bodyPr>
          <a:lstStyle/>
          <a:p>
            <a:pPr algn="ctr"/>
            <a:r>
              <a:rPr lang="en-US" sz="600" dirty="0">
                <a:solidFill>
                  <a:schemeClr val="bg1"/>
                </a:solidFill>
              </a:rPr>
              <a:t>collaboration</a:t>
            </a:r>
          </a:p>
        </p:txBody>
      </p:sp>
      <p:sp>
        <p:nvSpPr>
          <p:cNvPr id="80" name="TextBox 79"/>
          <p:cNvSpPr txBox="1"/>
          <p:nvPr/>
        </p:nvSpPr>
        <p:spPr>
          <a:xfrm>
            <a:off x="691307" y="1373024"/>
            <a:ext cx="597188" cy="184666"/>
          </a:xfrm>
          <a:prstGeom prst="rect">
            <a:avLst/>
          </a:prstGeom>
          <a:noFill/>
        </p:spPr>
        <p:txBody>
          <a:bodyPr wrap="square" rtlCol="0">
            <a:spAutoFit/>
          </a:bodyPr>
          <a:lstStyle/>
          <a:p>
            <a:pPr algn="ctr"/>
            <a:r>
              <a:rPr lang="en-US" sz="600" dirty="0">
                <a:solidFill>
                  <a:schemeClr val="bg1"/>
                </a:solidFill>
              </a:rPr>
              <a:t>success</a:t>
            </a:r>
          </a:p>
        </p:txBody>
      </p:sp>
      <p:sp>
        <p:nvSpPr>
          <p:cNvPr id="81" name="TextBox 80"/>
          <p:cNvSpPr txBox="1"/>
          <p:nvPr/>
        </p:nvSpPr>
        <p:spPr>
          <a:xfrm>
            <a:off x="1169377" y="1373024"/>
            <a:ext cx="740628" cy="184666"/>
          </a:xfrm>
          <a:prstGeom prst="rect">
            <a:avLst/>
          </a:prstGeom>
          <a:noFill/>
        </p:spPr>
        <p:txBody>
          <a:bodyPr wrap="square" rtlCol="0">
            <a:spAutoFit/>
          </a:bodyPr>
          <a:lstStyle/>
          <a:p>
            <a:pPr algn="ctr"/>
            <a:r>
              <a:rPr lang="en-US" sz="600" dirty="0">
                <a:solidFill>
                  <a:schemeClr val="bg1"/>
                </a:solidFill>
              </a:rPr>
              <a:t>feedback</a:t>
            </a:r>
          </a:p>
        </p:txBody>
      </p:sp>
      <p:sp>
        <p:nvSpPr>
          <p:cNvPr id="82" name="TextBox 81"/>
          <p:cNvSpPr txBox="1"/>
          <p:nvPr/>
        </p:nvSpPr>
        <p:spPr>
          <a:xfrm>
            <a:off x="1803933" y="1373024"/>
            <a:ext cx="585970" cy="184666"/>
          </a:xfrm>
          <a:prstGeom prst="rect">
            <a:avLst/>
          </a:prstGeom>
          <a:noFill/>
        </p:spPr>
        <p:txBody>
          <a:bodyPr wrap="square" rtlCol="0">
            <a:spAutoFit/>
          </a:bodyPr>
          <a:lstStyle/>
          <a:p>
            <a:pPr algn="ctr"/>
            <a:r>
              <a:rPr lang="en-US" sz="600" dirty="0">
                <a:solidFill>
                  <a:schemeClr val="bg1"/>
                </a:solidFill>
              </a:rPr>
              <a:t>skills</a:t>
            </a:r>
          </a:p>
        </p:txBody>
      </p:sp>
      <p:sp>
        <p:nvSpPr>
          <p:cNvPr id="83" name="TextBox 82"/>
          <p:cNvSpPr txBox="1"/>
          <p:nvPr/>
        </p:nvSpPr>
        <p:spPr>
          <a:xfrm>
            <a:off x="169554" y="2346738"/>
            <a:ext cx="485127" cy="184666"/>
          </a:xfrm>
          <a:prstGeom prst="rect">
            <a:avLst/>
          </a:prstGeom>
          <a:noFill/>
        </p:spPr>
        <p:txBody>
          <a:bodyPr wrap="square" rtlCol="0">
            <a:spAutoFit/>
          </a:bodyPr>
          <a:lstStyle/>
          <a:p>
            <a:pPr algn="ctr"/>
            <a:r>
              <a:rPr lang="en-US" sz="600" dirty="0">
                <a:solidFill>
                  <a:schemeClr val="bg1"/>
                </a:solidFill>
              </a:rPr>
              <a:t>enable</a:t>
            </a:r>
          </a:p>
        </p:txBody>
      </p:sp>
      <p:sp>
        <p:nvSpPr>
          <p:cNvPr id="84" name="TextBox 83"/>
          <p:cNvSpPr txBox="1"/>
          <p:nvPr/>
        </p:nvSpPr>
        <p:spPr>
          <a:xfrm>
            <a:off x="604192" y="2346738"/>
            <a:ext cx="692936" cy="184666"/>
          </a:xfrm>
          <a:prstGeom prst="rect">
            <a:avLst/>
          </a:prstGeom>
          <a:noFill/>
        </p:spPr>
        <p:txBody>
          <a:bodyPr wrap="square" rtlCol="0">
            <a:spAutoFit/>
          </a:bodyPr>
          <a:lstStyle/>
          <a:p>
            <a:pPr algn="ctr"/>
            <a:r>
              <a:rPr lang="en-US" sz="600" dirty="0">
                <a:solidFill>
                  <a:schemeClr val="bg1"/>
                </a:solidFill>
              </a:rPr>
              <a:t>champion</a:t>
            </a:r>
          </a:p>
        </p:txBody>
      </p:sp>
      <p:sp>
        <p:nvSpPr>
          <p:cNvPr id="85" name="TextBox 84"/>
          <p:cNvSpPr txBox="1"/>
          <p:nvPr/>
        </p:nvSpPr>
        <p:spPr>
          <a:xfrm>
            <a:off x="1264942" y="2346738"/>
            <a:ext cx="549498" cy="184666"/>
          </a:xfrm>
          <a:prstGeom prst="rect">
            <a:avLst/>
          </a:prstGeom>
          <a:noFill/>
        </p:spPr>
        <p:txBody>
          <a:bodyPr wrap="square" rtlCol="0">
            <a:spAutoFit/>
          </a:bodyPr>
          <a:lstStyle/>
          <a:p>
            <a:pPr algn="ctr"/>
            <a:r>
              <a:rPr lang="en-US" sz="600" dirty="0">
                <a:solidFill>
                  <a:schemeClr val="bg1"/>
                </a:solidFill>
              </a:rPr>
              <a:t>safeguard</a:t>
            </a:r>
          </a:p>
        </p:txBody>
      </p:sp>
      <p:sp>
        <p:nvSpPr>
          <p:cNvPr id="86" name="TextBox 85"/>
          <p:cNvSpPr txBox="1"/>
          <p:nvPr/>
        </p:nvSpPr>
        <p:spPr>
          <a:xfrm>
            <a:off x="1801101" y="2346738"/>
            <a:ext cx="623342" cy="184666"/>
          </a:xfrm>
          <a:prstGeom prst="rect">
            <a:avLst/>
          </a:prstGeom>
          <a:noFill/>
        </p:spPr>
        <p:txBody>
          <a:bodyPr wrap="square" rtlCol="0">
            <a:spAutoFit/>
          </a:bodyPr>
          <a:lstStyle/>
          <a:p>
            <a:pPr algn="ctr"/>
            <a:r>
              <a:rPr lang="en-US" sz="600" dirty="0">
                <a:solidFill>
                  <a:schemeClr val="bg1"/>
                </a:solidFill>
              </a:rPr>
              <a:t>economy</a:t>
            </a:r>
          </a:p>
        </p:txBody>
      </p:sp>
      <p:sp>
        <p:nvSpPr>
          <p:cNvPr id="87" name="TextBox 86"/>
          <p:cNvSpPr txBox="1"/>
          <p:nvPr/>
        </p:nvSpPr>
        <p:spPr>
          <a:xfrm>
            <a:off x="2322624" y="2346738"/>
            <a:ext cx="678060" cy="184666"/>
          </a:xfrm>
          <a:prstGeom prst="rect">
            <a:avLst/>
          </a:prstGeom>
          <a:noFill/>
        </p:spPr>
        <p:txBody>
          <a:bodyPr wrap="square" rtlCol="0">
            <a:spAutoFit/>
          </a:bodyPr>
          <a:lstStyle/>
          <a:p>
            <a:pPr algn="ctr"/>
            <a:r>
              <a:rPr lang="en-US" sz="600" dirty="0">
                <a:solidFill>
                  <a:schemeClr val="bg1"/>
                </a:solidFill>
              </a:rPr>
              <a:t>society</a:t>
            </a:r>
          </a:p>
        </p:txBody>
      </p:sp>
      <p:sp>
        <p:nvSpPr>
          <p:cNvPr id="88" name="TextBox 87"/>
          <p:cNvSpPr txBox="1"/>
          <p:nvPr/>
        </p:nvSpPr>
        <p:spPr>
          <a:xfrm>
            <a:off x="2963242" y="2346738"/>
            <a:ext cx="485127" cy="184666"/>
          </a:xfrm>
          <a:prstGeom prst="rect">
            <a:avLst/>
          </a:prstGeom>
          <a:noFill/>
        </p:spPr>
        <p:txBody>
          <a:bodyPr wrap="square" rtlCol="0">
            <a:spAutoFit/>
          </a:bodyPr>
          <a:lstStyle/>
          <a:p>
            <a:pPr algn="ctr"/>
            <a:r>
              <a:rPr lang="en-US" sz="600" dirty="0">
                <a:solidFill>
                  <a:schemeClr val="bg1"/>
                </a:solidFill>
              </a:rPr>
              <a:t>values</a:t>
            </a:r>
          </a:p>
        </p:txBody>
      </p:sp>
      <p:sp>
        <p:nvSpPr>
          <p:cNvPr id="89" name="TextBox 88"/>
          <p:cNvSpPr txBox="1"/>
          <p:nvPr/>
        </p:nvSpPr>
        <p:spPr>
          <a:xfrm>
            <a:off x="3443570" y="2346738"/>
            <a:ext cx="691314" cy="276999"/>
          </a:xfrm>
          <a:prstGeom prst="rect">
            <a:avLst/>
          </a:prstGeom>
          <a:noFill/>
        </p:spPr>
        <p:txBody>
          <a:bodyPr wrap="square" rtlCol="0">
            <a:spAutoFit/>
          </a:bodyPr>
          <a:lstStyle/>
          <a:p>
            <a:pPr algn="ctr"/>
            <a:r>
              <a:rPr lang="en-US" sz="600" dirty="0">
                <a:solidFill>
                  <a:schemeClr val="bg1"/>
                </a:solidFill>
              </a:rPr>
              <a:t>technical competencies</a:t>
            </a:r>
          </a:p>
        </p:txBody>
      </p:sp>
      <p:sp>
        <p:nvSpPr>
          <p:cNvPr id="90" name="TextBox 89"/>
          <p:cNvSpPr txBox="1"/>
          <p:nvPr/>
        </p:nvSpPr>
        <p:spPr>
          <a:xfrm>
            <a:off x="93131" y="3911677"/>
            <a:ext cx="637974"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91" name="TextBox 90"/>
          <p:cNvSpPr txBox="1"/>
          <p:nvPr/>
        </p:nvSpPr>
        <p:spPr>
          <a:xfrm>
            <a:off x="603701" y="3911677"/>
            <a:ext cx="693918" cy="184666"/>
          </a:xfrm>
          <a:prstGeom prst="rect">
            <a:avLst/>
          </a:prstGeom>
          <a:noFill/>
        </p:spPr>
        <p:txBody>
          <a:bodyPr wrap="square" rtlCol="0">
            <a:spAutoFit/>
          </a:bodyPr>
          <a:lstStyle/>
          <a:p>
            <a:pPr algn="ctr"/>
            <a:r>
              <a:rPr lang="en-US" sz="600" dirty="0">
                <a:solidFill>
                  <a:schemeClr val="bg1"/>
                </a:solidFill>
              </a:rPr>
              <a:t>finance</a:t>
            </a:r>
          </a:p>
        </p:txBody>
      </p:sp>
      <p:sp>
        <p:nvSpPr>
          <p:cNvPr id="92" name="TextBox 91"/>
          <p:cNvSpPr txBox="1"/>
          <p:nvPr/>
        </p:nvSpPr>
        <p:spPr>
          <a:xfrm>
            <a:off x="1297127" y="3911677"/>
            <a:ext cx="485127" cy="184666"/>
          </a:xfrm>
          <a:prstGeom prst="rect">
            <a:avLst/>
          </a:prstGeom>
          <a:noFill/>
        </p:spPr>
        <p:txBody>
          <a:bodyPr wrap="square" rtlCol="0">
            <a:spAutoFit/>
          </a:bodyPr>
          <a:lstStyle/>
          <a:p>
            <a:pPr algn="ctr"/>
            <a:r>
              <a:rPr lang="en-US" sz="600" dirty="0">
                <a:solidFill>
                  <a:schemeClr val="bg1"/>
                </a:solidFill>
              </a:rPr>
              <a:t>taxation</a:t>
            </a:r>
          </a:p>
        </p:txBody>
      </p:sp>
      <p:sp>
        <p:nvSpPr>
          <p:cNvPr id="93" name="TextBox 92"/>
          <p:cNvSpPr txBox="1"/>
          <p:nvPr/>
        </p:nvSpPr>
        <p:spPr>
          <a:xfrm>
            <a:off x="1644277" y="3911677"/>
            <a:ext cx="867912" cy="184666"/>
          </a:xfrm>
          <a:prstGeom prst="rect">
            <a:avLst/>
          </a:prstGeom>
          <a:noFill/>
        </p:spPr>
        <p:txBody>
          <a:bodyPr wrap="square" rtlCol="0">
            <a:spAutoFit/>
          </a:bodyPr>
          <a:lstStyle/>
          <a:p>
            <a:pPr algn="ctr"/>
            <a:r>
              <a:rPr lang="en-US" sz="600" dirty="0">
                <a:solidFill>
                  <a:schemeClr val="bg1"/>
                </a:solidFill>
              </a:rPr>
              <a:t>professionalism</a:t>
            </a:r>
          </a:p>
        </p:txBody>
      </p:sp>
      <p:sp>
        <p:nvSpPr>
          <p:cNvPr id="94" name="TextBox 93"/>
          <p:cNvSpPr txBox="1"/>
          <p:nvPr/>
        </p:nvSpPr>
        <p:spPr>
          <a:xfrm>
            <a:off x="2294059" y="3911677"/>
            <a:ext cx="735190" cy="276999"/>
          </a:xfrm>
          <a:prstGeom prst="rect">
            <a:avLst/>
          </a:prstGeom>
          <a:noFill/>
        </p:spPr>
        <p:txBody>
          <a:bodyPr wrap="square" rtlCol="0">
            <a:spAutoFit/>
          </a:bodyPr>
          <a:lstStyle/>
          <a:p>
            <a:pPr algn="ctr"/>
            <a:r>
              <a:rPr lang="en-US" sz="600" dirty="0">
                <a:solidFill>
                  <a:schemeClr val="bg1"/>
                </a:solidFill>
              </a:rPr>
              <a:t>ethical </a:t>
            </a:r>
            <a:r>
              <a:rPr lang="en-US" sz="600" dirty="0" err="1">
                <a:solidFill>
                  <a:schemeClr val="bg1"/>
                </a:solidFill>
              </a:rPr>
              <a:t>behaviour</a:t>
            </a:r>
            <a:endParaRPr lang="en-US" sz="600" dirty="0">
              <a:solidFill>
                <a:schemeClr val="bg1"/>
              </a:solidFill>
            </a:endParaRPr>
          </a:p>
        </p:txBody>
      </p:sp>
      <p:sp>
        <p:nvSpPr>
          <p:cNvPr id="95" name="TextBox 94"/>
          <p:cNvSpPr txBox="1"/>
          <p:nvPr/>
        </p:nvSpPr>
        <p:spPr>
          <a:xfrm>
            <a:off x="2803508" y="3911677"/>
            <a:ext cx="804596" cy="276999"/>
          </a:xfrm>
          <a:prstGeom prst="rect">
            <a:avLst/>
          </a:prstGeom>
          <a:noFill/>
        </p:spPr>
        <p:txBody>
          <a:bodyPr wrap="square" rtlCol="0">
            <a:spAutoFit/>
          </a:bodyPr>
          <a:lstStyle/>
          <a:p>
            <a:pPr algn="ctr"/>
            <a:r>
              <a:rPr lang="en-US" sz="600" dirty="0">
                <a:solidFill>
                  <a:schemeClr val="bg1"/>
                </a:solidFill>
              </a:rPr>
              <a:t>written and oral communication</a:t>
            </a:r>
          </a:p>
        </p:txBody>
      </p:sp>
      <p:sp>
        <p:nvSpPr>
          <p:cNvPr id="96" name="TextBox 95"/>
          <p:cNvSpPr txBox="1"/>
          <p:nvPr/>
        </p:nvSpPr>
        <p:spPr>
          <a:xfrm>
            <a:off x="3487987" y="3911677"/>
            <a:ext cx="602480" cy="184666"/>
          </a:xfrm>
          <a:prstGeom prst="rect">
            <a:avLst/>
          </a:prstGeom>
          <a:noFill/>
        </p:spPr>
        <p:txBody>
          <a:bodyPr wrap="square" rtlCol="0">
            <a:spAutoFit/>
          </a:bodyPr>
          <a:lstStyle/>
          <a:p>
            <a:pPr algn="ctr"/>
            <a:r>
              <a:rPr lang="en-US" sz="600" dirty="0">
                <a:solidFill>
                  <a:schemeClr val="bg1"/>
                </a:solidFill>
              </a:rPr>
              <a:t>leadership</a:t>
            </a:r>
          </a:p>
        </p:txBody>
      </p:sp>
      <p:sp>
        <p:nvSpPr>
          <p:cNvPr id="97" name="TextBox 96"/>
          <p:cNvSpPr txBox="1"/>
          <p:nvPr/>
        </p:nvSpPr>
        <p:spPr>
          <a:xfrm>
            <a:off x="169554" y="4703942"/>
            <a:ext cx="485127" cy="276999"/>
          </a:xfrm>
          <a:prstGeom prst="rect">
            <a:avLst/>
          </a:prstGeom>
          <a:noFill/>
        </p:spPr>
        <p:txBody>
          <a:bodyPr wrap="square" rtlCol="0">
            <a:spAutoFit/>
          </a:bodyPr>
          <a:lstStyle/>
          <a:p>
            <a:pPr algn="ctr"/>
            <a:r>
              <a:rPr lang="en-US" sz="600" dirty="0">
                <a:solidFill>
                  <a:schemeClr val="bg1"/>
                </a:solidFill>
              </a:rPr>
              <a:t>problem solving</a:t>
            </a:r>
          </a:p>
        </p:txBody>
      </p:sp>
      <p:sp>
        <p:nvSpPr>
          <p:cNvPr id="98" name="TextBox 97"/>
          <p:cNvSpPr txBox="1"/>
          <p:nvPr/>
        </p:nvSpPr>
        <p:spPr>
          <a:xfrm>
            <a:off x="747337" y="4703942"/>
            <a:ext cx="485127" cy="276999"/>
          </a:xfrm>
          <a:prstGeom prst="rect">
            <a:avLst/>
          </a:prstGeom>
          <a:noFill/>
        </p:spPr>
        <p:txBody>
          <a:bodyPr wrap="square" rtlCol="0">
            <a:spAutoFit/>
          </a:bodyPr>
          <a:lstStyle/>
          <a:p>
            <a:pPr algn="ctr"/>
            <a:r>
              <a:rPr lang="en-US" sz="600" dirty="0">
                <a:solidFill>
                  <a:schemeClr val="bg1"/>
                </a:solidFill>
              </a:rPr>
              <a:t>decision making</a:t>
            </a:r>
          </a:p>
        </p:txBody>
      </p:sp>
      <p:sp>
        <p:nvSpPr>
          <p:cNvPr id="99" name="TextBox 98"/>
          <p:cNvSpPr txBox="1"/>
          <p:nvPr/>
        </p:nvSpPr>
        <p:spPr>
          <a:xfrm>
            <a:off x="1206298" y="4703942"/>
            <a:ext cx="666786" cy="369332"/>
          </a:xfrm>
          <a:prstGeom prst="rect">
            <a:avLst/>
          </a:prstGeom>
          <a:noFill/>
        </p:spPr>
        <p:txBody>
          <a:bodyPr wrap="square" rtlCol="0">
            <a:spAutoFit/>
          </a:bodyPr>
          <a:lstStyle/>
          <a:p>
            <a:pPr algn="ctr"/>
            <a:r>
              <a:rPr lang="en-US" sz="600" dirty="0">
                <a:solidFill>
                  <a:schemeClr val="bg1"/>
                </a:solidFill>
              </a:rPr>
              <a:t>advanced financial reporting</a:t>
            </a:r>
          </a:p>
        </p:txBody>
      </p:sp>
      <p:sp>
        <p:nvSpPr>
          <p:cNvPr id="100" name="TextBox 99"/>
          <p:cNvSpPr txBox="1"/>
          <p:nvPr/>
        </p:nvSpPr>
        <p:spPr>
          <a:xfrm>
            <a:off x="1737375" y="4703942"/>
            <a:ext cx="681716" cy="276999"/>
          </a:xfrm>
          <a:prstGeom prst="rect">
            <a:avLst/>
          </a:prstGeom>
          <a:noFill/>
        </p:spPr>
        <p:txBody>
          <a:bodyPr wrap="square" rtlCol="0">
            <a:spAutoFit/>
          </a:bodyPr>
          <a:lstStyle/>
          <a:p>
            <a:pPr algn="ctr"/>
            <a:r>
              <a:rPr lang="en-US" sz="600" dirty="0">
                <a:solidFill>
                  <a:schemeClr val="bg1"/>
                </a:solidFill>
              </a:rPr>
              <a:t>management accounting</a:t>
            </a:r>
          </a:p>
        </p:txBody>
      </p:sp>
      <p:sp>
        <p:nvSpPr>
          <p:cNvPr id="101" name="TextBox 100"/>
          <p:cNvSpPr txBox="1"/>
          <p:nvPr/>
        </p:nvSpPr>
        <p:spPr>
          <a:xfrm>
            <a:off x="2322623" y="4703942"/>
            <a:ext cx="678062" cy="276999"/>
          </a:xfrm>
          <a:prstGeom prst="rect">
            <a:avLst/>
          </a:prstGeom>
          <a:noFill/>
        </p:spPr>
        <p:txBody>
          <a:bodyPr wrap="square" rtlCol="0">
            <a:spAutoFit/>
          </a:bodyPr>
          <a:lstStyle/>
          <a:p>
            <a:pPr algn="ctr"/>
            <a:r>
              <a:rPr lang="en-US" sz="600" dirty="0">
                <a:solidFill>
                  <a:schemeClr val="bg1"/>
                </a:solidFill>
              </a:rPr>
              <a:t>strategy and governance</a:t>
            </a:r>
          </a:p>
        </p:txBody>
      </p:sp>
      <p:sp>
        <p:nvSpPr>
          <p:cNvPr id="102" name="TextBox 101"/>
          <p:cNvSpPr txBox="1"/>
          <p:nvPr/>
        </p:nvSpPr>
        <p:spPr>
          <a:xfrm>
            <a:off x="4835629" y="800849"/>
            <a:ext cx="673112" cy="184666"/>
          </a:xfrm>
          <a:prstGeom prst="rect">
            <a:avLst/>
          </a:prstGeom>
          <a:noFill/>
        </p:spPr>
        <p:txBody>
          <a:bodyPr wrap="square" rtlCol="0">
            <a:spAutoFit/>
          </a:bodyPr>
          <a:lstStyle/>
          <a:p>
            <a:pPr algn="ctr"/>
            <a:r>
              <a:rPr lang="en-US" sz="600" dirty="0">
                <a:solidFill>
                  <a:schemeClr val="bg1"/>
                </a:solidFill>
              </a:rPr>
              <a:t>giving back</a:t>
            </a:r>
          </a:p>
        </p:txBody>
      </p:sp>
      <p:sp>
        <p:nvSpPr>
          <p:cNvPr id="103" name="TextBox 102"/>
          <p:cNvSpPr txBox="1"/>
          <p:nvPr/>
        </p:nvSpPr>
        <p:spPr>
          <a:xfrm>
            <a:off x="5412133" y="800849"/>
            <a:ext cx="597188" cy="184666"/>
          </a:xfrm>
          <a:prstGeom prst="rect">
            <a:avLst/>
          </a:prstGeom>
          <a:noFill/>
        </p:spPr>
        <p:txBody>
          <a:bodyPr wrap="square" rtlCol="0">
            <a:spAutoFit/>
          </a:bodyPr>
          <a:lstStyle/>
          <a:p>
            <a:pPr algn="ctr"/>
            <a:r>
              <a:rPr lang="en-US" sz="600" dirty="0">
                <a:solidFill>
                  <a:schemeClr val="bg1"/>
                </a:solidFill>
              </a:rPr>
              <a:t>community</a:t>
            </a:r>
          </a:p>
        </p:txBody>
      </p:sp>
      <p:sp>
        <p:nvSpPr>
          <p:cNvPr id="104" name="TextBox 103"/>
          <p:cNvSpPr txBox="1"/>
          <p:nvPr/>
        </p:nvSpPr>
        <p:spPr>
          <a:xfrm>
            <a:off x="5929444" y="800849"/>
            <a:ext cx="740628" cy="184666"/>
          </a:xfrm>
          <a:prstGeom prst="rect">
            <a:avLst/>
          </a:prstGeom>
          <a:noFill/>
        </p:spPr>
        <p:txBody>
          <a:bodyPr wrap="square" rtlCol="0">
            <a:spAutoFit/>
          </a:bodyPr>
          <a:lstStyle/>
          <a:p>
            <a:pPr algn="ctr"/>
            <a:r>
              <a:rPr lang="en-US" sz="600" dirty="0">
                <a:solidFill>
                  <a:schemeClr val="bg1"/>
                </a:solidFill>
              </a:rPr>
              <a:t>fundraising</a:t>
            </a:r>
          </a:p>
        </p:txBody>
      </p:sp>
      <p:sp>
        <p:nvSpPr>
          <p:cNvPr id="105" name="TextBox 104"/>
          <p:cNvSpPr txBox="1"/>
          <p:nvPr/>
        </p:nvSpPr>
        <p:spPr>
          <a:xfrm>
            <a:off x="4876206" y="1808338"/>
            <a:ext cx="591958" cy="184666"/>
          </a:xfrm>
          <a:prstGeom prst="rect">
            <a:avLst/>
          </a:prstGeom>
          <a:noFill/>
        </p:spPr>
        <p:txBody>
          <a:bodyPr wrap="square" rtlCol="0">
            <a:spAutoFit/>
          </a:bodyPr>
          <a:lstStyle/>
          <a:p>
            <a:pPr algn="ctr"/>
            <a:r>
              <a:rPr lang="en-US" sz="600" dirty="0">
                <a:solidFill>
                  <a:schemeClr val="bg1"/>
                </a:solidFill>
              </a:rPr>
              <a:t>expertise</a:t>
            </a:r>
          </a:p>
        </p:txBody>
      </p:sp>
      <p:sp>
        <p:nvSpPr>
          <p:cNvPr id="106" name="TextBox 105"/>
          <p:cNvSpPr txBox="1"/>
          <p:nvPr/>
        </p:nvSpPr>
        <p:spPr>
          <a:xfrm>
            <a:off x="5412133" y="1808338"/>
            <a:ext cx="597188" cy="184666"/>
          </a:xfrm>
          <a:prstGeom prst="rect">
            <a:avLst/>
          </a:prstGeom>
          <a:noFill/>
        </p:spPr>
        <p:txBody>
          <a:bodyPr wrap="square" rtlCol="0">
            <a:spAutoFit/>
          </a:bodyPr>
          <a:lstStyle/>
          <a:p>
            <a:pPr algn="ctr"/>
            <a:r>
              <a:rPr lang="en-US" sz="600" dirty="0">
                <a:solidFill>
                  <a:schemeClr val="bg1"/>
                </a:solidFill>
              </a:rPr>
              <a:t>mission</a:t>
            </a:r>
          </a:p>
        </p:txBody>
      </p:sp>
      <p:sp>
        <p:nvSpPr>
          <p:cNvPr id="107" name="TextBox 106"/>
          <p:cNvSpPr txBox="1"/>
          <p:nvPr/>
        </p:nvSpPr>
        <p:spPr>
          <a:xfrm>
            <a:off x="5929444" y="1808338"/>
            <a:ext cx="740628" cy="184666"/>
          </a:xfrm>
          <a:prstGeom prst="rect">
            <a:avLst/>
          </a:prstGeom>
          <a:noFill/>
        </p:spPr>
        <p:txBody>
          <a:bodyPr wrap="square" rtlCol="0">
            <a:spAutoFit/>
          </a:bodyPr>
          <a:lstStyle/>
          <a:p>
            <a:pPr algn="ctr"/>
            <a:r>
              <a:rPr lang="en-US" sz="600" dirty="0">
                <a:solidFill>
                  <a:schemeClr val="bg1"/>
                </a:solidFill>
              </a:rPr>
              <a:t>regulations</a:t>
            </a:r>
          </a:p>
        </p:txBody>
      </p:sp>
      <p:sp>
        <p:nvSpPr>
          <p:cNvPr id="108" name="TextBox 107"/>
          <p:cNvSpPr txBox="1"/>
          <p:nvPr/>
        </p:nvSpPr>
        <p:spPr>
          <a:xfrm>
            <a:off x="6545315" y="1808338"/>
            <a:ext cx="585970" cy="184666"/>
          </a:xfrm>
          <a:prstGeom prst="rect">
            <a:avLst/>
          </a:prstGeom>
          <a:noFill/>
        </p:spPr>
        <p:txBody>
          <a:bodyPr wrap="square" rtlCol="0">
            <a:spAutoFit/>
          </a:bodyPr>
          <a:lstStyle/>
          <a:p>
            <a:pPr algn="ctr"/>
            <a:r>
              <a:rPr lang="en-US" sz="600" dirty="0" err="1">
                <a:solidFill>
                  <a:schemeClr val="bg1"/>
                </a:solidFill>
              </a:rPr>
              <a:t>url</a:t>
            </a:r>
            <a:endParaRPr lang="en-US" sz="600" dirty="0">
              <a:solidFill>
                <a:schemeClr val="bg1"/>
              </a:solidFill>
            </a:endParaRPr>
          </a:p>
        </p:txBody>
      </p:sp>
      <p:sp>
        <p:nvSpPr>
          <p:cNvPr id="109" name="TextBox 108"/>
          <p:cNvSpPr txBox="1"/>
          <p:nvPr/>
        </p:nvSpPr>
        <p:spPr>
          <a:xfrm>
            <a:off x="7052678" y="1808338"/>
            <a:ext cx="738086" cy="184666"/>
          </a:xfrm>
          <a:prstGeom prst="rect">
            <a:avLst/>
          </a:prstGeom>
          <a:noFill/>
        </p:spPr>
        <p:txBody>
          <a:bodyPr wrap="square" rtlCol="0">
            <a:spAutoFit/>
          </a:bodyPr>
          <a:lstStyle/>
          <a:p>
            <a:pPr algn="ctr"/>
            <a:r>
              <a:rPr lang="en-US" sz="600" dirty="0">
                <a:solidFill>
                  <a:schemeClr val="bg1"/>
                </a:solidFill>
              </a:rPr>
              <a:t>presentation</a:t>
            </a:r>
          </a:p>
        </p:txBody>
      </p:sp>
      <p:sp>
        <p:nvSpPr>
          <p:cNvPr id="110" name="TextBox 109"/>
          <p:cNvSpPr txBox="1"/>
          <p:nvPr/>
        </p:nvSpPr>
        <p:spPr>
          <a:xfrm>
            <a:off x="4826383" y="2471061"/>
            <a:ext cx="682358" cy="184666"/>
          </a:xfrm>
          <a:prstGeom prst="rect">
            <a:avLst/>
          </a:prstGeom>
          <a:noFill/>
        </p:spPr>
        <p:txBody>
          <a:bodyPr wrap="square" rtlCol="0">
            <a:spAutoFit/>
          </a:bodyPr>
          <a:lstStyle/>
          <a:p>
            <a:pPr algn="ctr"/>
            <a:r>
              <a:rPr lang="en-US" sz="600" dirty="0">
                <a:solidFill>
                  <a:schemeClr val="bg1"/>
                </a:solidFill>
              </a:rPr>
              <a:t>pay-per-click</a:t>
            </a:r>
          </a:p>
        </p:txBody>
      </p:sp>
      <p:sp>
        <p:nvSpPr>
          <p:cNvPr id="111" name="TextBox 110"/>
          <p:cNvSpPr txBox="1"/>
          <p:nvPr/>
        </p:nvSpPr>
        <p:spPr>
          <a:xfrm>
            <a:off x="5351280" y="2471061"/>
            <a:ext cx="740628" cy="184666"/>
          </a:xfrm>
          <a:prstGeom prst="rect">
            <a:avLst/>
          </a:prstGeom>
          <a:noFill/>
        </p:spPr>
        <p:txBody>
          <a:bodyPr wrap="square" rtlCol="0">
            <a:spAutoFit/>
          </a:bodyPr>
          <a:lstStyle/>
          <a:p>
            <a:pPr algn="ctr"/>
            <a:r>
              <a:rPr lang="en-US" sz="600" dirty="0" err="1">
                <a:solidFill>
                  <a:schemeClr val="bg1"/>
                </a:solidFill>
              </a:rPr>
              <a:t>seo</a:t>
            </a:r>
            <a:endParaRPr lang="en-US" sz="600" dirty="0">
              <a:solidFill>
                <a:schemeClr val="bg1"/>
              </a:solidFill>
            </a:endParaRPr>
          </a:p>
        </p:txBody>
      </p:sp>
      <p:sp>
        <p:nvSpPr>
          <p:cNvPr id="112" name="TextBox 111"/>
          <p:cNvSpPr txBox="1"/>
          <p:nvPr/>
        </p:nvSpPr>
        <p:spPr>
          <a:xfrm>
            <a:off x="6002150" y="2471061"/>
            <a:ext cx="585970" cy="184666"/>
          </a:xfrm>
          <a:prstGeom prst="rect">
            <a:avLst/>
          </a:prstGeom>
          <a:noFill/>
        </p:spPr>
        <p:txBody>
          <a:bodyPr wrap="square" rtlCol="0">
            <a:spAutoFit/>
          </a:bodyPr>
          <a:lstStyle/>
          <a:p>
            <a:pPr algn="ctr"/>
            <a:r>
              <a:rPr lang="en-US" sz="600" dirty="0">
                <a:solidFill>
                  <a:schemeClr val="bg1"/>
                </a:solidFill>
              </a:rPr>
              <a:t>content</a:t>
            </a:r>
          </a:p>
        </p:txBody>
      </p:sp>
      <p:sp>
        <p:nvSpPr>
          <p:cNvPr id="113" name="TextBox 112"/>
          <p:cNvSpPr txBox="1"/>
          <p:nvPr/>
        </p:nvSpPr>
        <p:spPr>
          <a:xfrm>
            <a:off x="6576967" y="2471061"/>
            <a:ext cx="603178" cy="184666"/>
          </a:xfrm>
          <a:prstGeom prst="rect">
            <a:avLst/>
          </a:prstGeom>
          <a:noFill/>
        </p:spPr>
        <p:txBody>
          <a:bodyPr wrap="square" rtlCol="0">
            <a:spAutoFit/>
          </a:bodyPr>
          <a:lstStyle/>
          <a:p>
            <a:pPr algn="ctr"/>
            <a:r>
              <a:rPr lang="en-US" sz="600" dirty="0">
                <a:solidFill>
                  <a:schemeClr val="bg1"/>
                </a:solidFill>
              </a:rPr>
              <a:t>document</a:t>
            </a:r>
          </a:p>
        </p:txBody>
      </p:sp>
      <p:sp>
        <p:nvSpPr>
          <p:cNvPr id="114" name="TextBox 113"/>
          <p:cNvSpPr txBox="1"/>
          <p:nvPr/>
        </p:nvSpPr>
        <p:spPr>
          <a:xfrm>
            <a:off x="7023544" y="2471061"/>
            <a:ext cx="798328" cy="184666"/>
          </a:xfrm>
          <a:prstGeom prst="rect">
            <a:avLst/>
          </a:prstGeom>
          <a:noFill/>
        </p:spPr>
        <p:txBody>
          <a:bodyPr wrap="square" rtlCol="0">
            <a:spAutoFit/>
          </a:bodyPr>
          <a:lstStyle/>
          <a:p>
            <a:pPr algn="ctr"/>
            <a:r>
              <a:rPr lang="en-US" sz="600" dirty="0">
                <a:solidFill>
                  <a:schemeClr val="bg1"/>
                </a:solidFill>
              </a:rPr>
              <a:t>communication</a:t>
            </a:r>
          </a:p>
        </p:txBody>
      </p:sp>
      <p:sp>
        <p:nvSpPr>
          <p:cNvPr id="115" name="TextBox 114"/>
          <p:cNvSpPr txBox="1"/>
          <p:nvPr/>
        </p:nvSpPr>
        <p:spPr>
          <a:xfrm>
            <a:off x="6467987" y="800849"/>
            <a:ext cx="740628" cy="184666"/>
          </a:xfrm>
          <a:prstGeom prst="rect">
            <a:avLst/>
          </a:prstGeom>
          <a:noFill/>
        </p:spPr>
        <p:txBody>
          <a:bodyPr wrap="square" rtlCol="0">
            <a:spAutoFit/>
          </a:bodyPr>
          <a:lstStyle/>
          <a:p>
            <a:pPr algn="ctr"/>
            <a:r>
              <a:rPr lang="en-US" sz="600" dirty="0">
                <a:solidFill>
                  <a:schemeClr val="bg1"/>
                </a:solidFill>
              </a:rPr>
              <a:t>sentiment</a:t>
            </a:r>
          </a:p>
        </p:txBody>
      </p:sp>
      <p:sp>
        <p:nvSpPr>
          <p:cNvPr id="116" name="TextBox 115"/>
          <p:cNvSpPr txBox="1"/>
          <p:nvPr/>
        </p:nvSpPr>
        <p:spPr>
          <a:xfrm>
            <a:off x="49675" y="2991266"/>
            <a:ext cx="724886" cy="276999"/>
          </a:xfrm>
          <a:prstGeom prst="rect">
            <a:avLst/>
          </a:prstGeom>
          <a:noFill/>
        </p:spPr>
        <p:txBody>
          <a:bodyPr wrap="square" rtlCol="0">
            <a:spAutoFit/>
          </a:bodyPr>
          <a:lstStyle/>
          <a:p>
            <a:pPr algn="ctr"/>
            <a:r>
              <a:rPr lang="en-US" sz="600" dirty="0">
                <a:solidFill>
                  <a:schemeClr val="bg1"/>
                </a:solidFill>
              </a:rPr>
              <a:t>enabling competencies</a:t>
            </a:r>
          </a:p>
        </p:txBody>
      </p:sp>
      <p:sp>
        <p:nvSpPr>
          <p:cNvPr id="117" name="TextBox 116"/>
          <p:cNvSpPr txBox="1"/>
          <p:nvPr/>
        </p:nvSpPr>
        <p:spPr>
          <a:xfrm>
            <a:off x="636704" y="2991266"/>
            <a:ext cx="692936" cy="276999"/>
          </a:xfrm>
          <a:prstGeom prst="rect">
            <a:avLst/>
          </a:prstGeom>
          <a:noFill/>
        </p:spPr>
        <p:txBody>
          <a:bodyPr wrap="square" rtlCol="0">
            <a:spAutoFit/>
          </a:bodyPr>
          <a:lstStyle/>
          <a:p>
            <a:pPr algn="ctr"/>
            <a:r>
              <a:rPr lang="en-US" sz="600" dirty="0">
                <a:solidFill>
                  <a:schemeClr val="bg1"/>
                </a:solidFill>
              </a:rPr>
              <a:t>code of conduct</a:t>
            </a:r>
          </a:p>
        </p:txBody>
      </p:sp>
      <p:sp>
        <p:nvSpPr>
          <p:cNvPr id="118" name="TextBox 117"/>
          <p:cNvSpPr txBox="1"/>
          <p:nvPr/>
        </p:nvSpPr>
        <p:spPr>
          <a:xfrm>
            <a:off x="7639229" y="1808338"/>
            <a:ext cx="585970" cy="276999"/>
          </a:xfrm>
          <a:prstGeom prst="rect">
            <a:avLst/>
          </a:prstGeom>
          <a:noFill/>
        </p:spPr>
        <p:txBody>
          <a:bodyPr wrap="square" rtlCol="0">
            <a:spAutoFit/>
          </a:bodyPr>
          <a:lstStyle/>
          <a:p>
            <a:pPr algn="ctr"/>
            <a:r>
              <a:rPr lang="en-US" sz="600" dirty="0">
                <a:solidFill>
                  <a:schemeClr val="bg1"/>
                </a:solidFill>
              </a:rPr>
              <a:t>market research</a:t>
            </a:r>
          </a:p>
        </p:txBody>
      </p:sp>
      <p:sp>
        <p:nvSpPr>
          <p:cNvPr id="119" name="TextBox 118"/>
          <p:cNvSpPr txBox="1"/>
          <p:nvPr/>
        </p:nvSpPr>
        <p:spPr>
          <a:xfrm>
            <a:off x="8146592" y="1808338"/>
            <a:ext cx="738086" cy="184666"/>
          </a:xfrm>
          <a:prstGeom prst="rect">
            <a:avLst/>
          </a:prstGeom>
          <a:noFill/>
        </p:spPr>
        <p:txBody>
          <a:bodyPr wrap="square" rtlCol="0">
            <a:spAutoFit/>
          </a:bodyPr>
          <a:lstStyle/>
          <a:p>
            <a:pPr algn="ctr"/>
            <a:r>
              <a:rPr lang="en-US" sz="600" dirty="0">
                <a:solidFill>
                  <a:schemeClr val="bg1"/>
                </a:solidFill>
              </a:rPr>
              <a:t>solutions</a:t>
            </a:r>
          </a:p>
        </p:txBody>
      </p:sp>
      <p:sp>
        <p:nvSpPr>
          <p:cNvPr id="56" name="Rectangle 55">
            <a:extLst>
              <a:ext uri="{FF2B5EF4-FFF2-40B4-BE49-F238E27FC236}">
                <a16:creationId xmlns:a16="http://schemas.microsoft.com/office/drawing/2014/main" id="{17C0C993-FF88-4A36-B85C-EF951A39DE62}"/>
              </a:ext>
            </a:extLst>
          </p:cNvPr>
          <p:cNvSpPr/>
          <p:nvPr/>
        </p:nvSpPr>
        <p:spPr bwMode="auto">
          <a:xfrm>
            <a:off x="1" y="0"/>
            <a:ext cx="9143999" cy="51434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a:p>
        </p:txBody>
      </p:sp>
      <p:sp>
        <p:nvSpPr>
          <p:cNvPr id="57" name="TextBox 56">
            <a:extLst>
              <a:ext uri="{FF2B5EF4-FFF2-40B4-BE49-F238E27FC236}">
                <a16:creationId xmlns:a16="http://schemas.microsoft.com/office/drawing/2014/main" id="{4D74D3C2-A289-41C1-B01C-7E1F5883E08E}"/>
              </a:ext>
            </a:extLst>
          </p:cNvPr>
          <p:cNvSpPr txBox="1"/>
          <p:nvPr/>
        </p:nvSpPr>
        <p:spPr>
          <a:xfrm>
            <a:off x="-11931" y="1757829"/>
            <a:ext cx="2126573" cy="215444"/>
          </a:xfrm>
          <a:prstGeom prst="rect">
            <a:avLst/>
          </a:prstGeom>
          <a:noFill/>
        </p:spPr>
        <p:txBody>
          <a:bodyPr wrap="square" rtlCol="0">
            <a:spAutoFit/>
          </a:bodyPr>
          <a:lstStyle/>
          <a:p>
            <a:pPr algn="ctr"/>
            <a:r>
              <a:rPr lang="en-US" sz="800" dirty="0">
                <a:solidFill>
                  <a:schemeClr val="bg1"/>
                </a:solidFill>
              </a:rPr>
              <a:t>Canadian Ideal of Good Business</a:t>
            </a:r>
          </a:p>
        </p:txBody>
      </p:sp>
      <p:sp>
        <p:nvSpPr>
          <p:cNvPr id="58" name="TextBox 57">
            <a:extLst>
              <a:ext uri="{FF2B5EF4-FFF2-40B4-BE49-F238E27FC236}">
                <a16:creationId xmlns:a16="http://schemas.microsoft.com/office/drawing/2014/main" id="{1044A4F3-0CAC-4390-84FE-FB39A69ADE5A}"/>
              </a:ext>
            </a:extLst>
          </p:cNvPr>
          <p:cNvSpPr txBox="1"/>
          <p:nvPr/>
        </p:nvSpPr>
        <p:spPr>
          <a:xfrm>
            <a:off x="135446" y="195058"/>
            <a:ext cx="1285027" cy="215444"/>
          </a:xfrm>
          <a:prstGeom prst="rect">
            <a:avLst/>
          </a:prstGeom>
          <a:noFill/>
        </p:spPr>
        <p:txBody>
          <a:bodyPr wrap="square" rtlCol="0">
            <a:spAutoFit/>
          </a:bodyPr>
          <a:lstStyle/>
          <a:p>
            <a:pPr algn="ctr"/>
            <a:r>
              <a:rPr lang="en-US" sz="800" dirty="0">
                <a:solidFill>
                  <a:schemeClr val="bg1"/>
                </a:solidFill>
              </a:rPr>
              <a:t>People and Networking</a:t>
            </a:r>
          </a:p>
        </p:txBody>
      </p:sp>
      <p:sp>
        <p:nvSpPr>
          <p:cNvPr id="59" name="TextBox 58">
            <a:extLst>
              <a:ext uri="{FF2B5EF4-FFF2-40B4-BE49-F238E27FC236}">
                <a16:creationId xmlns:a16="http://schemas.microsoft.com/office/drawing/2014/main" id="{7E20C54C-8E5C-4107-846A-0607F0B3F820}"/>
              </a:ext>
            </a:extLst>
          </p:cNvPr>
          <p:cNvSpPr txBox="1"/>
          <p:nvPr/>
        </p:nvSpPr>
        <p:spPr>
          <a:xfrm>
            <a:off x="125270" y="3305938"/>
            <a:ext cx="1990413" cy="215444"/>
          </a:xfrm>
          <a:prstGeom prst="rect">
            <a:avLst/>
          </a:prstGeom>
          <a:noFill/>
        </p:spPr>
        <p:txBody>
          <a:bodyPr wrap="square" rtlCol="0">
            <a:spAutoFit/>
          </a:bodyPr>
          <a:lstStyle/>
          <a:p>
            <a:pPr algn="ctr"/>
            <a:r>
              <a:rPr lang="en-US" sz="800" dirty="0">
                <a:solidFill>
                  <a:schemeClr val="bg1"/>
                </a:solidFill>
              </a:rPr>
              <a:t>CPA Canada Competency Framework</a:t>
            </a:r>
          </a:p>
        </p:txBody>
      </p:sp>
      <p:sp>
        <p:nvSpPr>
          <p:cNvPr id="60" name="TextBox 59">
            <a:extLst>
              <a:ext uri="{FF2B5EF4-FFF2-40B4-BE49-F238E27FC236}">
                <a16:creationId xmlns:a16="http://schemas.microsoft.com/office/drawing/2014/main" id="{E9F7AD5C-C707-471D-875B-FA79B369EC3A}"/>
              </a:ext>
            </a:extLst>
          </p:cNvPr>
          <p:cNvSpPr txBox="1"/>
          <p:nvPr/>
        </p:nvSpPr>
        <p:spPr>
          <a:xfrm>
            <a:off x="4783335" y="1185717"/>
            <a:ext cx="1793632" cy="215444"/>
          </a:xfrm>
          <a:prstGeom prst="rect">
            <a:avLst/>
          </a:prstGeom>
          <a:noFill/>
        </p:spPr>
        <p:txBody>
          <a:bodyPr wrap="square" rtlCol="0">
            <a:spAutoFit/>
          </a:bodyPr>
          <a:lstStyle/>
          <a:p>
            <a:pPr algn="ctr"/>
            <a:r>
              <a:rPr lang="en-US" sz="800" dirty="0">
                <a:solidFill>
                  <a:schemeClr val="bg1"/>
                </a:solidFill>
              </a:rPr>
              <a:t>Marketing</a:t>
            </a:r>
            <a:r>
              <a:rPr lang="en-US" sz="800" baseline="0" dirty="0">
                <a:solidFill>
                  <a:schemeClr val="bg1"/>
                </a:solidFill>
              </a:rPr>
              <a:t> and Communications</a:t>
            </a:r>
            <a:endParaRPr lang="en-US" sz="800" dirty="0">
              <a:solidFill>
                <a:schemeClr val="bg1"/>
              </a:solidFill>
            </a:endParaRPr>
          </a:p>
        </p:txBody>
      </p:sp>
      <p:sp>
        <p:nvSpPr>
          <p:cNvPr id="61" name="TextBox 60">
            <a:extLst>
              <a:ext uri="{FF2B5EF4-FFF2-40B4-BE49-F238E27FC236}">
                <a16:creationId xmlns:a16="http://schemas.microsoft.com/office/drawing/2014/main" id="{C9681C6B-F38F-4187-BA64-FE4585663CEC}"/>
              </a:ext>
            </a:extLst>
          </p:cNvPr>
          <p:cNvSpPr txBox="1"/>
          <p:nvPr/>
        </p:nvSpPr>
        <p:spPr>
          <a:xfrm>
            <a:off x="4731976" y="195058"/>
            <a:ext cx="1442382" cy="215444"/>
          </a:xfrm>
          <a:prstGeom prst="rect">
            <a:avLst/>
          </a:prstGeom>
          <a:noFill/>
        </p:spPr>
        <p:txBody>
          <a:bodyPr wrap="square" rtlCol="0">
            <a:spAutoFit/>
          </a:bodyPr>
          <a:lstStyle/>
          <a:p>
            <a:pPr algn="ctr"/>
            <a:r>
              <a:rPr lang="en-US" sz="800" dirty="0">
                <a:solidFill>
                  <a:schemeClr val="bg1"/>
                </a:solidFill>
              </a:rPr>
              <a:t>Not-for-Profit Sector</a:t>
            </a:r>
          </a:p>
        </p:txBody>
      </p:sp>
      <p:sp>
        <p:nvSpPr>
          <p:cNvPr id="62" name="TextBox 61">
            <a:extLst>
              <a:ext uri="{FF2B5EF4-FFF2-40B4-BE49-F238E27FC236}">
                <a16:creationId xmlns:a16="http://schemas.microsoft.com/office/drawing/2014/main" id="{1BFBEEFE-6601-4F2A-9398-4228101A2333}"/>
              </a:ext>
            </a:extLst>
          </p:cNvPr>
          <p:cNvSpPr txBox="1"/>
          <p:nvPr/>
        </p:nvSpPr>
        <p:spPr>
          <a:xfrm>
            <a:off x="116139" y="761528"/>
            <a:ext cx="591958" cy="184666"/>
          </a:xfrm>
          <a:prstGeom prst="rect">
            <a:avLst/>
          </a:prstGeom>
          <a:noFill/>
        </p:spPr>
        <p:txBody>
          <a:bodyPr wrap="square" rtlCol="0">
            <a:spAutoFit/>
          </a:bodyPr>
          <a:lstStyle/>
          <a:p>
            <a:pPr algn="ctr"/>
            <a:r>
              <a:rPr lang="en-US" sz="600" dirty="0">
                <a:solidFill>
                  <a:schemeClr val="bg1"/>
                </a:solidFill>
              </a:rPr>
              <a:t>networking</a:t>
            </a:r>
          </a:p>
        </p:txBody>
      </p:sp>
      <p:sp>
        <p:nvSpPr>
          <p:cNvPr id="63" name="TextBox 62">
            <a:extLst>
              <a:ext uri="{FF2B5EF4-FFF2-40B4-BE49-F238E27FC236}">
                <a16:creationId xmlns:a16="http://schemas.microsoft.com/office/drawing/2014/main" id="{847C719E-C9AA-41E1-A94C-69EEEA14CDF5}"/>
              </a:ext>
            </a:extLst>
          </p:cNvPr>
          <p:cNvSpPr txBox="1"/>
          <p:nvPr/>
        </p:nvSpPr>
        <p:spPr>
          <a:xfrm>
            <a:off x="708096" y="761528"/>
            <a:ext cx="485127" cy="184666"/>
          </a:xfrm>
          <a:prstGeom prst="rect">
            <a:avLst/>
          </a:prstGeom>
          <a:noFill/>
        </p:spPr>
        <p:txBody>
          <a:bodyPr wrap="square" rtlCol="0">
            <a:spAutoFit/>
          </a:bodyPr>
          <a:lstStyle/>
          <a:p>
            <a:pPr algn="ctr"/>
            <a:r>
              <a:rPr lang="en-US" sz="600" dirty="0">
                <a:solidFill>
                  <a:schemeClr val="bg1"/>
                </a:solidFill>
              </a:rPr>
              <a:t>advice</a:t>
            </a:r>
          </a:p>
        </p:txBody>
      </p:sp>
      <p:sp>
        <p:nvSpPr>
          <p:cNvPr id="64" name="TextBox 63">
            <a:extLst>
              <a:ext uri="{FF2B5EF4-FFF2-40B4-BE49-F238E27FC236}">
                <a16:creationId xmlns:a16="http://schemas.microsoft.com/office/drawing/2014/main" id="{F747C306-40FF-40B5-B41E-112676BEFA54}"/>
              </a:ext>
            </a:extLst>
          </p:cNvPr>
          <p:cNvSpPr txBox="1"/>
          <p:nvPr/>
        </p:nvSpPr>
        <p:spPr>
          <a:xfrm>
            <a:off x="1169376" y="761528"/>
            <a:ext cx="740630" cy="184666"/>
          </a:xfrm>
          <a:prstGeom prst="rect">
            <a:avLst/>
          </a:prstGeom>
          <a:noFill/>
        </p:spPr>
        <p:txBody>
          <a:bodyPr wrap="square" rtlCol="0">
            <a:spAutoFit/>
          </a:bodyPr>
          <a:lstStyle/>
          <a:p>
            <a:pPr algn="ctr"/>
            <a:r>
              <a:rPr lang="en-US" sz="600" dirty="0">
                <a:solidFill>
                  <a:schemeClr val="bg1"/>
                </a:solidFill>
              </a:rPr>
              <a:t>presentation</a:t>
            </a:r>
          </a:p>
        </p:txBody>
      </p:sp>
      <p:sp>
        <p:nvSpPr>
          <p:cNvPr id="65" name="TextBox 64">
            <a:extLst>
              <a:ext uri="{FF2B5EF4-FFF2-40B4-BE49-F238E27FC236}">
                <a16:creationId xmlns:a16="http://schemas.microsoft.com/office/drawing/2014/main" id="{76B543C3-599E-4D0E-938D-03E628A4E16E}"/>
              </a:ext>
            </a:extLst>
          </p:cNvPr>
          <p:cNvSpPr txBox="1"/>
          <p:nvPr/>
        </p:nvSpPr>
        <p:spPr>
          <a:xfrm>
            <a:off x="1788122" y="761528"/>
            <a:ext cx="580222" cy="184666"/>
          </a:xfrm>
          <a:prstGeom prst="rect">
            <a:avLst/>
          </a:prstGeom>
          <a:noFill/>
        </p:spPr>
        <p:txBody>
          <a:bodyPr wrap="square" rtlCol="0">
            <a:spAutoFit/>
          </a:bodyPr>
          <a:lstStyle/>
          <a:p>
            <a:pPr algn="ctr"/>
            <a:r>
              <a:rPr lang="en-US" sz="600" dirty="0">
                <a:solidFill>
                  <a:schemeClr val="bg1"/>
                </a:solidFill>
              </a:rPr>
              <a:t>leadership</a:t>
            </a:r>
          </a:p>
        </p:txBody>
      </p:sp>
      <p:sp>
        <p:nvSpPr>
          <p:cNvPr id="66" name="TextBox 65">
            <a:extLst>
              <a:ext uri="{FF2B5EF4-FFF2-40B4-BE49-F238E27FC236}">
                <a16:creationId xmlns:a16="http://schemas.microsoft.com/office/drawing/2014/main" id="{C0602A7A-733B-4EEC-A067-EF0DBC97E647}"/>
              </a:ext>
            </a:extLst>
          </p:cNvPr>
          <p:cNvSpPr txBox="1"/>
          <p:nvPr/>
        </p:nvSpPr>
        <p:spPr>
          <a:xfrm>
            <a:off x="2419090" y="761528"/>
            <a:ext cx="485127" cy="184666"/>
          </a:xfrm>
          <a:prstGeom prst="rect">
            <a:avLst/>
          </a:prstGeom>
          <a:noFill/>
        </p:spPr>
        <p:txBody>
          <a:bodyPr wrap="square" rtlCol="0">
            <a:spAutoFit/>
          </a:bodyPr>
          <a:lstStyle/>
          <a:p>
            <a:pPr algn="ctr"/>
            <a:r>
              <a:rPr lang="en-US" sz="600" dirty="0">
                <a:solidFill>
                  <a:schemeClr val="bg1"/>
                </a:solidFill>
              </a:rPr>
              <a:t>training</a:t>
            </a:r>
          </a:p>
        </p:txBody>
      </p:sp>
      <p:sp>
        <p:nvSpPr>
          <p:cNvPr id="120" name="TextBox 119">
            <a:extLst>
              <a:ext uri="{FF2B5EF4-FFF2-40B4-BE49-F238E27FC236}">
                <a16:creationId xmlns:a16="http://schemas.microsoft.com/office/drawing/2014/main" id="{759723CE-19E1-4509-BD4F-3FD9D9B287CA}"/>
              </a:ext>
            </a:extLst>
          </p:cNvPr>
          <p:cNvSpPr txBox="1"/>
          <p:nvPr/>
        </p:nvSpPr>
        <p:spPr>
          <a:xfrm>
            <a:off x="2877427" y="761528"/>
            <a:ext cx="656758" cy="184666"/>
          </a:xfrm>
          <a:prstGeom prst="rect">
            <a:avLst/>
          </a:prstGeom>
          <a:noFill/>
        </p:spPr>
        <p:txBody>
          <a:bodyPr wrap="square" rtlCol="0">
            <a:spAutoFit/>
          </a:bodyPr>
          <a:lstStyle/>
          <a:p>
            <a:pPr algn="ctr"/>
            <a:r>
              <a:rPr lang="en-US" sz="600" dirty="0">
                <a:solidFill>
                  <a:schemeClr val="bg1"/>
                </a:solidFill>
              </a:rPr>
              <a:t>learning</a:t>
            </a:r>
          </a:p>
        </p:txBody>
      </p:sp>
      <p:sp>
        <p:nvSpPr>
          <p:cNvPr id="121" name="TextBox 120">
            <a:extLst>
              <a:ext uri="{FF2B5EF4-FFF2-40B4-BE49-F238E27FC236}">
                <a16:creationId xmlns:a16="http://schemas.microsoft.com/office/drawing/2014/main" id="{551640F0-4FBB-4342-99A6-5193D10E229D}"/>
              </a:ext>
            </a:extLst>
          </p:cNvPr>
          <p:cNvSpPr txBox="1"/>
          <p:nvPr/>
        </p:nvSpPr>
        <p:spPr>
          <a:xfrm>
            <a:off x="3466361" y="761528"/>
            <a:ext cx="645732" cy="276999"/>
          </a:xfrm>
          <a:prstGeom prst="rect">
            <a:avLst/>
          </a:prstGeom>
          <a:noFill/>
        </p:spPr>
        <p:txBody>
          <a:bodyPr wrap="square" rtlCol="0">
            <a:spAutoFit/>
          </a:bodyPr>
          <a:lstStyle/>
          <a:p>
            <a:pPr algn="ctr"/>
            <a:r>
              <a:rPr lang="en-US" sz="600" dirty="0">
                <a:solidFill>
                  <a:schemeClr val="bg1"/>
                </a:solidFill>
              </a:rPr>
              <a:t>human resources</a:t>
            </a:r>
          </a:p>
        </p:txBody>
      </p:sp>
      <p:sp>
        <p:nvSpPr>
          <p:cNvPr id="122" name="TextBox 121">
            <a:extLst>
              <a:ext uri="{FF2B5EF4-FFF2-40B4-BE49-F238E27FC236}">
                <a16:creationId xmlns:a16="http://schemas.microsoft.com/office/drawing/2014/main" id="{9A24BFFC-0707-459E-95A0-9BA8ACBA9A7A}"/>
              </a:ext>
            </a:extLst>
          </p:cNvPr>
          <p:cNvSpPr txBox="1"/>
          <p:nvPr/>
        </p:nvSpPr>
        <p:spPr>
          <a:xfrm>
            <a:off x="117550" y="1373024"/>
            <a:ext cx="657010" cy="184666"/>
          </a:xfrm>
          <a:prstGeom prst="rect">
            <a:avLst/>
          </a:prstGeom>
          <a:noFill/>
        </p:spPr>
        <p:txBody>
          <a:bodyPr wrap="square" rtlCol="0">
            <a:spAutoFit/>
          </a:bodyPr>
          <a:lstStyle/>
          <a:p>
            <a:pPr algn="ctr"/>
            <a:r>
              <a:rPr lang="en-US" sz="600" dirty="0">
                <a:solidFill>
                  <a:schemeClr val="bg1"/>
                </a:solidFill>
              </a:rPr>
              <a:t>collaboration</a:t>
            </a:r>
          </a:p>
        </p:txBody>
      </p:sp>
      <p:sp>
        <p:nvSpPr>
          <p:cNvPr id="123" name="TextBox 122">
            <a:extLst>
              <a:ext uri="{FF2B5EF4-FFF2-40B4-BE49-F238E27FC236}">
                <a16:creationId xmlns:a16="http://schemas.microsoft.com/office/drawing/2014/main" id="{35D0158B-5AC3-4C23-B791-F05450DCCECC}"/>
              </a:ext>
            </a:extLst>
          </p:cNvPr>
          <p:cNvSpPr txBox="1"/>
          <p:nvPr/>
        </p:nvSpPr>
        <p:spPr>
          <a:xfrm>
            <a:off x="691307" y="1373024"/>
            <a:ext cx="597188" cy="184666"/>
          </a:xfrm>
          <a:prstGeom prst="rect">
            <a:avLst/>
          </a:prstGeom>
          <a:noFill/>
        </p:spPr>
        <p:txBody>
          <a:bodyPr wrap="square" rtlCol="0">
            <a:spAutoFit/>
          </a:bodyPr>
          <a:lstStyle/>
          <a:p>
            <a:pPr algn="ctr"/>
            <a:r>
              <a:rPr lang="en-US" sz="600" dirty="0">
                <a:solidFill>
                  <a:schemeClr val="bg1"/>
                </a:solidFill>
              </a:rPr>
              <a:t>success</a:t>
            </a:r>
          </a:p>
        </p:txBody>
      </p:sp>
      <p:sp>
        <p:nvSpPr>
          <p:cNvPr id="124" name="TextBox 123">
            <a:extLst>
              <a:ext uri="{FF2B5EF4-FFF2-40B4-BE49-F238E27FC236}">
                <a16:creationId xmlns:a16="http://schemas.microsoft.com/office/drawing/2014/main" id="{3E44152A-6A13-4879-A767-B7BF09D1D950}"/>
              </a:ext>
            </a:extLst>
          </p:cNvPr>
          <p:cNvSpPr txBox="1"/>
          <p:nvPr/>
        </p:nvSpPr>
        <p:spPr>
          <a:xfrm>
            <a:off x="1169377" y="1373024"/>
            <a:ext cx="740628" cy="184666"/>
          </a:xfrm>
          <a:prstGeom prst="rect">
            <a:avLst/>
          </a:prstGeom>
          <a:noFill/>
        </p:spPr>
        <p:txBody>
          <a:bodyPr wrap="square" rtlCol="0">
            <a:spAutoFit/>
          </a:bodyPr>
          <a:lstStyle/>
          <a:p>
            <a:pPr algn="ctr"/>
            <a:r>
              <a:rPr lang="en-US" sz="600" dirty="0">
                <a:solidFill>
                  <a:schemeClr val="bg1"/>
                </a:solidFill>
              </a:rPr>
              <a:t>feedback</a:t>
            </a:r>
          </a:p>
        </p:txBody>
      </p:sp>
      <p:sp>
        <p:nvSpPr>
          <p:cNvPr id="125" name="TextBox 124">
            <a:extLst>
              <a:ext uri="{FF2B5EF4-FFF2-40B4-BE49-F238E27FC236}">
                <a16:creationId xmlns:a16="http://schemas.microsoft.com/office/drawing/2014/main" id="{CAF203CD-384D-4465-BB98-3FC5B7619C11}"/>
              </a:ext>
            </a:extLst>
          </p:cNvPr>
          <p:cNvSpPr txBox="1"/>
          <p:nvPr/>
        </p:nvSpPr>
        <p:spPr>
          <a:xfrm>
            <a:off x="1803933" y="1373024"/>
            <a:ext cx="585970" cy="184666"/>
          </a:xfrm>
          <a:prstGeom prst="rect">
            <a:avLst/>
          </a:prstGeom>
          <a:noFill/>
        </p:spPr>
        <p:txBody>
          <a:bodyPr wrap="square" rtlCol="0">
            <a:spAutoFit/>
          </a:bodyPr>
          <a:lstStyle/>
          <a:p>
            <a:pPr algn="ctr"/>
            <a:r>
              <a:rPr lang="en-US" sz="600" dirty="0">
                <a:solidFill>
                  <a:schemeClr val="bg1"/>
                </a:solidFill>
              </a:rPr>
              <a:t>skills</a:t>
            </a:r>
          </a:p>
        </p:txBody>
      </p:sp>
      <p:sp>
        <p:nvSpPr>
          <p:cNvPr id="126" name="TextBox 125">
            <a:extLst>
              <a:ext uri="{FF2B5EF4-FFF2-40B4-BE49-F238E27FC236}">
                <a16:creationId xmlns:a16="http://schemas.microsoft.com/office/drawing/2014/main" id="{C3350E2A-027C-41D7-B91D-5CF1B6D181F3}"/>
              </a:ext>
            </a:extLst>
          </p:cNvPr>
          <p:cNvSpPr txBox="1"/>
          <p:nvPr/>
        </p:nvSpPr>
        <p:spPr>
          <a:xfrm>
            <a:off x="169554" y="2346738"/>
            <a:ext cx="485127" cy="184666"/>
          </a:xfrm>
          <a:prstGeom prst="rect">
            <a:avLst/>
          </a:prstGeom>
          <a:noFill/>
        </p:spPr>
        <p:txBody>
          <a:bodyPr wrap="square" rtlCol="0">
            <a:spAutoFit/>
          </a:bodyPr>
          <a:lstStyle/>
          <a:p>
            <a:pPr algn="ctr"/>
            <a:r>
              <a:rPr lang="en-US" sz="600" dirty="0">
                <a:solidFill>
                  <a:schemeClr val="bg1"/>
                </a:solidFill>
              </a:rPr>
              <a:t>enable</a:t>
            </a:r>
          </a:p>
        </p:txBody>
      </p:sp>
      <p:sp>
        <p:nvSpPr>
          <p:cNvPr id="127" name="TextBox 126">
            <a:extLst>
              <a:ext uri="{FF2B5EF4-FFF2-40B4-BE49-F238E27FC236}">
                <a16:creationId xmlns:a16="http://schemas.microsoft.com/office/drawing/2014/main" id="{8C709623-062D-45CE-876A-79B1067353C9}"/>
              </a:ext>
            </a:extLst>
          </p:cNvPr>
          <p:cNvSpPr txBox="1"/>
          <p:nvPr/>
        </p:nvSpPr>
        <p:spPr>
          <a:xfrm>
            <a:off x="604192" y="2346738"/>
            <a:ext cx="692936" cy="184666"/>
          </a:xfrm>
          <a:prstGeom prst="rect">
            <a:avLst/>
          </a:prstGeom>
          <a:noFill/>
        </p:spPr>
        <p:txBody>
          <a:bodyPr wrap="square" rtlCol="0">
            <a:spAutoFit/>
          </a:bodyPr>
          <a:lstStyle/>
          <a:p>
            <a:pPr algn="ctr"/>
            <a:r>
              <a:rPr lang="en-US" sz="600" dirty="0">
                <a:solidFill>
                  <a:schemeClr val="bg1"/>
                </a:solidFill>
              </a:rPr>
              <a:t>champion</a:t>
            </a:r>
          </a:p>
        </p:txBody>
      </p:sp>
      <p:sp>
        <p:nvSpPr>
          <p:cNvPr id="128" name="TextBox 127">
            <a:extLst>
              <a:ext uri="{FF2B5EF4-FFF2-40B4-BE49-F238E27FC236}">
                <a16:creationId xmlns:a16="http://schemas.microsoft.com/office/drawing/2014/main" id="{E7298BF5-E6BE-4E6E-9AFB-AC5A4D4FBB9A}"/>
              </a:ext>
            </a:extLst>
          </p:cNvPr>
          <p:cNvSpPr txBox="1"/>
          <p:nvPr/>
        </p:nvSpPr>
        <p:spPr>
          <a:xfrm>
            <a:off x="1264942" y="2346738"/>
            <a:ext cx="549498" cy="184666"/>
          </a:xfrm>
          <a:prstGeom prst="rect">
            <a:avLst/>
          </a:prstGeom>
          <a:noFill/>
        </p:spPr>
        <p:txBody>
          <a:bodyPr wrap="square" rtlCol="0">
            <a:spAutoFit/>
          </a:bodyPr>
          <a:lstStyle/>
          <a:p>
            <a:pPr algn="ctr"/>
            <a:r>
              <a:rPr lang="en-US" sz="600" dirty="0">
                <a:solidFill>
                  <a:schemeClr val="bg1"/>
                </a:solidFill>
              </a:rPr>
              <a:t>safeguard</a:t>
            </a:r>
          </a:p>
        </p:txBody>
      </p:sp>
      <p:sp>
        <p:nvSpPr>
          <p:cNvPr id="129" name="TextBox 128">
            <a:extLst>
              <a:ext uri="{FF2B5EF4-FFF2-40B4-BE49-F238E27FC236}">
                <a16:creationId xmlns:a16="http://schemas.microsoft.com/office/drawing/2014/main" id="{4521EF50-F54A-478C-ABCA-E62DBE759223}"/>
              </a:ext>
            </a:extLst>
          </p:cNvPr>
          <p:cNvSpPr txBox="1"/>
          <p:nvPr/>
        </p:nvSpPr>
        <p:spPr>
          <a:xfrm>
            <a:off x="1801101" y="2346738"/>
            <a:ext cx="623342" cy="184666"/>
          </a:xfrm>
          <a:prstGeom prst="rect">
            <a:avLst/>
          </a:prstGeom>
          <a:noFill/>
        </p:spPr>
        <p:txBody>
          <a:bodyPr wrap="square" rtlCol="0">
            <a:spAutoFit/>
          </a:bodyPr>
          <a:lstStyle/>
          <a:p>
            <a:pPr algn="ctr"/>
            <a:r>
              <a:rPr lang="en-US" sz="600" dirty="0">
                <a:solidFill>
                  <a:schemeClr val="bg1"/>
                </a:solidFill>
              </a:rPr>
              <a:t>economy</a:t>
            </a:r>
          </a:p>
        </p:txBody>
      </p:sp>
      <p:sp>
        <p:nvSpPr>
          <p:cNvPr id="130" name="TextBox 129">
            <a:extLst>
              <a:ext uri="{FF2B5EF4-FFF2-40B4-BE49-F238E27FC236}">
                <a16:creationId xmlns:a16="http://schemas.microsoft.com/office/drawing/2014/main" id="{D048BA20-E473-4D5E-A078-8D92EDD268B1}"/>
              </a:ext>
            </a:extLst>
          </p:cNvPr>
          <p:cNvSpPr txBox="1"/>
          <p:nvPr/>
        </p:nvSpPr>
        <p:spPr>
          <a:xfrm>
            <a:off x="2322624" y="2346738"/>
            <a:ext cx="678060" cy="184666"/>
          </a:xfrm>
          <a:prstGeom prst="rect">
            <a:avLst/>
          </a:prstGeom>
          <a:noFill/>
        </p:spPr>
        <p:txBody>
          <a:bodyPr wrap="square" rtlCol="0">
            <a:spAutoFit/>
          </a:bodyPr>
          <a:lstStyle/>
          <a:p>
            <a:pPr algn="ctr"/>
            <a:r>
              <a:rPr lang="en-US" sz="600" dirty="0">
                <a:solidFill>
                  <a:schemeClr val="bg1"/>
                </a:solidFill>
              </a:rPr>
              <a:t>society</a:t>
            </a:r>
          </a:p>
        </p:txBody>
      </p:sp>
      <p:sp>
        <p:nvSpPr>
          <p:cNvPr id="131" name="TextBox 130">
            <a:extLst>
              <a:ext uri="{FF2B5EF4-FFF2-40B4-BE49-F238E27FC236}">
                <a16:creationId xmlns:a16="http://schemas.microsoft.com/office/drawing/2014/main" id="{9AFB7894-20E8-4792-A50E-14BA6620FA9F}"/>
              </a:ext>
            </a:extLst>
          </p:cNvPr>
          <p:cNvSpPr txBox="1"/>
          <p:nvPr/>
        </p:nvSpPr>
        <p:spPr>
          <a:xfrm>
            <a:off x="2963242" y="2346738"/>
            <a:ext cx="485127" cy="184666"/>
          </a:xfrm>
          <a:prstGeom prst="rect">
            <a:avLst/>
          </a:prstGeom>
          <a:noFill/>
        </p:spPr>
        <p:txBody>
          <a:bodyPr wrap="square" rtlCol="0">
            <a:spAutoFit/>
          </a:bodyPr>
          <a:lstStyle/>
          <a:p>
            <a:pPr algn="ctr"/>
            <a:r>
              <a:rPr lang="en-US" sz="600" dirty="0">
                <a:solidFill>
                  <a:schemeClr val="bg1"/>
                </a:solidFill>
              </a:rPr>
              <a:t>values</a:t>
            </a:r>
          </a:p>
        </p:txBody>
      </p:sp>
      <p:sp>
        <p:nvSpPr>
          <p:cNvPr id="132" name="TextBox 131">
            <a:extLst>
              <a:ext uri="{FF2B5EF4-FFF2-40B4-BE49-F238E27FC236}">
                <a16:creationId xmlns:a16="http://schemas.microsoft.com/office/drawing/2014/main" id="{046374BE-141A-4084-89B1-A32D905FFB43}"/>
              </a:ext>
            </a:extLst>
          </p:cNvPr>
          <p:cNvSpPr txBox="1"/>
          <p:nvPr/>
        </p:nvSpPr>
        <p:spPr>
          <a:xfrm>
            <a:off x="3443570" y="2346738"/>
            <a:ext cx="691314" cy="276999"/>
          </a:xfrm>
          <a:prstGeom prst="rect">
            <a:avLst/>
          </a:prstGeom>
          <a:noFill/>
        </p:spPr>
        <p:txBody>
          <a:bodyPr wrap="square" rtlCol="0">
            <a:spAutoFit/>
          </a:bodyPr>
          <a:lstStyle/>
          <a:p>
            <a:pPr algn="ctr"/>
            <a:r>
              <a:rPr lang="en-US" sz="600" dirty="0">
                <a:solidFill>
                  <a:schemeClr val="bg1"/>
                </a:solidFill>
              </a:rPr>
              <a:t>technical competencies</a:t>
            </a:r>
          </a:p>
        </p:txBody>
      </p:sp>
      <p:sp>
        <p:nvSpPr>
          <p:cNvPr id="133" name="TextBox 132">
            <a:extLst>
              <a:ext uri="{FF2B5EF4-FFF2-40B4-BE49-F238E27FC236}">
                <a16:creationId xmlns:a16="http://schemas.microsoft.com/office/drawing/2014/main" id="{BDD23A9A-7B57-4659-B73F-717B6E65E992}"/>
              </a:ext>
            </a:extLst>
          </p:cNvPr>
          <p:cNvSpPr txBox="1"/>
          <p:nvPr/>
        </p:nvSpPr>
        <p:spPr>
          <a:xfrm>
            <a:off x="93131" y="3911677"/>
            <a:ext cx="637974" cy="276999"/>
          </a:xfrm>
          <a:prstGeom prst="rect">
            <a:avLst/>
          </a:prstGeom>
          <a:noFill/>
        </p:spPr>
        <p:txBody>
          <a:bodyPr wrap="square" rtlCol="0">
            <a:spAutoFit/>
          </a:bodyPr>
          <a:lstStyle/>
          <a:p>
            <a:pPr algn="ctr"/>
            <a:r>
              <a:rPr lang="en-US" sz="600" dirty="0">
                <a:solidFill>
                  <a:schemeClr val="bg1"/>
                </a:solidFill>
              </a:rPr>
              <a:t>audit and assurance</a:t>
            </a:r>
          </a:p>
        </p:txBody>
      </p:sp>
      <p:sp>
        <p:nvSpPr>
          <p:cNvPr id="134" name="TextBox 133">
            <a:extLst>
              <a:ext uri="{FF2B5EF4-FFF2-40B4-BE49-F238E27FC236}">
                <a16:creationId xmlns:a16="http://schemas.microsoft.com/office/drawing/2014/main" id="{7B3AF7A5-8124-485C-94B1-6466C07B629A}"/>
              </a:ext>
            </a:extLst>
          </p:cNvPr>
          <p:cNvSpPr txBox="1"/>
          <p:nvPr/>
        </p:nvSpPr>
        <p:spPr>
          <a:xfrm>
            <a:off x="603701" y="3911677"/>
            <a:ext cx="693918" cy="184666"/>
          </a:xfrm>
          <a:prstGeom prst="rect">
            <a:avLst/>
          </a:prstGeom>
          <a:noFill/>
        </p:spPr>
        <p:txBody>
          <a:bodyPr wrap="square" rtlCol="0">
            <a:spAutoFit/>
          </a:bodyPr>
          <a:lstStyle/>
          <a:p>
            <a:pPr algn="ctr"/>
            <a:r>
              <a:rPr lang="en-US" sz="600" dirty="0">
                <a:solidFill>
                  <a:schemeClr val="bg1"/>
                </a:solidFill>
              </a:rPr>
              <a:t>finance</a:t>
            </a:r>
          </a:p>
        </p:txBody>
      </p:sp>
      <p:sp>
        <p:nvSpPr>
          <p:cNvPr id="135" name="TextBox 134">
            <a:extLst>
              <a:ext uri="{FF2B5EF4-FFF2-40B4-BE49-F238E27FC236}">
                <a16:creationId xmlns:a16="http://schemas.microsoft.com/office/drawing/2014/main" id="{AFF7332B-C8A1-4D0E-A59E-E2E2B0B703A5}"/>
              </a:ext>
            </a:extLst>
          </p:cNvPr>
          <p:cNvSpPr txBox="1"/>
          <p:nvPr/>
        </p:nvSpPr>
        <p:spPr>
          <a:xfrm>
            <a:off x="1297127" y="3911677"/>
            <a:ext cx="485127" cy="184666"/>
          </a:xfrm>
          <a:prstGeom prst="rect">
            <a:avLst/>
          </a:prstGeom>
          <a:noFill/>
        </p:spPr>
        <p:txBody>
          <a:bodyPr wrap="square" rtlCol="0">
            <a:spAutoFit/>
          </a:bodyPr>
          <a:lstStyle/>
          <a:p>
            <a:pPr algn="ctr"/>
            <a:r>
              <a:rPr lang="en-US" sz="600" dirty="0">
                <a:solidFill>
                  <a:schemeClr val="bg1"/>
                </a:solidFill>
              </a:rPr>
              <a:t>taxation</a:t>
            </a:r>
          </a:p>
        </p:txBody>
      </p:sp>
      <p:sp>
        <p:nvSpPr>
          <p:cNvPr id="136" name="TextBox 135">
            <a:extLst>
              <a:ext uri="{FF2B5EF4-FFF2-40B4-BE49-F238E27FC236}">
                <a16:creationId xmlns:a16="http://schemas.microsoft.com/office/drawing/2014/main" id="{6414E5AC-1637-469F-BE86-2CDF4DDC1F3F}"/>
              </a:ext>
            </a:extLst>
          </p:cNvPr>
          <p:cNvSpPr txBox="1"/>
          <p:nvPr/>
        </p:nvSpPr>
        <p:spPr>
          <a:xfrm>
            <a:off x="1644277" y="3911677"/>
            <a:ext cx="867912" cy="184666"/>
          </a:xfrm>
          <a:prstGeom prst="rect">
            <a:avLst/>
          </a:prstGeom>
          <a:noFill/>
        </p:spPr>
        <p:txBody>
          <a:bodyPr wrap="square" rtlCol="0">
            <a:spAutoFit/>
          </a:bodyPr>
          <a:lstStyle/>
          <a:p>
            <a:pPr algn="ctr"/>
            <a:r>
              <a:rPr lang="en-US" sz="600" dirty="0">
                <a:solidFill>
                  <a:schemeClr val="bg1"/>
                </a:solidFill>
              </a:rPr>
              <a:t>professionalism</a:t>
            </a:r>
          </a:p>
        </p:txBody>
      </p:sp>
      <p:sp>
        <p:nvSpPr>
          <p:cNvPr id="137" name="TextBox 136">
            <a:extLst>
              <a:ext uri="{FF2B5EF4-FFF2-40B4-BE49-F238E27FC236}">
                <a16:creationId xmlns:a16="http://schemas.microsoft.com/office/drawing/2014/main" id="{267B0E7F-C368-4A79-A0B2-36F3E7705980}"/>
              </a:ext>
            </a:extLst>
          </p:cNvPr>
          <p:cNvSpPr txBox="1"/>
          <p:nvPr/>
        </p:nvSpPr>
        <p:spPr>
          <a:xfrm>
            <a:off x="2294059" y="3911677"/>
            <a:ext cx="735190" cy="276999"/>
          </a:xfrm>
          <a:prstGeom prst="rect">
            <a:avLst/>
          </a:prstGeom>
          <a:noFill/>
        </p:spPr>
        <p:txBody>
          <a:bodyPr wrap="square" rtlCol="0">
            <a:spAutoFit/>
          </a:bodyPr>
          <a:lstStyle/>
          <a:p>
            <a:pPr algn="ctr"/>
            <a:r>
              <a:rPr lang="en-US" sz="600" dirty="0">
                <a:solidFill>
                  <a:schemeClr val="bg1"/>
                </a:solidFill>
              </a:rPr>
              <a:t>ethical </a:t>
            </a:r>
            <a:r>
              <a:rPr lang="en-US" sz="600" dirty="0" err="1">
                <a:solidFill>
                  <a:schemeClr val="bg1"/>
                </a:solidFill>
              </a:rPr>
              <a:t>behaviour</a:t>
            </a:r>
            <a:endParaRPr lang="en-US" sz="600" dirty="0">
              <a:solidFill>
                <a:schemeClr val="bg1"/>
              </a:solidFill>
            </a:endParaRPr>
          </a:p>
        </p:txBody>
      </p:sp>
      <p:sp>
        <p:nvSpPr>
          <p:cNvPr id="138" name="TextBox 137">
            <a:extLst>
              <a:ext uri="{FF2B5EF4-FFF2-40B4-BE49-F238E27FC236}">
                <a16:creationId xmlns:a16="http://schemas.microsoft.com/office/drawing/2014/main" id="{4A7AB1BF-5F63-4EBF-94C7-846C8074251D}"/>
              </a:ext>
            </a:extLst>
          </p:cNvPr>
          <p:cNvSpPr txBox="1"/>
          <p:nvPr/>
        </p:nvSpPr>
        <p:spPr>
          <a:xfrm>
            <a:off x="2803508" y="3911677"/>
            <a:ext cx="804596" cy="276999"/>
          </a:xfrm>
          <a:prstGeom prst="rect">
            <a:avLst/>
          </a:prstGeom>
          <a:noFill/>
        </p:spPr>
        <p:txBody>
          <a:bodyPr wrap="square" rtlCol="0">
            <a:spAutoFit/>
          </a:bodyPr>
          <a:lstStyle/>
          <a:p>
            <a:pPr algn="ctr"/>
            <a:r>
              <a:rPr lang="en-US" sz="600" dirty="0">
                <a:solidFill>
                  <a:schemeClr val="bg1"/>
                </a:solidFill>
              </a:rPr>
              <a:t>written and oral communication</a:t>
            </a:r>
          </a:p>
        </p:txBody>
      </p:sp>
      <p:sp>
        <p:nvSpPr>
          <p:cNvPr id="139" name="TextBox 138">
            <a:extLst>
              <a:ext uri="{FF2B5EF4-FFF2-40B4-BE49-F238E27FC236}">
                <a16:creationId xmlns:a16="http://schemas.microsoft.com/office/drawing/2014/main" id="{DE69DB66-79E9-46C3-8332-0D72DB3BA018}"/>
              </a:ext>
            </a:extLst>
          </p:cNvPr>
          <p:cNvSpPr txBox="1"/>
          <p:nvPr/>
        </p:nvSpPr>
        <p:spPr>
          <a:xfrm>
            <a:off x="3487987" y="3911677"/>
            <a:ext cx="602480" cy="184666"/>
          </a:xfrm>
          <a:prstGeom prst="rect">
            <a:avLst/>
          </a:prstGeom>
          <a:noFill/>
        </p:spPr>
        <p:txBody>
          <a:bodyPr wrap="square" rtlCol="0">
            <a:spAutoFit/>
          </a:bodyPr>
          <a:lstStyle/>
          <a:p>
            <a:pPr algn="ctr"/>
            <a:r>
              <a:rPr lang="en-US" sz="600" dirty="0">
                <a:solidFill>
                  <a:schemeClr val="bg1"/>
                </a:solidFill>
              </a:rPr>
              <a:t>leadership</a:t>
            </a:r>
          </a:p>
        </p:txBody>
      </p:sp>
      <p:sp>
        <p:nvSpPr>
          <p:cNvPr id="140" name="TextBox 139">
            <a:extLst>
              <a:ext uri="{FF2B5EF4-FFF2-40B4-BE49-F238E27FC236}">
                <a16:creationId xmlns:a16="http://schemas.microsoft.com/office/drawing/2014/main" id="{59A67176-653D-49AB-BF09-19BD9491E153}"/>
              </a:ext>
            </a:extLst>
          </p:cNvPr>
          <p:cNvSpPr txBox="1"/>
          <p:nvPr/>
        </p:nvSpPr>
        <p:spPr>
          <a:xfrm>
            <a:off x="169554" y="4703942"/>
            <a:ext cx="485127" cy="276999"/>
          </a:xfrm>
          <a:prstGeom prst="rect">
            <a:avLst/>
          </a:prstGeom>
          <a:noFill/>
        </p:spPr>
        <p:txBody>
          <a:bodyPr wrap="square" rtlCol="0">
            <a:spAutoFit/>
          </a:bodyPr>
          <a:lstStyle/>
          <a:p>
            <a:pPr algn="ctr"/>
            <a:r>
              <a:rPr lang="en-US" sz="600" dirty="0">
                <a:solidFill>
                  <a:schemeClr val="bg1"/>
                </a:solidFill>
              </a:rPr>
              <a:t>problem solving</a:t>
            </a:r>
          </a:p>
        </p:txBody>
      </p:sp>
      <p:sp>
        <p:nvSpPr>
          <p:cNvPr id="141" name="TextBox 140">
            <a:extLst>
              <a:ext uri="{FF2B5EF4-FFF2-40B4-BE49-F238E27FC236}">
                <a16:creationId xmlns:a16="http://schemas.microsoft.com/office/drawing/2014/main" id="{9D21C708-A2FE-4489-8FFA-3BC09179BCFF}"/>
              </a:ext>
            </a:extLst>
          </p:cNvPr>
          <p:cNvSpPr txBox="1"/>
          <p:nvPr/>
        </p:nvSpPr>
        <p:spPr>
          <a:xfrm>
            <a:off x="747337" y="4703942"/>
            <a:ext cx="485127" cy="276999"/>
          </a:xfrm>
          <a:prstGeom prst="rect">
            <a:avLst/>
          </a:prstGeom>
          <a:noFill/>
        </p:spPr>
        <p:txBody>
          <a:bodyPr wrap="square" rtlCol="0">
            <a:spAutoFit/>
          </a:bodyPr>
          <a:lstStyle/>
          <a:p>
            <a:pPr algn="ctr"/>
            <a:r>
              <a:rPr lang="en-US" sz="600" dirty="0">
                <a:solidFill>
                  <a:schemeClr val="bg1"/>
                </a:solidFill>
              </a:rPr>
              <a:t>decision making</a:t>
            </a:r>
          </a:p>
        </p:txBody>
      </p:sp>
      <p:sp>
        <p:nvSpPr>
          <p:cNvPr id="142" name="TextBox 141">
            <a:extLst>
              <a:ext uri="{FF2B5EF4-FFF2-40B4-BE49-F238E27FC236}">
                <a16:creationId xmlns:a16="http://schemas.microsoft.com/office/drawing/2014/main" id="{6F4A0F90-8433-4356-9363-5ECACC847CF1}"/>
              </a:ext>
            </a:extLst>
          </p:cNvPr>
          <p:cNvSpPr txBox="1"/>
          <p:nvPr/>
        </p:nvSpPr>
        <p:spPr>
          <a:xfrm>
            <a:off x="1206298" y="4703942"/>
            <a:ext cx="666786" cy="369332"/>
          </a:xfrm>
          <a:prstGeom prst="rect">
            <a:avLst/>
          </a:prstGeom>
          <a:noFill/>
        </p:spPr>
        <p:txBody>
          <a:bodyPr wrap="square" rtlCol="0">
            <a:spAutoFit/>
          </a:bodyPr>
          <a:lstStyle/>
          <a:p>
            <a:pPr algn="ctr"/>
            <a:r>
              <a:rPr lang="en-US" sz="600" dirty="0">
                <a:solidFill>
                  <a:schemeClr val="bg1"/>
                </a:solidFill>
              </a:rPr>
              <a:t>advanced financial reporting</a:t>
            </a:r>
          </a:p>
        </p:txBody>
      </p:sp>
      <p:sp>
        <p:nvSpPr>
          <p:cNvPr id="143" name="TextBox 142">
            <a:extLst>
              <a:ext uri="{FF2B5EF4-FFF2-40B4-BE49-F238E27FC236}">
                <a16:creationId xmlns:a16="http://schemas.microsoft.com/office/drawing/2014/main" id="{B8080E6C-FD40-4A96-89F4-B76ACAF7C9A2}"/>
              </a:ext>
            </a:extLst>
          </p:cNvPr>
          <p:cNvSpPr txBox="1"/>
          <p:nvPr/>
        </p:nvSpPr>
        <p:spPr>
          <a:xfrm>
            <a:off x="1737375" y="4703942"/>
            <a:ext cx="681716" cy="276999"/>
          </a:xfrm>
          <a:prstGeom prst="rect">
            <a:avLst/>
          </a:prstGeom>
          <a:noFill/>
        </p:spPr>
        <p:txBody>
          <a:bodyPr wrap="square" rtlCol="0">
            <a:spAutoFit/>
          </a:bodyPr>
          <a:lstStyle/>
          <a:p>
            <a:pPr algn="ctr"/>
            <a:r>
              <a:rPr lang="en-US" sz="600" dirty="0">
                <a:solidFill>
                  <a:schemeClr val="bg1"/>
                </a:solidFill>
              </a:rPr>
              <a:t>management accounting</a:t>
            </a:r>
          </a:p>
        </p:txBody>
      </p:sp>
      <p:sp>
        <p:nvSpPr>
          <p:cNvPr id="144" name="TextBox 143">
            <a:extLst>
              <a:ext uri="{FF2B5EF4-FFF2-40B4-BE49-F238E27FC236}">
                <a16:creationId xmlns:a16="http://schemas.microsoft.com/office/drawing/2014/main" id="{45113859-0060-4CC1-94FF-5CD1FEAA983C}"/>
              </a:ext>
            </a:extLst>
          </p:cNvPr>
          <p:cNvSpPr txBox="1"/>
          <p:nvPr/>
        </p:nvSpPr>
        <p:spPr>
          <a:xfrm>
            <a:off x="2322623" y="4703942"/>
            <a:ext cx="678062" cy="276999"/>
          </a:xfrm>
          <a:prstGeom prst="rect">
            <a:avLst/>
          </a:prstGeom>
          <a:noFill/>
        </p:spPr>
        <p:txBody>
          <a:bodyPr wrap="square" rtlCol="0">
            <a:spAutoFit/>
          </a:bodyPr>
          <a:lstStyle/>
          <a:p>
            <a:pPr algn="ctr"/>
            <a:r>
              <a:rPr lang="en-US" sz="600" dirty="0">
                <a:solidFill>
                  <a:schemeClr val="bg1"/>
                </a:solidFill>
              </a:rPr>
              <a:t>strategy and governance</a:t>
            </a:r>
          </a:p>
        </p:txBody>
      </p:sp>
      <p:sp>
        <p:nvSpPr>
          <p:cNvPr id="145" name="TextBox 144">
            <a:extLst>
              <a:ext uri="{FF2B5EF4-FFF2-40B4-BE49-F238E27FC236}">
                <a16:creationId xmlns:a16="http://schemas.microsoft.com/office/drawing/2014/main" id="{789F81CE-8081-423E-823B-B5C4B5E94818}"/>
              </a:ext>
            </a:extLst>
          </p:cNvPr>
          <p:cNvSpPr txBox="1"/>
          <p:nvPr/>
        </p:nvSpPr>
        <p:spPr>
          <a:xfrm>
            <a:off x="4835629" y="800849"/>
            <a:ext cx="673112" cy="184666"/>
          </a:xfrm>
          <a:prstGeom prst="rect">
            <a:avLst/>
          </a:prstGeom>
          <a:noFill/>
        </p:spPr>
        <p:txBody>
          <a:bodyPr wrap="square" rtlCol="0">
            <a:spAutoFit/>
          </a:bodyPr>
          <a:lstStyle/>
          <a:p>
            <a:pPr algn="ctr"/>
            <a:r>
              <a:rPr lang="en-US" sz="600" dirty="0">
                <a:solidFill>
                  <a:schemeClr val="bg1"/>
                </a:solidFill>
              </a:rPr>
              <a:t>giving back</a:t>
            </a:r>
          </a:p>
        </p:txBody>
      </p:sp>
      <p:sp>
        <p:nvSpPr>
          <p:cNvPr id="146" name="TextBox 145">
            <a:extLst>
              <a:ext uri="{FF2B5EF4-FFF2-40B4-BE49-F238E27FC236}">
                <a16:creationId xmlns:a16="http://schemas.microsoft.com/office/drawing/2014/main" id="{5564DFEB-E211-4BA6-B250-604C338F0FBA}"/>
              </a:ext>
            </a:extLst>
          </p:cNvPr>
          <p:cNvSpPr txBox="1"/>
          <p:nvPr/>
        </p:nvSpPr>
        <p:spPr>
          <a:xfrm>
            <a:off x="5412133" y="800849"/>
            <a:ext cx="597188" cy="184666"/>
          </a:xfrm>
          <a:prstGeom prst="rect">
            <a:avLst/>
          </a:prstGeom>
          <a:noFill/>
        </p:spPr>
        <p:txBody>
          <a:bodyPr wrap="square" rtlCol="0">
            <a:spAutoFit/>
          </a:bodyPr>
          <a:lstStyle/>
          <a:p>
            <a:pPr algn="ctr"/>
            <a:r>
              <a:rPr lang="en-US" sz="600" dirty="0">
                <a:solidFill>
                  <a:schemeClr val="bg1"/>
                </a:solidFill>
              </a:rPr>
              <a:t>community</a:t>
            </a:r>
          </a:p>
        </p:txBody>
      </p:sp>
      <p:sp>
        <p:nvSpPr>
          <p:cNvPr id="147" name="TextBox 146">
            <a:extLst>
              <a:ext uri="{FF2B5EF4-FFF2-40B4-BE49-F238E27FC236}">
                <a16:creationId xmlns:a16="http://schemas.microsoft.com/office/drawing/2014/main" id="{4B4A218E-D48E-413E-BBAF-E455C934FECA}"/>
              </a:ext>
            </a:extLst>
          </p:cNvPr>
          <p:cNvSpPr txBox="1"/>
          <p:nvPr/>
        </p:nvSpPr>
        <p:spPr>
          <a:xfrm>
            <a:off x="5929444" y="800849"/>
            <a:ext cx="740628" cy="184666"/>
          </a:xfrm>
          <a:prstGeom prst="rect">
            <a:avLst/>
          </a:prstGeom>
          <a:noFill/>
        </p:spPr>
        <p:txBody>
          <a:bodyPr wrap="square" rtlCol="0">
            <a:spAutoFit/>
          </a:bodyPr>
          <a:lstStyle/>
          <a:p>
            <a:pPr algn="ctr"/>
            <a:r>
              <a:rPr lang="en-US" sz="600" dirty="0">
                <a:solidFill>
                  <a:schemeClr val="bg1"/>
                </a:solidFill>
              </a:rPr>
              <a:t>fundraising</a:t>
            </a:r>
          </a:p>
        </p:txBody>
      </p:sp>
      <p:sp>
        <p:nvSpPr>
          <p:cNvPr id="148" name="TextBox 147">
            <a:extLst>
              <a:ext uri="{FF2B5EF4-FFF2-40B4-BE49-F238E27FC236}">
                <a16:creationId xmlns:a16="http://schemas.microsoft.com/office/drawing/2014/main" id="{EBE32E93-2F6B-4B37-8441-DD3EC98CCE1B}"/>
              </a:ext>
            </a:extLst>
          </p:cNvPr>
          <p:cNvSpPr txBox="1"/>
          <p:nvPr/>
        </p:nvSpPr>
        <p:spPr>
          <a:xfrm>
            <a:off x="4876206" y="1808338"/>
            <a:ext cx="591958" cy="184666"/>
          </a:xfrm>
          <a:prstGeom prst="rect">
            <a:avLst/>
          </a:prstGeom>
          <a:noFill/>
        </p:spPr>
        <p:txBody>
          <a:bodyPr wrap="square" rtlCol="0">
            <a:spAutoFit/>
          </a:bodyPr>
          <a:lstStyle/>
          <a:p>
            <a:pPr algn="ctr"/>
            <a:r>
              <a:rPr lang="en-US" sz="600" dirty="0">
                <a:solidFill>
                  <a:schemeClr val="bg1"/>
                </a:solidFill>
              </a:rPr>
              <a:t>expertise</a:t>
            </a:r>
          </a:p>
        </p:txBody>
      </p:sp>
      <p:sp>
        <p:nvSpPr>
          <p:cNvPr id="149" name="TextBox 148">
            <a:extLst>
              <a:ext uri="{FF2B5EF4-FFF2-40B4-BE49-F238E27FC236}">
                <a16:creationId xmlns:a16="http://schemas.microsoft.com/office/drawing/2014/main" id="{B3F00725-9BB8-41EB-832C-E9D2C834507A}"/>
              </a:ext>
            </a:extLst>
          </p:cNvPr>
          <p:cNvSpPr txBox="1"/>
          <p:nvPr/>
        </p:nvSpPr>
        <p:spPr>
          <a:xfrm>
            <a:off x="5412133" y="1808338"/>
            <a:ext cx="597188" cy="184666"/>
          </a:xfrm>
          <a:prstGeom prst="rect">
            <a:avLst/>
          </a:prstGeom>
          <a:noFill/>
        </p:spPr>
        <p:txBody>
          <a:bodyPr wrap="square" rtlCol="0">
            <a:spAutoFit/>
          </a:bodyPr>
          <a:lstStyle/>
          <a:p>
            <a:pPr algn="ctr"/>
            <a:r>
              <a:rPr lang="en-US" sz="600" dirty="0">
                <a:solidFill>
                  <a:schemeClr val="bg1"/>
                </a:solidFill>
              </a:rPr>
              <a:t>mission</a:t>
            </a:r>
          </a:p>
        </p:txBody>
      </p:sp>
      <p:sp>
        <p:nvSpPr>
          <p:cNvPr id="150" name="TextBox 149">
            <a:extLst>
              <a:ext uri="{FF2B5EF4-FFF2-40B4-BE49-F238E27FC236}">
                <a16:creationId xmlns:a16="http://schemas.microsoft.com/office/drawing/2014/main" id="{130BF088-DEF9-4733-8C51-4E18297B4D73}"/>
              </a:ext>
            </a:extLst>
          </p:cNvPr>
          <p:cNvSpPr txBox="1"/>
          <p:nvPr/>
        </p:nvSpPr>
        <p:spPr>
          <a:xfrm>
            <a:off x="5929444" y="1808338"/>
            <a:ext cx="740628" cy="184666"/>
          </a:xfrm>
          <a:prstGeom prst="rect">
            <a:avLst/>
          </a:prstGeom>
          <a:noFill/>
        </p:spPr>
        <p:txBody>
          <a:bodyPr wrap="square" rtlCol="0">
            <a:spAutoFit/>
          </a:bodyPr>
          <a:lstStyle/>
          <a:p>
            <a:pPr algn="ctr"/>
            <a:r>
              <a:rPr lang="en-US" sz="600" dirty="0">
                <a:solidFill>
                  <a:schemeClr val="bg1"/>
                </a:solidFill>
              </a:rPr>
              <a:t>regulations</a:t>
            </a:r>
          </a:p>
        </p:txBody>
      </p:sp>
      <p:sp>
        <p:nvSpPr>
          <p:cNvPr id="151" name="TextBox 150">
            <a:extLst>
              <a:ext uri="{FF2B5EF4-FFF2-40B4-BE49-F238E27FC236}">
                <a16:creationId xmlns:a16="http://schemas.microsoft.com/office/drawing/2014/main" id="{FDEAA081-5D39-4418-8129-389567B8A1EC}"/>
              </a:ext>
            </a:extLst>
          </p:cNvPr>
          <p:cNvSpPr txBox="1"/>
          <p:nvPr/>
        </p:nvSpPr>
        <p:spPr>
          <a:xfrm>
            <a:off x="6545315" y="1808338"/>
            <a:ext cx="585970" cy="184666"/>
          </a:xfrm>
          <a:prstGeom prst="rect">
            <a:avLst/>
          </a:prstGeom>
          <a:noFill/>
        </p:spPr>
        <p:txBody>
          <a:bodyPr wrap="square" rtlCol="0">
            <a:spAutoFit/>
          </a:bodyPr>
          <a:lstStyle/>
          <a:p>
            <a:pPr algn="ctr"/>
            <a:r>
              <a:rPr lang="en-US" sz="600" dirty="0" err="1">
                <a:solidFill>
                  <a:schemeClr val="bg1"/>
                </a:solidFill>
              </a:rPr>
              <a:t>url</a:t>
            </a:r>
            <a:endParaRPr lang="en-US" sz="600" dirty="0">
              <a:solidFill>
                <a:schemeClr val="bg1"/>
              </a:solidFill>
            </a:endParaRPr>
          </a:p>
        </p:txBody>
      </p:sp>
      <p:sp>
        <p:nvSpPr>
          <p:cNvPr id="152" name="TextBox 151">
            <a:extLst>
              <a:ext uri="{FF2B5EF4-FFF2-40B4-BE49-F238E27FC236}">
                <a16:creationId xmlns:a16="http://schemas.microsoft.com/office/drawing/2014/main" id="{5B595C76-06F2-423C-8B02-328A920F8FCE}"/>
              </a:ext>
            </a:extLst>
          </p:cNvPr>
          <p:cNvSpPr txBox="1"/>
          <p:nvPr/>
        </p:nvSpPr>
        <p:spPr>
          <a:xfrm>
            <a:off x="7052678" y="1808338"/>
            <a:ext cx="738086" cy="184666"/>
          </a:xfrm>
          <a:prstGeom prst="rect">
            <a:avLst/>
          </a:prstGeom>
          <a:noFill/>
        </p:spPr>
        <p:txBody>
          <a:bodyPr wrap="square" rtlCol="0">
            <a:spAutoFit/>
          </a:bodyPr>
          <a:lstStyle/>
          <a:p>
            <a:pPr algn="ctr"/>
            <a:r>
              <a:rPr lang="en-US" sz="600" dirty="0">
                <a:solidFill>
                  <a:schemeClr val="bg1"/>
                </a:solidFill>
              </a:rPr>
              <a:t>presentation</a:t>
            </a:r>
          </a:p>
        </p:txBody>
      </p:sp>
      <p:sp>
        <p:nvSpPr>
          <p:cNvPr id="153" name="TextBox 152">
            <a:extLst>
              <a:ext uri="{FF2B5EF4-FFF2-40B4-BE49-F238E27FC236}">
                <a16:creationId xmlns:a16="http://schemas.microsoft.com/office/drawing/2014/main" id="{AE86BF06-8185-4DC2-80B9-F0B8E334525D}"/>
              </a:ext>
            </a:extLst>
          </p:cNvPr>
          <p:cNvSpPr txBox="1"/>
          <p:nvPr/>
        </p:nvSpPr>
        <p:spPr>
          <a:xfrm>
            <a:off x="4826383" y="2471061"/>
            <a:ext cx="682358" cy="184666"/>
          </a:xfrm>
          <a:prstGeom prst="rect">
            <a:avLst/>
          </a:prstGeom>
          <a:noFill/>
        </p:spPr>
        <p:txBody>
          <a:bodyPr wrap="square" rtlCol="0">
            <a:spAutoFit/>
          </a:bodyPr>
          <a:lstStyle/>
          <a:p>
            <a:pPr algn="ctr"/>
            <a:r>
              <a:rPr lang="en-US" sz="600" dirty="0">
                <a:solidFill>
                  <a:schemeClr val="bg1"/>
                </a:solidFill>
              </a:rPr>
              <a:t>pay-per-click</a:t>
            </a:r>
          </a:p>
        </p:txBody>
      </p:sp>
      <p:sp>
        <p:nvSpPr>
          <p:cNvPr id="154" name="TextBox 153">
            <a:extLst>
              <a:ext uri="{FF2B5EF4-FFF2-40B4-BE49-F238E27FC236}">
                <a16:creationId xmlns:a16="http://schemas.microsoft.com/office/drawing/2014/main" id="{BA09D0E5-36D1-4E2A-A720-8B3AB8338135}"/>
              </a:ext>
            </a:extLst>
          </p:cNvPr>
          <p:cNvSpPr txBox="1"/>
          <p:nvPr/>
        </p:nvSpPr>
        <p:spPr>
          <a:xfrm>
            <a:off x="5351280" y="2471061"/>
            <a:ext cx="740628" cy="184666"/>
          </a:xfrm>
          <a:prstGeom prst="rect">
            <a:avLst/>
          </a:prstGeom>
          <a:noFill/>
        </p:spPr>
        <p:txBody>
          <a:bodyPr wrap="square" rtlCol="0">
            <a:spAutoFit/>
          </a:bodyPr>
          <a:lstStyle/>
          <a:p>
            <a:pPr algn="ctr"/>
            <a:r>
              <a:rPr lang="en-US" sz="600" dirty="0" err="1">
                <a:solidFill>
                  <a:schemeClr val="bg1"/>
                </a:solidFill>
              </a:rPr>
              <a:t>seo</a:t>
            </a:r>
            <a:endParaRPr lang="en-US" sz="600" dirty="0">
              <a:solidFill>
                <a:schemeClr val="bg1"/>
              </a:solidFill>
            </a:endParaRPr>
          </a:p>
        </p:txBody>
      </p:sp>
      <p:sp>
        <p:nvSpPr>
          <p:cNvPr id="155" name="TextBox 154">
            <a:extLst>
              <a:ext uri="{FF2B5EF4-FFF2-40B4-BE49-F238E27FC236}">
                <a16:creationId xmlns:a16="http://schemas.microsoft.com/office/drawing/2014/main" id="{AEEB9EA3-87E9-42A5-86A6-373794428EFB}"/>
              </a:ext>
            </a:extLst>
          </p:cNvPr>
          <p:cNvSpPr txBox="1"/>
          <p:nvPr/>
        </p:nvSpPr>
        <p:spPr>
          <a:xfrm>
            <a:off x="6002150" y="2471061"/>
            <a:ext cx="585970" cy="184666"/>
          </a:xfrm>
          <a:prstGeom prst="rect">
            <a:avLst/>
          </a:prstGeom>
          <a:noFill/>
        </p:spPr>
        <p:txBody>
          <a:bodyPr wrap="square" rtlCol="0">
            <a:spAutoFit/>
          </a:bodyPr>
          <a:lstStyle/>
          <a:p>
            <a:pPr algn="ctr"/>
            <a:r>
              <a:rPr lang="en-US" sz="600" dirty="0">
                <a:solidFill>
                  <a:schemeClr val="bg1"/>
                </a:solidFill>
              </a:rPr>
              <a:t>content</a:t>
            </a:r>
          </a:p>
        </p:txBody>
      </p:sp>
      <p:sp>
        <p:nvSpPr>
          <p:cNvPr id="156" name="TextBox 155">
            <a:extLst>
              <a:ext uri="{FF2B5EF4-FFF2-40B4-BE49-F238E27FC236}">
                <a16:creationId xmlns:a16="http://schemas.microsoft.com/office/drawing/2014/main" id="{9C6AF9C5-10A9-41BC-88F9-831BB771C113}"/>
              </a:ext>
            </a:extLst>
          </p:cNvPr>
          <p:cNvSpPr txBox="1"/>
          <p:nvPr/>
        </p:nvSpPr>
        <p:spPr>
          <a:xfrm>
            <a:off x="6576967" y="2471061"/>
            <a:ext cx="603178" cy="184666"/>
          </a:xfrm>
          <a:prstGeom prst="rect">
            <a:avLst/>
          </a:prstGeom>
          <a:noFill/>
        </p:spPr>
        <p:txBody>
          <a:bodyPr wrap="square" rtlCol="0">
            <a:spAutoFit/>
          </a:bodyPr>
          <a:lstStyle/>
          <a:p>
            <a:pPr algn="ctr"/>
            <a:r>
              <a:rPr lang="en-US" sz="600" dirty="0">
                <a:solidFill>
                  <a:schemeClr val="bg1"/>
                </a:solidFill>
              </a:rPr>
              <a:t>document</a:t>
            </a:r>
          </a:p>
        </p:txBody>
      </p:sp>
      <p:sp>
        <p:nvSpPr>
          <p:cNvPr id="157" name="TextBox 156">
            <a:extLst>
              <a:ext uri="{FF2B5EF4-FFF2-40B4-BE49-F238E27FC236}">
                <a16:creationId xmlns:a16="http://schemas.microsoft.com/office/drawing/2014/main" id="{49BA7643-B0DC-4F74-85FC-6C00CFE6E2EE}"/>
              </a:ext>
            </a:extLst>
          </p:cNvPr>
          <p:cNvSpPr txBox="1"/>
          <p:nvPr/>
        </p:nvSpPr>
        <p:spPr>
          <a:xfrm>
            <a:off x="7023544" y="2471061"/>
            <a:ext cx="798328" cy="184666"/>
          </a:xfrm>
          <a:prstGeom prst="rect">
            <a:avLst/>
          </a:prstGeom>
          <a:noFill/>
        </p:spPr>
        <p:txBody>
          <a:bodyPr wrap="square" rtlCol="0">
            <a:spAutoFit/>
          </a:bodyPr>
          <a:lstStyle/>
          <a:p>
            <a:pPr algn="ctr"/>
            <a:r>
              <a:rPr lang="en-US" sz="600" dirty="0">
                <a:solidFill>
                  <a:schemeClr val="bg1"/>
                </a:solidFill>
              </a:rPr>
              <a:t>communication</a:t>
            </a:r>
          </a:p>
        </p:txBody>
      </p:sp>
      <p:sp>
        <p:nvSpPr>
          <p:cNvPr id="158" name="TextBox 157">
            <a:extLst>
              <a:ext uri="{FF2B5EF4-FFF2-40B4-BE49-F238E27FC236}">
                <a16:creationId xmlns:a16="http://schemas.microsoft.com/office/drawing/2014/main" id="{B1BE153D-21DA-4DC3-AC2E-7318CC1805F8}"/>
              </a:ext>
            </a:extLst>
          </p:cNvPr>
          <p:cNvSpPr txBox="1"/>
          <p:nvPr/>
        </p:nvSpPr>
        <p:spPr>
          <a:xfrm>
            <a:off x="6467987" y="800849"/>
            <a:ext cx="740628" cy="184666"/>
          </a:xfrm>
          <a:prstGeom prst="rect">
            <a:avLst/>
          </a:prstGeom>
          <a:noFill/>
        </p:spPr>
        <p:txBody>
          <a:bodyPr wrap="square" rtlCol="0">
            <a:spAutoFit/>
          </a:bodyPr>
          <a:lstStyle/>
          <a:p>
            <a:pPr algn="ctr"/>
            <a:r>
              <a:rPr lang="en-US" sz="600" dirty="0">
                <a:solidFill>
                  <a:schemeClr val="bg1"/>
                </a:solidFill>
              </a:rPr>
              <a:t>sentiment</a:t>
            </a:r>
          </a:p>
        </p:txBody>
      </p:sp>
      <p:sp>
        <p:nvSpPr>
          <p:cNvPr id="159" name="TextBox 158">
            <a:extLst>
              <a:ext uri="{FF2B5EF4-FFF2-40B4-BE49-F238E27FC236}">
                <a16:creationId xmlns:a16="http://schemas.microsoft.com/office/drawing/2014/main" id="{FD2B4941-6E76-41F5-AF32-2CE1675C5B59}"/>
              </a:ext>
            </a:extLst>
          </p:cNvPr>
          <p:cNvSpPr txBox="1"/>
          <p:nvPr/>
        </p:nvSpPr>
        <p:spPr>
          <a:xfrm>
            <a:off x="49675" y="2991266"/>
            <a:ext cx="724886" cy="276999"/>
          </a:xfrm>
          <a:prstGeom prst="rect">
            <a:avLst/>
          </a:prstGeom>
          <a:noFill/>
        </p:spPr>
        <p:txBody>
          <a:bodyPr wrap="square" rtlCol="0">
            <a:spAutoFit/>
          </a:bodyPr>
          <a:lstStyle/>
          <a:p>
            <a:pPr algn="ctr"/>
            <a:r>
              <a:rPr lang="en-US" sz="600" dirty="0">
                <a:solidFill>
                  <a:schemeClr val="bg1"/>
                </a:solidFill>
              </a:rPr>
              <a:t>enabling competencies</a:t>
            </a:r>
          </a:p>
        </p:txBody>
      </p:sp>
      <p:sp>
        <p:nvSpPr>
          <p:cNvPr id="160" name="TextBox 159">
            <a:extLst>
              <a:ext uri="{FF2B5EF4-FFF2-40B4-BE49-F238E27FC236}">
                <a16:creationId xmlns:a16="http://schemas.microsoft.com/office/drawing/2014/main" id="{0C0A96A5-A0AB-41B4-81BE-7BA2E0FD776E}"/>
              </a:ext>
            </a:extLst>
          </p:cNvPr>
          <p:cNvSpPr txBox="1"/>
          <p:nvPr/>
        </p:nvSpPr>
        <p:spPr>
          <a:xfrm>
            <a:off x="636704" y="2991266"/>
            <a:ext cx="692936" cy="276999"/>
          </a:xfrm>
          <a:prstGeom prst="rect">
            <a:avLst/>
          </a:prstGeom>
          <a:noFill/>
        </p:spPr>
        <p:txBody>
          <a:bodyPr wrap="square" rtlCol="0">
            <a:spAutoFit/>
          </a:bodyPr>
          <a:lstStyle/>
          <a:p>
            <a:pPr algn="ctr"/>
            <a:r>
              <a:rPr lang="en-US" sz="600" dirty="0">
                <a:solidFill>
                  <a:schemeClr val="bg1"/>
                </a:solidFill>
              </a:rPr>
              <a:t>code of conduct</a:t>
            </a:r>
          </a:p>
        </p:txBody>
      </p:sp>
      <p:sp>
        <p:nvSpPr>
          <p:cNvPr id="161" name="TextBox 160">
            <a:extLst>
              <a:ext uri="{FF2B5EF4-FFF2-40B4-BE49-F238E27FC236}">
                <a16:creationId xmlns:a16="http://schemas.microsoft.com/office/drawing/2014/main" id="{A9A0EE56-439C-4DA5-AB61-EE791227B847}"/>
              </a:ext>
            </a:extLst>
          </p:cNvPr>
          <p:cNvSpPr txBox="1"/>
          <p:nvPr/>
        </p:nvSpPr>
        <p:spPr>
          <a:xfrm>
            <a:off x="7639229" y="1808338"/>
            <a:ext cx="585970" cy="276999"/>
          </a:xfrm>
          <a:prstGeom prst="rect">
            <a:avLst/>
          </a:prstGeom>
          <a:noFill/>
        </p:spPr>
        <p:txBody>
          <a:bodyPr wrap="square" rtlCol="0">
            <a:spAutoFit/>
          </a:bodyPr>
          <a:lstStyle/>
          <a:p>
            <a:pPr algn="ctr"/>
            <a:r>
              <a:rPr lang="en-US" sz="600" dirty="0">
                <a:solidFill>
                  <a:schemeClr val="bg1"/>
                </a:solidFill>
              </a:rPr>
              <a:t>market research</a:t>
            </a:r>
          </a:p>
        </p:txBody>
      </p:sp>
      <p:sp>
        <p:nvSpPr>
          <p:cNvPr id="162" name="TextBox 161">
            <a:extLst>
              <a:ext uri="{FF2B5EF4-FFF2-40B4-BE49-F238E27FC236}">
                <a16:creationId xmlns:a16="http://schemas.microsoft.com/office/drawing/2014/main" id="{E617BE1E-48AC-43DE-BCD0-CE717322153A}"/>
              </a:ext>
            </a:extLst>
          </p:cNvPr>
          <p:cNvSpPr txBox="1"/>
          <p:nvPr/>
        </p:nvSpPr>
        <p:spPr>
          <a:xfrm>
            <a:off x="8146592" y="1808338"/>
            <a:ext cx="738086" cy="184666"/>
          </a:xfrm>
          <a:prstGeom prst="rect">
            <a:avLst/>
          </a:prstGeom>
          <a:noFill/>
        </p:spPr>
        <p:txBody>
          <a:bodyPr wrap="square" rtlCol="0">
            <a:spAutoFit/>
          </a:bodyPr>
          <a:lstStyle/>
          <a:p>
            <a:pPr algn="ctr"/>
            <a:r>
              <a:rPr lang="en-US" sz="600" dirty="0">
                <a:solidFill>
                  <a:schemeClr val="bg1"/>
                </a:solidFill>
              </a:rPr>
              <a:t>solutions</a:t>
            </a:r>
          </a:p>
        </p:txBody>
      </p:sp>
    </p:spTree>
    <p:extLst>
      <p:ext uri="{BB962C8B-B14F-4D97-AF65-F5344CB8AC3E}">
        <p14:creationId xmlns:p14="http://schemas.microsoft.com/office/powerpoint/2010/main" val="1048957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3_mock_up">
    <p:bg>
      <p:bgPr>
        <a:solidFill>
          <a:schemeClr val="bg1"/>
        </a:solidFill>
        <a:effectLst/>
      </p:bgPr>
    </p:bg>
    <p:spTree>
      <p:nvGrpSpPr>
        <p:cNvPr id="1" name=""/>
        <p:cNvGrpSpPr/>
        <p:nvPr/>
      </p:nvGrpSpPr>
      <p:grpSpPr>
        <a:xfrm>
          <a:off x="0" y="0"/>
          <a:ext cx="0" cy="0"/>
          <a:chOff x="0" y="0"/>
          <a:chExt cx="0" cy="0"/>
        </a:xfrm>
      </p:grpSpPr>
      <p:pic>
        <p:nvPicPr>
          <p:cNvPr id="12" name="Picture 11" descr="iPad-Air-Black-Perspective-by-GWENO.png"/>
          <p:cNvPicPr>
            <a:picLocks noChangeAspect="1"/>
          </p:cNvPicPr>
          <p:nvPr userDrawn="1"/>
        </p:nvPicPr>
        <p:blipFill>
          <a:blip r:embed="rId2" cstate="print"/>
          <a:stretch>
            <a:fillRect/>
          </a:stretch>
        </p:blipFill>
        <p:spPr>
          <a:xfrm>
            <a:off x="97060" y="1681608"/>
            <a:ext cx="4215398" cy="3042792"/>
          </a:xfrm>
          <a:prstGeom prst="rect">
            <a:avLst/>
          </a:prstGeom>
        </p:spPr>
      </p:pic>
      <p:sp>
        <p:nvSpPr>
          <p:cNvPr id="13" name="Picture Placeholder 7"/>
          <p:cNvSpPr>
            <a:spLocks noGrp="1"/>
          </p:cNvSpPr>
          <p:nvPr>
            <p:ph type="pic" sz="quarter" idx="44" hasCustomPrompt="1"/>
          </p:nvPr>
        </p:nvSpPr>
        <p:spPr>
          <a:xfrm rot="20894674">
            <a:off x="868935" y="2034250"/>
            <a:ext cx="2973148" cy="2029047"/>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4CE344B4-8640-43E0-B99E-69E01578982A}"/>
              </a:ext>
            </a:extLst>
          </p:cNvPr>
          <p:cNvSpPr>
            <a:spLocks noGrp="1"/>
          </p:cNvSpPr>
          <p:nvPr>
            <p:ph type="title" hasCustomPrompt="1"/>
          </p:nvPr>
        </p:nvSpPr>
        <p:spPr>
          <a:xfrm>
            <a:off x="2190750" y="200026"/>
            <a:ext cx="4762500" cy="419132"/>
          </a:xfrm>
          <a:prstGeom prst="rect">
            <a:avLst/>
          </a:prstGeom>
        </p:spPr>
        <p:txBody>
          <a:bodyPr wrap="none" lIns="0" tIns="0" rIns="0" bIns="0" anchor="ctr">
            <a:noAutofit/>
          </a:bodyPr>
          <a:lstStyle>
            <a:lvl1pPr algn="ctr">
              <a:defRPr sz="2800"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D411F430-6BD3-46E9-8646-8FC9499AB7AA}"/>
              </a:ext>
            </a:extLst>
          </p:cNvPr>
          <p:cNvSpPr>
            <a:spLocks noGrp="1"/>
          </p:cNvSpPr>
          <p:nvPr>
            <p:ph type="body" sz="half" idx="2" hasCustomPrompt="1"/>
          </p:nvPr>
        </p:nvSpPr>
        <p:spPr>
          <a:xfrm>
            <a:off x="3271838" y="627930"/>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Subtext Goes Here</a:t>
            </a:r>
          </a:p>
        </p:txBody>
      </p:sp>
    </p:spTree>
    <p:extLst>
      <p:ext uri="{BB962C8B-B14F-4D97-AF65-F5344CB8AC3E}">
        <p14:creationId xmlns:p14="http://schemas.microsoft.com/office/powerpoint/2010/main" val="41335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5_empty_p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198762"/>
            <a:ext cx="1660839" cy="391788"/>
          </a:xfrm>
          <a:prstGeom prst="rect">
            <a:avLst/>
          </a:prstGeom>
        </p:spPr>
      </p:pic>
      <p:sp>
        <p:nvSpPr>
          <p:cNvPr id="6" name="Picture Placeholder 4"/>
          <p:cNvSpPr>
            <a:spLocks noGrp="1"/>
          </p:cNvSpPr>
          <p:nvPr>
            <p:ph type="pic" sz="quarter" idx="10"/>
          </p:nvPr>
        </p:nvSpPr>
        <p:spPr>
          <a:xfrm>
            <a:off x="0" y="857250"/>
            <a:ext cx="9144000" cy="4286250"/>
          </a:xfrm>
          <a:prstGeom prst="rect">
            <a:avLst/>
          </a:prstGeom>
        </p:spPr>
        <p:txBody>
          <a:bodyPr/>
          <a:lstStyle/>
          <a:p>
            <a:endParaRPr lang="en-US"/>
          </a:p>
        </p:txBody>
      </p:sp>
    </p:spTree>
    <p:extLst>
      <p:ext uri="{BB962C8B-B14F-4D97-AF65-F5344CB8AC3E}">
        <p14:creationId xmlns:p14="http://schemas.microsoft.com/office/powerpoint/2010/main" val="41547350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 name="Rectangle 1"/>
          <p:cNvSpPr/>
          <p:nvPr userDrawn="1"/>
        </p:nvSpPr>
        <p:spPr>
          <a:xfrm>
            <a:off x="0" y="1"/>
            <a:ext cx="9144000" cy="4569668"/>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6468" y="4732735"/>
            <a:ext cx="1147982" cy="270806"/>
          </a:xfrm>
          <a:prstGeom prst="rect">
            <a:avLst/>
          </a:prstGeom>
        </p:spPr>
      </p:pic>
      <p:sp>
        <p:nvSpPr>
          <p:cNvPr id="5" name="Title 1"/>
          <p:cNvSpPr>
            <a:spLocks noGrp="1"/>
          </p:cNvSpPr>
          <p:nvPr>
            <p:ph type="title" hasCustomPrompt="1"/>
          </p:nvPr>
        </p:nvSpPr>
        <p:spPr>
          <a:xfrm>
            <a:off x="628650" y="1537573"/>
            <a:ext cx="7886700" cy="994172"/>
          </a:xfrm>
        </p:spPr>
        <p:txBody>
          <a:bodyPr>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en-US"/>
              <a:t>Thank you!</a:t>
            </a:r>
          </a:p>
        </p:txBody>
      </p:sp>
    </p:spTree>
    <p:extLst>
      <p:ext uri="{BB962C8B-B14F-4D97-AF65-F5344CB8AC3E}">
        <p14:creationId xmlns:p14="http://schemas.microsoft.com/office/powerpoint/2010/main" val="393455664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568432"/>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 id="2147484069" r:id="rId22"/>
    <p:sldLayoutId id="2147484070" r:id="rId23"/>
    <p:sldLayoutId id="2147484071" r:id="rId24"/>
    <p:sldLayoutId id="2147484072" r:id="rId25"/>
    <p:sldLayoutId id="2147484073" r:id="rId26"/>
    <p:sldLayoutId id="2147484074" r:id="rId27"/>
    <p:sldLayoutId id="2147484075" r:id="rId28"/>
    <p:sldLayoutId id="2147484076" r:id="rId29"/>
    <p:sldLayoutId id="2147484077" r:id="rId30"/>
    <p:sldLayoutId id="2147484078" r:id="rId31"/>
    <p:sldLayoutId id="2147484079" r:id="rId32"/>
    <p:sldLayoutId id="2147484080" r:id="rId33"/>
    <p:sldLayoutId id="2147484081" r:id="rId34"/>
    <p:sldLayoutId id="2147484082" r:id="rId35"/>
    <p:sldLayoutId id="2147484083" r:id="rId36"/>
    <p:sldLayoutId id="2147484084" r:id="rId37"/>
    <p:sldLayoutId id="2147484085" r:id="rId38"/>
    <p:sldLayoutId id="2147484086" r:id="rId39"/>
    <p:sldLayoutId id="2147484087" r:id="rId40"/>
    <p:sldLayoutId id="2147484088" r:id="rId41"/>
    <p:sldLayoutId id="2147484102" r:id="rId42"/>
    <p:sldLayoutId id="2147484109" r:id="rId43"/>
    <p:sldLayoutId id="2147484110" r:id="rId44"/>
    <p:sldLayoutId id="2147484111" r:id="rId45"/>
    <p:sldLayoutId id="2147484112" r:id="rId46"/>
    <p:sldLayoutId id="2147484113" r:id="rId47"/>
    <p:sldLayoutId id="2147484114" r:id="rId48"/>
    <p:sldLayoutId id="2147484115" r:id="rId49"/>
    <p:sldLayoutId id="2147484116" r:id="rId50"/>
    <p:sldLayoutId id="2147484117" r:id="rId51"/>
    <p:sldLayoutId id="2147484118" r:id="rId52"/>
    <p:sldLayoutId id="2147484140" r:id="rId53"/>
    <p:sldLayoutId id="2147484141" r:id="rId54"/>
    <p:sldLayoutId id="2147483955" r:id="rId55"/>
    <p:sldLayoutId id="2147483956" r:id="rId56"/>
    <p:sldLayoutId id="2147483875" r:id="rId57"/>
    <p:sldLayoutId id="2147483932" r:id="rId58"/>
    <p:sldLayoutId id="2147483933" r:id="rId59"/>
    <p:sldLayoutId id="2147483935" r:id="rId60"/>
    <p:sldLayoutId id="2147483939" r:id="rId61"/>
    <p:sldLayoutId id="2147483936" r:id="rId62"/>
    <p:sldLayoutId id="2147483943" r:id="rId63"/>
    <p:sldLayoutId id="2147483952" r:id="rId64"/>
    <p:sldLayoutId id="2147483954" r:id="rId65"/>
    <p:sldLayoutId id="2147484013" r:id="rId66"/>
    <p:sldLayoutId id="2147484018" r:id="rId67"/>
    <p:sldLayoutId id="2147484020" r:id="rId68"/>
    <p:sldLayoutId id="2147484021" r:id="rId69"/>
    <p:sldLayoutId id="2147484022" r:id="rId70"/>
    <p:sldLayoutId id="2147484023" r:id="rId71"/>
    <p:sldLayoutId id="2147484024" r:id="rId72"/>
    <p:sldLayoutId id="2147484025" r:id="rId73"/>
    <p:sldLayoutId id="2147484026" r:id="rId74"/>
    <p:sldLayoutId id="2147484027" r:id="rId75"/>
    <p:sldLayoutId id="2147484028" r:id="rId76"/>
    <p:sldLayoutId id="2147484029" r:id="rId77"/>
    <p:sldLayoutId id="2147484030" r:id="rId78"/>
    <p:sldLayoutId id="2147484031" r:id="rId79"/>
    <p:sldLayoutId id="2147484032" r:id="rId80"/>
    <p:sldLayoutId id="2147484033" r:id="rId81"/>
    <p:sldLayoutId id="2147484034" r:id="rId82"/>
    <p:sldLayoutId id="2147484035" r:id="rId83"/>
    <p:sldLayoutId id="2147484036" r:id="rId84"/>
    <p:sldLayoutId id="2147484037" r:id="rId85"/>
    <p:sldLayoutId id="2147484038" r:id="rId86"/>
    <p:sldLayoutId id="2147484039" r:id="rId87"/>
    <p:sldLayoutId id="2147484040" r:id="rId88"/>
    <p:sldLayoutId id="2147484041" r:id="rId89"/>
    <p:sldLayoutId id="2147484042" r:id="rId90"/>
    <p:sldLayoutId id="2147484043" r:id="rId91"/>
    <p:sldLayoutId id="2147484044" r:id="rId9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pacanada.ca/canadianfinancestudy202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pacanada.ca/en/the-cpa-profession/financial-literacy/financial-literacy-resources/wellness-during-crisis-webinars" TargetMode="External"/><Relationship Id="rId4" Type="http://schemas.openxmlformats.org/officeDocument/2006/relationships/hyperlink" Target="cpacanada.ca/financialliterac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financialliteracy@cpacanada.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yscrapers against a sunny blue sky">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247774"/>
            <a:ext cx="9144000" cy="3895726"/>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1" y="1247774"/>
            <a:ext cx="9143999" cy="3895725"/>
          </a:xfrm>
          <a:prstGeom prst="rect">
            <a:avLst/>
          </a:prstGeom>
          <a:solidFill>
            <a:schemeClr val="accent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 name="Title 1">
            <a:extLst>
              <a:ext uri="{FF2B5EF4-FFF2-40B4-BE49-F238E27FC236}">
                <a16:creationId xmlns:a16="http://schemas.microsoft.com/office/drawing/2014/main" id="{2B174265-D56A-40AD-8603-3BD2019212E6}"/>
              </a:ext>
            </a:extLst>
          </p:cNvPr>
          <p:cNvSpPr>
            <a:spLocks noGrp="1"/>
          </p:cNvSpPr>
          <p:nvPr>
            <p:ph type="ctrTitle"/>
          </p:nvPr>
        </p:nvSpPr>
        <p:spPr>
          <a:xfrm>
            <a:off x="962026" y="2231531"/>
            <a:ext cx="7162799" cy="1384995"/>
          </a:xfrm>
        </p:spPr>
        <p:txBody>
          <a:bodyPr/>
          <a:lstStyle/>
          <a:p>
            <a:pPr>
              <a:spcAft>
                <a:spcPts val="1800"/>
              </a:spcAft>
            </a:pPr>
            <a:r>
              <a:rPr lang="en-US" sz="3600" dirty="0">
                <a:solidFill>
                  <a:schemeClr val="bg1"/>
                </a:solidFill>
              </a:rPr>
              <a:t>2020 Canadian Finance Study and the Canadian Experience</a:t>
            </a:r>
            <a:br>
              <a:rPr lang="en-US" sz="3600" dirty="0">
                <a:solidFill>
                  <a:schemeClr val="bg1"/>
                </a:solidFill>
              </a:rPr>
            </a:br>
            <a:r>
              <a:rPr lang="en-US" sz="1200" dirty="0">
                <a:solidFill>
                  <a:schemeClr val="bg1"/>
                </a:solidFill>
              </a:rPr>
              <a:t>November 5, 2020</a:t>
            </a:r>
            <a:endParaRPr lang="en-US" sz="3600" dirty="0"/>
          </a:p>
        </p:txBody>
      </p:sp>
    </p:spTree>
    <p:extLst>
      <p:ext uri="{BB962C8B-B14F-4D97-AF65-F5344CB8AC3E}">
        <p14:creationId xmlns:p14="http://schemas.microsoft.com/office/powerpoint/2010/main" val="192253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 Receiving Federal COVID-19 Benefits </a:t>
            </a:r>
            <a:br>
              <a:rPr lang="en-US" sz="2400" dirty="0"/>
            </a:br>
            <a:r>
              <a:rPr lang="en-US" sz="2400" dirty="0"/>
              <a:t>by Region and Age</a:t>
            </a:r>
          </a:p>
        </p:txBody>
      </p:sp>
      <p:grpSp>
        <p:nvGrpSpPr>
          <p:cNvPr id="147" name="Group 146" descr="Grey map of Canada">
            <a:extLst>
              <a:ext uri="{FF2B5EF4-FFF2-40B4-BE49-F238E27FC236}">
                <a16:creationId xmlns:a16="http://schemas.microsoft.com/office/drawing/2014/main" id="{FC12E6CE-C55E-4B60-A25B-E7098E520466}"/>
              </a:ext>
              <a:ext uri="{C183D7F6-B498-43B3-948B-1728B52AA6E4}">
                <adec:decorative xmlns:adec="http://schemas.microsoft.com/office/drawing/2017/decorative" val="0"/>
              </a:ext>
            </a:extLst>
          </p:cNvPr>
          <p:cNvGrpSpPr/>
          <p:nvPr/>
        </p:nvGrpSpPr>
        <p:grpSpPr>
          <a:xfrm>
            <a:off x="848602" y="1132285"/>
            <a:ext cx="4299347" cy="3719513"/>
            <a:chOff x="1095375" y="1281113"/>
            <a:chExt cx="5732463" cy="4959350"/>
          </a:xfrm>
          <a:solidFill>
            <a:schemeClr val="bg1">
              <a:lumMod val="85000"/>
            </a:schemeClr>
          </a:solidFill>
        </p:grpSpPr>
        <p:sp>
          <p:nvSpPr>
            <p:cNvPr id="148" name="Freeform 6">
              <a:extLst>
                <a:ext uri="{FF2B5EF4-FFF2-40B4-BE49-F238E27FC236}">
                  <a16:creationId xmlns:a16="http://schemas.microsoft.com/office/drawing/2014/main" id="{AB3050FC-DB28-4D24-980C-BAFA27A2A917}"/>
                </a:ext>
              </a:extLst>
            </p:cNvPr>
            <p:cNvSpPr>
              <a:spLocks/>
            </p:cNvSpPr>
            <p:nvPr/>
          </p:nvSpPr>
          <p:spPr bwMode="auto">
            <a:xfrm>
              <a:off x="1260475" y="2166938"/>
              <a:ext cx="863600" cy="1406525"/>
            </a:xfrm>
            <a:custGeom>
              <a:avLst/>
              <a:gdLst/>
              <a:ahLst/>
              <a:cxnLst>
                <a:cxn ang="0">
                  <a:pos x="506" y="15"/>
                </a:cxn>
                <a:cxn ang="0">
                  <a:pos x="522" y="34"/>
                </a:cxn>
                <a:cxn ang="0">
                  <a:pos x="522" y="71"/>
                </a:cxn>
                <a:cxn ang="0">
                  <a:pos x="537" y="111"/>
                </a:cxn>
                <a:cxn ang="0">
                  <a:pos x="520" y="145"/>
                </a:cxn>
                <a:cxn ang="0">
                  <a:pos x="493" y="177"/>
                </a:cxn>
                <a:cxn ang="0">
                  <a:pos x="476" y="211"/>
                </a:cxn>
                <a:cxn ang="0">
                  <a:pos x="458" y="222"/>
                </a:cxn>
                <a:cxn ang="0">
                  <a:pos x="459" y="236"/>
                </a:cxn>
                <a:cxn ang="0">
                  <a:pos x="483" y="256"/>
                </a:cxn>
                <a:cxn ang="0">
                  <a:pos x="499" y="276"/>
                </a:cxn>
                <a:cxn ang="0">
                  <a:pos x="483" y="308"/>
                </a:cxn>
                <a:cxn ang="0">
                  <a:pos x="462" y="332"/>
                </a:cxn>
                <a:cxn ang="0">
                  <a:pos x="481" y="349"/>
                </a:cxn>
                <a:cxn ang="0">
                  <a:pos x="488" y="360"/>
                </a:cxn>
                <a:cxn ang="0">
                  <a:pos x="486" y="379"/>
                </a:cxn>
                <a:cxn ang="0">
                  <a:pos x="470" y="393"/>
                </a:cxn>
                <a:cxn ang="0">
                  <a:pos x="439" y="408"/>
                </a:cxn>
                <a:cxn ang="0">
                  <a:pos x="435" y="430"/>
                </a:cxn>
                <a:cxn ang="0">
                  <a:pos x="438" y="459"/>
                </a:cxn>
                <a:cxn ang="0">
                  <a:pos x="440" y="470"/>
                </a:cxn>
                <a:cxn ang="0">
                  <a:pos x="452" y="474"/>
                </a:cxn>
                <a:cxn ang="0">
                  <a:pos x="446" y="510"/>
                </a:cxn>
                <a:cxn ang="0">
                  <a:pos x="447" y="536"/>
                </a:cxn>
                <a:cxn ang="0">
                  <a:pos x="446" y="558"/>
                </a:cxn>
                <a:cxn ang="0">
                  <a:pos x="427" y="568"/>
                </a:cxn>
                <a:cxn ang="0">
                  <a:pos x="422" y="605"/>
                </a:cxn>
                <a:cxn ang="0">
                  <a:pos x="418" y="638"/>
                </a:cxn>
                <a:cxn ang="0">
                  <a:pos x="410" y="642"/>
                </a:cxn>
                <a:cxn ang="0">
                  <a:pos x="406" y="651"/>
                </a:cxn>
                <a:cxn ang="0">
                  <a:pos x="417" y="663"/>
                </a:cxn>
                <a:cxn ang="0">
                  <a:pos x="424" y="680"/>
                </a:cxn>
                <a:cxn ang="0">
                  <a:pos x="427" y="718"/>
                </a:cxn>
                <a:cxn ang="0">
                  <a:pos x="434" y="741"/>
                </a:cxn>
                <a:cxn ang="0">
                  <a:pos x="425" y="760"/>
                </a:cxn>
                <a:cxn ang="0">
                  <a:pos x="419" y="776"/>
                </a:cxn>
                <a:cxn ang="0">
                  <a:pos x="432" y="788"/>
                </a:cxn>
                <a:cxn ang="0">
                  <a:pos x="464" y="809"/>
                </a:cxn>
                <a:cxn ang="0">
                  <a:pos x="488" y="812"/>
                </a:cxn>
                <a:cxn ang="0">
                  <a:pos x="488" y="821"/>
                </a:cxn>
                <a:cxn ang="0">
                  <a:pos x="481" y="834"/>
                </a:cxn>
                <a:cxn ang="0">
                  <a:pos x="483" y="864"/>
                </a:cxn>
                <a:cxn ang="0">
                  <a:pos x="412" y="844"/>
                </a:cxn>
                <a:cxn ang="0">
                  <a:pos x="238" y="722"/>
                </a:cxn>
                <a:cxn ang="0">
                  <a:pos x="102" y="609"/>
                </a:cxn>
                <a:cxn ang="0">
                  <a:pos x="33" y="540"/>
                </a:cxn>
                <a:cxn ang="0">
                  <a:pos x="47" y="527"/>
                </a:cxn>
                <a:cxn ang="0">
                  <a:pos x="42" y="515"/>
                </a:cxn>
                <a:cxn ang="0">
                  <a:pos x="21" y="508"/>
                </a:cxn>
                <a:cxn ang="0">
                  <a:pos x="20" y="502"/>
                </a:cxn>
                <a:cxn ang="0">
                  <a:pos x="5" y="495"/>
                </a:cxn>
                <a:cxn ang="0">
                  <a:pos x="3" y="481"/>
                </a:cxn>
                <a:cxn ang="0">
                  <a:pos x="23" y="462"/>
                </a:cxn>
                <a:cxn ang="0">
                  <a:pos x="68" y="420"/>
                </a:cxn>
                <a:cxn ang="0">
                  <a:pos x="135" y="354"/>
                </a:cxn>
                <a:cxn ang="0">
                  <a:pos x="217" y="274"/>
                </a:cxn>
                <a:cxn ang="0">
                  <a:pos x="360" y="132"/>
                </a:cxn>
                <a:cxn ang="0">
                  <a:pos x="459" y="36"/>
                </a:cxn>
              </a:cxnLst>
              <a:rect l="0" t="0" r="r" b="b"/>
              <a:pathLst>
                <a:path w="544" h="886">
                  <a:moveTo>
                    <a:pt x="495" y="0"/>
                  </a:moveTo>
                  <a:lnTo>
                    <a:pt x="501" y="8"/>
                  </a:lnTo>
                  <a:lnTo>
                    <a:pt x="506" y="15"/>
                  </a:lnTo>
                  <a:lnTo>
                    <a:pt x="513" y="20"/>
                  </a:lnTo>
                  <a:lnTo>
                    <a:pt x="518" y="27"/>
                  </a:lnTo>
                  <a:lnTo>
                    <a:pt x="522" y="34"/>
                  </a:lnTo>
                  <a:lnTo>
                    <a:pt x="524" y="39"/>
                  </a:lnTo>
                  <a:lnTo>
                    <a:pt x="524" y="57"/>
                  </a:lnTo>
                  <a:lnTo>
                    <a:pt x="522" y="71"/>
                  </a:lnTo>
                  <a:lnTo>
                    <a:pt x="525" y="86"/>
                  </a:lnTo>
                  <a:lnTo>
                    <a:pt x="530" y="99"/>
                  </a:lnTo>
                  <a:lnTo>
                    <a:pt x="537" y="111"/>
                  </a:lnTo>
                  <a:lnTo>
                    <a:pt x="544" y="120"/>
                  </a:lnTo>
                  <a:lnTo>
                    <a:pt x="532" y="133"/>
                  </a:lnTo>
                  <a:lnTo>
                    <a:pt x="520" y="145"/>
                  </a:lnTo>
                  <a:lnTo>
                    <a:pt x="510" y="158"/>
                  </a:lnTo>
                  <a:lnTo>
                    <a:pt x="501" y="168"/>
                  </a:lnTo>
                  <a:lnTo>
                    <a:pt x="493" y="177"/>
                  </a:lnTo>
                  <a:lnTo>
                    <a:pt x="486" y="187"/>
                  </a:lnTo>
                  <a:lnTo>
                    <a:pt x="483" y="200"/>
                  </a:lnTo>
                  <a:lnTo>
                    <a:pt x="476" y="211"/>
                  </a:lnTo>
                  <a:lnTo>
                    <a:pt x="471" y="215"/>
                  </a:lnTo>
                  <a:lnTo>
                    <a:pt x="463" y="218"/>
                  </a:lnTo>
                  <a:lnTo>
                    <a:pt x="458" y="222"/>
                  </a:lnTo>
                  <a:lnTo>
                    <a:pt x="453" y="227"/>
                  </a:lnTo>
                  <a:lnTo>
                    <a:pt x="455" y="231"/>
                  </a:lnTo>
                  <a:lnTo>
                    <a:pt x="459" y="236"/>
                  </a:lnTo>
                  <a:lnTo>
                    <a:pt x="465" y="242"/>
                  </a:lnTo>
                  <a:lnTo>
                    <a:pt x="474" y="250"/>
                  </a:lnTo>
                  <a:lnTo>
                    <a:pt x="483" y="256"/>
                  </a:lnTo>
                  <a:lnTo>
                    <a:pt x="492" y="264"/>
                  </a:lnTo>
                  <a:lnTo>
                    <a:pt x="497" y="270"/>
                  </a:lnTo>
                  <a:lnTo>
                    <a:pt x="499" y="276"/>
                  </a:lnTo>
                  <a:lnTo>
                    <a:pt x="497" y="286"/>
                  </a:lnTo>
                  <a:lnTo>
                    <a:pt x="491" y="297"/>
                  </a:lnTo>
                  <a:lnTo>
                    <a:pt x="483" y="308"/>
                  </a:lnTo>
                  <a:lnTo>
                    <a:pt x="475" y="318"/>
                  </a:lnTo>
                  <a:lnTo>
                    <a:pt x="468" y="325"/>
                  </a:lnTo>
                  <a:lnTo>
                    <a:pt x="462" y="332"/>
                  </a:lnTo>
                  <a:lnTo>
                    <a:pt x="461" y="337"/>
                  </a:lnTo>
                  <a:lnTo>
                    <a:pt x="465" y="343"/>
                  </a:lnTo>
                  <a:lnTo>
                    <a:pt x="481" y="349"/>
                  </a:lnTo>
                  <a:lnTo>
                    <a:pt x="486" y="353"/>
                  </a:lnTo>
                  <a:lnTo>
                    <a:pt x="490" y="356"/>
                  </a:lnTo>
                  <a:lnTo>
                    <a:pt x="488" y="360"/>
                  </a:lnTo>
                  <a:lnTo>
                    <a:pt x="486" y="366"/>
                  </a:lnTo>
                  <a:lnTo>
                    <a:pt x="485" y="372"/>
                  </a:lnTo>
                  <a:lnTo>
                    <a:pt x="486" y="379"/>
                  </a:lnTo>
                  <a:lnTo>
                    <a:pt x="484" y="386"/>
                  </a:lnTo>
                  <a:lnTo>
                    <a:pt x="480" y="390"/>
                  </a:lnTo>
                  <a:lnTo>
                    <a:pt x="470" y="393"/>
                  </a:lnTo>
                  <a:lnTo>
                    <a:pt x="450" y="398"/>
                  </a:lnTo>
                  <a:lnTo>
                    <a:pt x="444" y="402"/>
                  </a:lnTo>
                  <a:lnTo>
                    <a:pt x="439" y="408"/>
                  </a:lnTo>
                  <a:lnTo>
                    <a:pt x="436" y="413"/>
                  </a:lnTo>
                  <a:lnTo>
                    <a:pt x="435" y="420"/>
                  </a:lnTo>
                  <a:lnTo>
                    <a:pt x="435" y="430"/>
                  </a:lnTo>
                  <a:lnTo>
                    <a:pt x="437" y="440"/>
                  </a:lnTo>
                  <a:lnTo>
                    <a:pt x="438" y="450"/>
                  </a:lnTo>
                  <a:lnTo>
                    <a:pt x="438" y="459"/>
                  </a:lnTo>
                  <a:lnTo>
                    <a:pt x="436" y="466"/>
                  </a:lnTo>
                  <a:lnTo>
                    <a:pt x="436" y="468"/>
                  </a:lnTo>
                  <a:lnTo>
                    <a:pt x="440" y="470"/>
                  </a:lnTo>
                  <a:lnTo>
                    <a:pt x="442" y="470"/>
                  </a:lnTo>
                  <a:lnTo>
                    <a:pt x="446" y="471"/>
                  </a:lnTo>
                  <a:lnTo>
                    <a:pt x="452" y="474"/>
                  </a:lnTo>
                  <a:lnTo>
                    <a:pt x="452" y="479"/>
                  </a:lnTo>
                  <a:lnTo>
                    <a:pt x="448" y="494"/>
                  </a:lnTo>
                  <a:lnTo>
                    <a:pt x="446" y="510"/>
                  </a:lnTo>
                  <a:lnTo>
                    <a:pt x="446" y="516"/>
                  </a:lnTo>
                  <a:lnTo>
                    <a:pt x="447" y="526"/>
                  </a:lnTo>
                  <a:lnTo>
                    <a:pt x="447" y="536"/>
                  </a:lnTo>
                  <a:lnTo>
                    <a:pt x="448" y="546"/>
                  </a:lnTo>
                  <a:lnTo>
                    <a:pt x="447" y="553"/>
                  </a:lnTo>
                  <a:lnTo>
                    <a:pt x="446" y="558"/>
                  </a:lnTo>
                  <a:lnTo>
                    <a:pt x="433" y="561"/>
                  </a:lnTo>
                  <a:lnTo>
                    <a:pt x="428" y="563"/>
                  </a:lnTo>
                  <a:lnTo>
                    <a:pt x="427" y="568"/>
                  </a:lnTo>
                  <a:lnTo>
                    <a:pt x="426" y="580"/>
                  </a:lnTo>
                  <a:lnTo>
                    <a:pt x="425" y="593"/>
                  </a:lnTo>
                  <a:lnTo>
                    <a:pt x="422" y="605"/>
                  </a:lnTo>
                  <a:lnTo>
                    <a:pt x="421" y="613"/>
                  </a:lnTo>
                  <a:lnTo>
                    <a:pt x="421" y="631"/>
                  </a:lnTo>
                  <a:lnTo>
                    <a:pt x="418" y="638"/>
                  </a:lnTo>
                  <a:lnTo>
                    <a:pt x="415" y="641"/>
                  </a:lnTo>
                  <a:lnTo>
                    <a:pt x="412" y="642"/>
                  </a:lnTo>
                  <a:lnTo>
                    <a:pt x="410" y="642"/>
                  </a:lnTo>
                  <a:lnTo>
                    <a:pt x="406" y="646"/>
                  </a:lnTo>
                  <a:lnTo>
                    <a:pt x="405" y="649"/>
                  </a:lnTo>
                  <a:lnTo>
                    <a:pt x="406" y="651"/>
                  </a:lnTo>
                  <a:lnTo>
                    <a:pt x="407" y="654"/>
                  </a:lnTo>
                  <a:lnTo>
                    <a:pt x="411" y="658"/>
                  </a:lnTo>
                  <a:lnTo>
                    <a:pt x="417" y="663"/>
                  </a:lnTo>
                  <a:lnTo>
                    <a:pt x="421" y="666"/>
                  </a:lnTo>
                  <a:lnTo>
                    <a:pt x="423" y="672"/>
                  </a:lnTo>
                  <a:lnTo>
                    <a:pt x="424" y="680"/>
                  </a:lnTo>
                  <a:lnTo>
                    <a:pt x="424" y="692"/>
                  </a:lnTo>
                  <a:lnTo>
                    <a:pt x="425" y="705"/>
                  </a:lnTo>
                  <a:lnTo>
                    <a:pt x="427" y="718"/>
                  </a:lnTo>
                  <a:lnTo>
                    <a:pt x="432" y="727"/>
                  </a:lnTo>
                  <a:lnTo>
                    <a:pt x="434" y="733"/>
                  </a:lnTo>
                  <a:lnTo>
                    <a:pt x="434" y="741"/>
                  </a:lnTo>
                  <a:lnTo>
                    <a:pt x="432" y="749"/>
                  </a:lnTo>
                  <a:lnTo>
                    <a:pt x="428" y="755"/>
                  </a:lnTo>
                  <a:lnTo>
                    <a:pt x="425" y="760"/>
                  </a:lnTo>
                  <a:lnTo>
                    <a:pt x="423" y="764"/>
                  </a:lnTo>
                  <a:lnTo>
                    <a:pt x="421" y="771"/>
                  </a:lnTo>
                  <a:lnTo>
                    <a:pt x="419" y="776"/>
                  </a:lnTo>
                  <a:lnTo>
                    <a:pt x="421" y="782"/>
                  </a:lnTo>
                  <a:lnTo>
                    <a:pt x="424" y="785"/>
                  </a:lnTo>
                  <a:lnTo>
                    <a:pt x="432" y="788"/>
                  </a:lnTo>
                  <a:lnTo>
                    <a:pt x="440" y="795"/>
                  </a:lnTo>
                  <a:lnTo>
                    <a:pt x="450" y="802"/>
                  </a:lnTo>
                  <a:lnTo>
                    <a:pt x="464" y="809"/>
                  </a:lnTo>
                  <a:lnTo>
                    <a:pt x="475" y="811"/>
                  </a:lnTo>
                  <a:lnTo>
                    <a:pt x="483" y="812"/>
                  </a:lnTo>
                  <a:lnTo>
                    <a:pt x="488" y="812"/>
                  </a:lnTo>
                  <a:lnTo>
                    <a:pt x="491" y="813"/>
                  </a:lnTo>
                  <a:lnTo>
                    <a:pt x="491" y="817"/>
                  </a:lnTo>
                  <a:lnTo>
                    <a:pt x="488" y="821"/>
                  </a:lnTo>
                  <a:lnTo>
                    <a:pt x="484" y="824"/>
                  </a:lnTo>
                  <a:lnTo>
                    <a:pt x="482" y="828"/>
                  </a:lnTo>
                  <a:lnTo>
                    <a:pt x="481" y="834"/>
                  </a:lnTo>
                  <a:lnTo>
                    <a:pt x="482" y="842"/>
                  </a:lnTo>
                  <a:lnTo>
                    <a:pt x="484" y="852"/>
                  </a:lnTo>
                  <a:lnTo>
                    <a:pt x="483" y="864"/>
                  </a:lnTo>
                  <a:lnTo>
                    <a:pt x="481" y="875"/>
                  </a:lnTo>
                  <a:lnTo>
                    <a:pt x="478" y="886"/>
                  </a:lnTo>
                  <a:lnTo>
                    <a:pt x="412" y="844"/>
                  </a:lnTo>
                  <a:lnTo>
                    <a:pt x="349" y="804"/>
                  </a:lnTo>
                  <a:lnTo>
                    <a:pt x="291" y="762"/>
                  </a:lnTo>
                  <a:lnTo>
                    <a:pt x="238" y="722"/>
                  </a:lnTo>
                  <a:lnTo>
                    <a:pt x="187" y="683"/>
                  </a:lnTo>
                  <a:lnTo>
                    <a:pt x="142" y="646"/>
                  </a:lnTo>
                  <a:lnTo>
                    <a:pt x="102" y="609"/>
                  </a:lnTo>
                  <a:lnTo>
                    <a:pt x="65" y="577"/>
                  </a:lnTo>
                  <a:lnTo>
                    <a:pt x="33" y="546"/>
                  </a:lnTo>
                  <a:lnTo>
                    <a:pt x="33" y="540"/>
                  </a:lnTo>
                  <a:lnTo>
                    <a:pt x="35" y="537"/>
                  </a:lnTo>
                  <a:lnTo>
                    <a:pt x="41" y="533"/>
                  </a:lnTo>
                  <a:lnTo>
                    <a:pt x="47" y="527"/>
                  </a:lnTo>
                  <a:lnTo>
                    <a:pt x="49" y="523"/>
                  </a:lnTo>
                  <a:lnTo>
                    <a:pt x="47" y="518"/>
                  </a:lnTo>
                  <a:lnTo>
                    <a:pt x="42" y="515"/>
                  </a:lnTo>
                  <a:lnTo>
                    <a:pt x="28" y="511"/>
                  </a:lnTo>
                  <a:lnTo>
                    <a:pt x="23" y="511"/>
                  </a:lnTo>
                  <a:lnTo>
                    <a:pt x="21" y="508"/>
                  </a:lnTo>
                  <a:lnTo>
                    <a:pt x="21" y="506"/>
                  </a:lnTo>
                  <a:lnTo>
                    <a:pt x="20" y="504"/>
                  </a:lnTo>
                  <a:lnTo>
                    <a:pt x="20" y="502"/>
                  </a:lnTo>
                  <a:lnTo>
                    <a:pt x="18" y="501"/>
                  </a:lnTo>
                  <a:lnTo>
                    <a:pt x="15" y="499"/>
                  </a:lnTo>
                  <a:lnTo>
                    <a:pt x="5" y="495"/>
                  </a:lnTo>
                  <a:lnTo>
                    <a:pt x="1" y="492"/>
                  </a:lnTo>
                  <a:lnTo>
                    <a:pt x="0" y="487"/>
                  </a:lnTo>
                  <a:lnTo>
                    <a:pt x="3" y="481"/>
                  </a:lnTo>
                  <a:lnTo>
                    <a:pt x="11" y="473"/>
                  </a:lnTo>
                  <a:lnTo>
                    <a:pt x="15" y="470"/>
                  </a:lnTo>
                  <a:lnTo>
                    <a:pt x="23" y="462"/>
                  </a:lnTo>
                  <a:lnTo>
                    <a:pt x="35" y="451"/>
                  </a:lnTo>
                  <a:lnTo>
                    <a:pt x="49" y="437"/>
                  </a:lnTo>
                  <a:lnTo>
                    <a:pt x="68" y="420"/>
                  </a:lnTo>
                  <a:lnTo>
                    <a:pt x="88" y="400"/>
                  </a:lnTo>
                  <a:lnTo>
                    <a:pt x="111" y="378"/>
                  </a:lnTo>
                  <a:lnTo>
                    <a:pt x="135" y="354"/>
                  </a:lnTo>
                  <a:lnTo>
                    <a:pt x="161" y="329"/>
                  </a:lnTo>
                  <a:lnTo>
                    <a:pt x="188" y="301"/>
                  </a:lnTo>
                  <a:lnTo>
                    <a:pt x="217" y="274"/>
                  </a:lnTo>
                  <a:lnTo>
                    <a:pt x="245" y="245"/>
                  </a:lnTo>
                  <a:lnTo>
                    <a:pt x="304" y="188"/>
                  </a:lnTo>
                  <a:lnTo>
                    <a:pt x="360" y="132"/>
                  </a:lnTo>
                  <a:lnTo>
                    <a:pt x="388" y="106"/>
                  </a:lnTo>
                  <a:lnTo>
                    <a:pt x="437" y="57"/>
                  </a:lnTo>
                  <a:lnTo>
                    <a:pt x="459" y="36"/>
                  </a:lnTo>
                  <a:lnTo>
                    <a:pt x="49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49" name="Freeform 7">
              <a:extLst>
                <a:ext uri="{FF2B5EF4-FFF2-40B4-BE49-F238E27FC236}">
                  <a16:creationId xmlns:a16="http://schemas.microsoft.com/office/drawing/2014/main" id="{6F4B6ECF-BDA3-41E3-8B85-4924A0B32B95}"/>
                </a:ext>
              </a:extLst>
            </p:cNvPr>
            <p:cNvSpPr>
              <a:spLocks/>
            </p:cNvSpPr>
            <p:nvPr/>
          </p:nvSpPr>
          <p:spPr bwMode="auto">
            <a:xfrm>
              <a:off x="1884363" y="3687763"/>
              <a:ext cx="871538" cy="1468438"/>
            </a:xfrm>
            <a:custGeom>
              <a:avLst/>
              <a:gdLst/>
              <a:ahLst/>
              <a:cxnLst>
                <a:cxn ang="0">
                  <a:pos x="282" y="36"/>
                </a:cxn>
                <a:cxn ang="0">
                  <a:pos x="419" y="99"/>
                </a:cxn>
                <a:cxn ang="0">
                  <a:pos x="549" y="144"/>
                </a:cxn>
                <a:cxn ang="0">
                  <a:pos x="523" y="200"/>
                </a:cxn>
                <a:cxn ang="0">
                  <a:pos x="503" y="212"/>
                </a:cxn>
                <a:cxn ang="0">
                  <a:pos x="483" y="220"/>
                </a:cxn>
                <a:cxn ang="0">
                  <a:pos x="480" y="227"/>
                </a:cxn>
                <a:cxn ang="0">
                  <a:pos x="490" y="236"/>
                </a:cxn>
                <a:cxn ang="0">
                  <a:pos x="503" y="236"/>
                </a:cxn>
                <a:cxn ang="0">
                  <a:pos x="525" y="221"/>
                </a:cxn>
                <a:cxn ang="0">
                  <a:pos x="230" y="902"/>
                </a:cxn>
                <a:cxn ang="0">
                  <a:pos x="110" y="858"/>
                </a:cxn>
                <a:cxn ang="0">
                  <a:pos x="97" y="823"/>
                </a:cxn>
                <a:cxn ang="0">
                  <a:pos x="97" y="798"/>
                </a:cxn>
                <a:cxn ang="0">
                  <a:pos x="104" y="777"/>
                </a:cxn>
                <a:cxn ang="0">
                  <a:pos x="110" y="749"/>
                </a:cxn>
                <a:cxn ang="0">
                  <a:pos x="104" y="726"/>
                </a:cxn>
                <a:cxn ang="0">
                  <a:pos x="94" y="708"/>
                </a:cxn>
                <a:cxn ang="0">
                  <a:pos x="91" y="679"/>
                </a:cxn>
                <a:cxn ang="0">
                  <a:pos x="90" y="659"/>
                </a:cxn>
                <a:cxn ang="0">
                  <a:pos x="85" y="644"/>
                </a:cxn>
                <a:cxn ang="0">
                  <a:pos x="74" y="624"/>
                </a:cxn>
                <a:cxn ang="0">
                  <a:pos x="64" y="612"/>
                </a:cxn>
                <a:cxn ang="0">
                  <a:pos x="57" y="602"/>
                </a:cxn>
                <a:cxn ang="0">
                  <a:pos x="56" y="584"/>
                </a:cxn>
                <a:cxn ang="0">
                  <a:pos x="48" y="566"/>
                </a:cxn>
                <a:cxn ang="0">
                  <a:pos x="35" y="549"/>
                </a:cxn>
                <a:cxn ang="0">
                  <a:pos x="31" y="537"/>
                </a:cxn>
                <a:cxn ang="0">
                  <a:pos x="30" y="495"/>
                </a:cxn>
                <a:cxn ang="0">
                  <a:pos x="25" y="481"/>
                </a:cxn>
                <a:cxn ang="0">
                  <a:pos x="16" y="469"/>
                </a:cxn>
                <a:cxn ang="0">
                  <a:pos x="9" y="453"/>
                </a:cxn>
                <a:cxn ang="0">
                  <a:pos x="1" y="443"/>
                </a:cxn>
                <a:cxn ang="0">
                  <a:pos x="1" y="425"/>
                </a:cxn>
                <a:cxn ang="0">
                  <a:pos x="6" y="402"/>
                </a:cxn>
                <a:cxn ang="0">
                  <a:pos x="28" y="359"/>
                </a:cxn>
                <a:cxn ang="0">
                  <a:pos x="49" y="315"/>
                </a:cxn>
                <a:cxn ang="0">
                  <a:pos x="77" y="261"/>
                </a:cxn>
                <a:cxn ang="0">
                  <a:pos x="108" y="203"/>
                </a:cxn>
                <a:cxn ang="0">
                  <a:pos x="139" y="141"/>
                </a:cxn>
                <a:cxn ang="0">
                  <a:pos x="170" y="80"/>
                </a:cxn>
                <a:cxn ang="0">
                  <a:pos x="198" y="25"/>
                </a:cxn>
              </a:cxnLst>
              <a:rect l="0" t="0" r="r" b="b"/>
              <a:pathLst>
                <a:path w="549" h="925">
                  <a:moveTo>
                    <a:pt x="212" y="0"/>
                  </a:moveTo>
                  <a:lnTo>
                    <a:pt x="282" y="36"/>
                  </a:lnTo>
                  <a:lnTo>
                    <a:pt x="356" y="71"/>
                  </a:lnTo>
                  <a:lnTo>
                    <a:pt x="419" y="99"/>
                  </a:lnTo>
                  <a:lnTo>
                    <a:pt x="483" y="123"/>
                  </a:lnTo>
                  <a:lnTo>
                    <a:pt x="549" y="144"/>
                  </a:lnTo>
                  <a:lnTo>
                    <a:pt x="534" y="194"/>
                  </a:lnTo>
                  <a:lnTo>
                    <a:pt x="523" y="200"/>
                  </a:lnTo>
                  <a:lnTo>
                    <a:pt x="514" y="205"/>
                  </a:lnTo>
                  <a:lnTo>
                    <a:pt x="503" y="212"/>
                  </a:lnTo>
                  <a:lnTo>
                    <a:pt x="493" y="216"/>
                  </a:lnTo>
                  <a:lnTo>
                    <a:pt x="483" y="220"/>
                  </a:lnTo>
                  <a:lnTo>
                    <a:pt x="480" y="223"/>
                  </a:lnTo>
                  <a:lnTo>
                    <a:pt x="480" y="227"/>
                  </a:lnTo>
                  <a:lnTo>
                    <a:pt x="483" y="233"/>
                  </a:lnTo>
                  <a:lnTo>
                    <a:pt x="490" y="236"/>
                  </a:lnTo>
                  <a:lnTo>
                    <a:pt x="497" y="238"/>
                  </a:lnTo>
                  <a:lnTo>
                    <a:pt x="503" y="236"/>
                  </a:lnTo>
                  <a:lnTo>
                    <a:pt x="509" y="232"/>
                  </a:lnTo>
                  <a:lnTo>
                    <a:pt x="525" y="221"/>
                  </a:lnTo>
                  <a:lnTo>
                    <a:pt x="298" y="925"/>
                  </a:lnTo>
                  <a:lnTo>
                    <a:pt x="230" y="902"/>
                  </a:lnTo>
                  <a:lnTo>
                    <a:pt x="168" y="880"/>
                  </a:lnTo>
                  <a:lnTo>
                    <a:pt x="110" y="858"/>
                  </a:lnTo>
                  <a:lnTo>
                    <a:pt x="101" y="838"/>
                  </a:lnTo>
                  <a:lnTo>
                    <a:pt x="97" y="823"/>
                  </a:lnTo>
                  <a:lnTo>
                    <a:pt x="95" y="810"/>
                  </a:lnTo>
                  <a:lnTo>
                    <a:pt x="97" y="798"/>
                  </a:lnTo>
                  <a:lnTo>
                    <a:pt x="100" y="787"/>
                  </a:lnTo>
                  <a:lnTo>
                    <a:pt x="104" y="777"/>
                  </a:lnTo>
                  <a:lnTo>
                    <a:pt x="109" y="762"/>
                  </a:lnTo>
                  <a:lnTo>
                    <a:pt x="110" y="749"/>
                  </a:lnTo>
                  <a:lnTo>
                    <a:pt x="108" y="737"/>
                  </a:lnTo>
                  <a:lnTo>
                    <a:pt x="104" y="726"/>
                  </a:lnTo>
                  <a:lnTo>
                    <a:pt x="99" y="718"/>
                  </a:lnTo>
                  <a:lnTo>
                    <a:pt x="94" y="708"/>
                  </a:lnTo>
                  <a:lnTo>
                    <a:pt x="92" y="693"/>
                  </a:lnTo>
                  <a:lnTo>
                    <a:pt x="91" y="679"/>
                  </a:lnTo>
                  <a:lnTo>
                    <a:pt x="90" y="667"/>
                  </a:lnTo>
                  <a:lnTo>
                    <a:pt x="90" y="659"/>
                  </a:lnTo>
                  <a:lnTo>
                    <a:pt x="89" y="653"/>
                  </a:lnTo>
                  <a:lnTo>
                    <a:pt x="85" y="644"/>
                  </a:lnTo>
                  <a:lnTo>
                    <a:pt x="80" y="634"/>
                  </a:lnTo>
                  <a:lnTo>
                    <a:pt x="74" y="624"/>
                  </a:lnTo>
                  <a:lnTo>
                    <a:pt x="68" y="617"/>
                  </a:lnTo>
                  <a:lnTo>
                    <a:pt x="64" y="612"/>
                  </a:lnTo>
                  <a:lnTo>
                    <a:pt x="59" y="609"/>
                  </a:lnTo>
                  <a:lnTo>
                    <a:pt x="57" y="602"/>
                  </a:lnTo>
                  <a:lnTo>
                    <a:pt x="56" y="594"/>
                  </a:lnTo>
                  <a:lnTo>
                    <a:pt x="56" y="584"/>
                  </a:lnTo>
                  <a:lnTo>
                    <a:pt x="54" y="575"/>
                  </a:lnTo>
                  <a:lnTo>
                    <a:pt x="48" y="566"/>
                  </a:lnTo>
                  <a:lnTo>
                    <a:pt x="42" y="556"/>
                  </a:lnTo>
                  <a:lnTo>
                    <a:pt x="35" y="549"/>
                  </a:lnTo>
                  <a:lnTo>
                    <a:pt x="32" y="543"/>
                  </a:lnTo>
                  <a:lnTo>
                    <a:pt x="31" y="537"/>
                  </a:lnTo>
                  <a:lnTo>
                    <a:pt x="30" y="528"/>
                  </a:lnTo>
                  <a:lnTo>
                    <a:pt x="30" y="495"/>
                  </a:lnTo>
                  <a:lnTo>
                    <a:pt x="29" y="487"/>
                  </a:lnTo>
                  <a:lnTo>
                    <a:pt x="25" y="481"/>
                  </a:lnTo>
                  <a:lnTo>
                    <a:pt x="20" y="474"/>
                  </a:lnTo>
                  <a:lnTo>
                    <a:pt x="16" y="469"/>
                  </a:lnTo>
                  <a:lnTo>
                    <a:pt x="13" y="458"/>
                  </a:lnTo>
                  <a:lnTo>
                    <a:pt x="9" y="453"/>
                  </a:lnTo>
                  <a:lnTo>
                    <a:pt x="5" y="448"/>
                  </a:lnTo>
                  <a:lnTo>
                    <a:pt x="1" y="443"/>
                  </a:lnTo>
                  <a:lnTo>
                    <a:pt x="0" y="436"/>
                  </a:lnTo>
                  <a:lnTo>
                    <a:pt x="1" y="425"/>
                  </a:lnTo>
                  <a:lnTo>
                    <a:pt x="2" y="413"/>
                  </a:lnTo>
                  <a:lnTo>
                    <a:pt x="6" y="402"/>
                  </a:lnTo>
                  <a:lnTo>
                    <a:pt x="19" y="375"/>
                  </a:lnTo>
                  <a:lnTo>
                    <a:pt x="28" y="359"/>
                  </a:lnTo>
                  <a:lnTo>
                    <a:pt x="37" y="338"/>
                  </a:lnTo>
                  <a:lnTo>
                    <a:pt x="49" y="315"/>
                  </a:lnTo>
                  <a:lnTo>
                    <a:pt x="63" y="290"/>
                  </a:lnTo>
                  <a:lnTo>
                    <a:pt x="77" y="261"/>
                  </a:lnTo>
                  <a:lnTo>
                    <a:pt x="92" y="233"/>
                  </a:lnTo>
                  <a:lnTo>
                    <a:pt x="108" y="203"/>
                  </a:lnTo>
                  <a:lnTo>
                    <a:pt x="123" y="172"/>
                  </a:lnTo>
                  <a:lnTo>
                    <a:pt x="139" y="141"/>
                  </a:lnTo>
                  <a:lnTo>
                    <a:pt x="155" y="110"/>
                  </a:lnTo>
                  <a:lnTo>
                    <a:pt x="170" y="80"/>
                  </a:lnTo>
                  <a:lnTo>
                    <a:pt x="185" y="52"/>
                  </a:lnTo>
                  <a:lnTo>
                    <a:pt x="198" y="25"/>
                  </a:lnTo>
                  <a:lnTo>
                    <a:pt x="21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0" name="Freeform 8">
              <a:extLst>
                <a:ext uri="{FF2B5EF4-FFF2-40B4-BE49-F238E27FC236}">
                  <a16:creationId xmlns:a16="http://schemas.microsoft.com/office/drawing/2014/main" id="{70A2A0EE-53CE-4970-8114-36A1785052F5}"/>
                </a:ext>
              </a:extLst>
            </p:cNvPr>
            <p:cNvSpPr>
              <a:spLocks/>
            </p:cNvSpPr>
            <p:nvPr/>
          </p:nvSpPr>
          <p:spPr bwMode="auto">
            <a:xfrm>
              <a:off x="1241425" y="3033713"/>
              <a:ext cx="979488" cy="2016125"/>
            </a:xfrm>
            <a:custGeom>
              <a:avLst/>
              <a:gdLst/>
              <a:ahLst/>
              <a:cxnLst>
                <a:cxn ang="0">
                  <a:pos x="215" y="149"/>
                </a:cxn>
                <a:cxn ang="0">
                  <a:pos x="538" y="368"/>
                </a:cxn>
                <a:cxn ang="0">
                  <a:pos x="560" y="522"/>
                </a:cxn>
                <a:cxn ang="0">
                  <a:pos x="482" y="673"/>
                </a:cxn>
                <a:cxn ang="0">
                  <a:pos x="424" y="787"/>
                </a:cxn>
                <a:cxn ang="0">
                  <a:pos x="406" y="855"/>
                </a:cxn>
                <a:cxn ang="0">
                  <a:pos x="425" y="886"/>
                </a:cxn>
                <a:cxn ang="0">
                  <a:pos x="436" y="949"/>
                </a:cxn>
                <a:cxn ang="0">
                  <a:pos x="459" y="987"/>
                </a:cxn>
                <a:cxn ang="0">
                  <a:pos x="469" y="1024"/>
                </a:cxn>
                <a:cxn ang="0">
                  <a:pos x="494" y="1065"/>
                </a:cxn>
                <a:cxn ang="0">
                  <a:pos x="499" y="1120"/>
                </a:cxn>
                <a:cxn ang="0">
                  <a:pos x="514" y="1174"/>
                </a:cxn>
                <a:cxn ang="0">
                  <a:pos x="502" y="1235"/>
                </a:cxn>
                <a:cxn ang="0">
                  <a:pos x="342" y="1196"/>
                </a:cxn>
                <a:cxn ang="0">
                  <a:pos x="164" y="1104"/>
                </a:cxn>
                <a:cxn ang="0">
                  <a:pos x="117" y="1062"/>
                </a:cxn>
                <a:cxn ang="0">
                  <a:pos x="114" y="1037"/>
                </a:cxn>
                <a:cxn ang="0">
                  <a:pos x="108" y="1032"/>
                </a:cxn>
                <a:cxn ang="0">
                  <a:pos x="95" y="1024"/>
                </a:cxn>
                <a:cxn ang="0">
                  <a:pos x="94" y="1000"/>
                </a:cxn>
                <a:cxn ang="0">
                  <a:pos x="78" y="987"/>
                </a:cxn>
                <a:cxn ang="0">
                  <a:pos x="91" y="942"/>
                </a:cxn>
                <a:cxn ang="0">
                  <a:pos x="72" y="917"/>
                </a:cxn>
                <a:cxn ang="0">
                  <a:pos x="40" y="891"/>
                </a:cxn>
                <a:cxn ang="0">
                  <a:pos x="38" y="881"/>
                </a:cxn>
                <a:cxn ang="0">
                  <a:pos x="34" y="867"/>
                </a:cxn>
                <a:cxn ang="0">
                  <a:pos x="24" y="851"/>
                </a:cxn>
                <a:cxn ang="0">
                  <a:pos x="2" y="833"/>
                </a:cxn>
                <a:cxn ang="0">
                  <a:pos x="3" y="819"/>
                </a:cxn>
                <a:cxn ang="0">
                  <a:pos x="8" y="806"/>
                </a:cxn>
                <a:cxn ang="0">
                  <a:pos x="11" y="783"/>
                </a:cxn>
                <a:cxn ang="0">
                  <a:pos x="1" y="780"/>
                </a:cxn>
                <a:cxn ang="0">
                  <a:pos x="10" y="757"/>
                </a:cxn>
                <a:cxn ang="0">
                  <a:pos x="32" y="746"/>
                </a:cxn>
                <a:cxn ang="0">
                  <a:pos x="46" y="729"/>
                </a:cxn>
                <a:cxn ang="0">
                  <a:pos x="33" y="723"/>
                </a:cxn>
                <a:cxn ang="0">
                  <a:pos x="25" y="698"/>
                </a:cxn>
                <a:cxn ang="0">
                  <a:pos x="22" y="686"/>
                </a:cxn>
                <a:cxn ang="0">
                  <a:pos x="28" y="659"/>
                </a:cxn>
                <a:cxn ang="0">
                  <a:pos x="63" y="633"/>
                </a:cxn>
                <a:cxn ang="0">
                  <a:pos x="51" y="628"/>
                </a:cxn>
                <a:cxn ang="0">
                  <a:pos x="38" y="628"/>
                </a:cxn>
                <a:cxn ang="0">
                  <a:pos x="24" y="634"/>
                </a:cxn>
                <a:cxn ang="0">
                  <a:pos x="19" y="573"/>
                </a:cxn>
                <a:cxn ang="0">
                  <a:pos x="21" y="562"/>
                </a:cxn>
                <a:cxn ang="0">
                  <a:pos x="42" y="538"/>
                </a:cxn>
                <a:cxn ang="0">
                  <a:pos x="69" y="528"/>
                </a:cxn>
                <a:cxn ang="0">
                  <a:pos x="102" y="499"/>
                </a:cxn>
                <a:cxn ang="0">
                  <a:pos x="116" y="466"/>
                </a:cxn>
                <a:cxn ang="0">
                  <a:pos x="122" y="449"/>
                </a:cxn>
                <a:cxn ang="0">
                  <a:pos x="116" y="413"/>
                </a:cxn>
                <a:cxn ang="0">
                  <a:pos x="103" y="357"/>
                </a:cxn>
                <a:cxn ang="0">
                  <a:pos x="120" y="249"/>
                </a:cxn>
                <a:cxn ang="0">
                  <a:pos x="125" y="198"/>
                </a:cxn>
                <a:cxn ang="0">
                  <a:pos x="130" y="169"/>
                </a:cxn>
                <a:cxn ang="0">
                  <a:pos x="126" y="136"/>
                </a:cxn>
                <a:cxn ang="0">
                  <a:pos x="129" y="105"/>
                </a:cxn>
                <a:cxn ang="0">
                  <a:pos x="86" y="101"/>
                </a:cxn>
                <a:cxn ang="0">
                  <a:pos x="36" y="97"/>
                </a:cxn>
                <a:cxn ang="0">
                  <a:pos x="49" y="69"/>
                </a:cxn>
                <a:cxn ang="0">
                  <a:pos x="46" y="9"/>
                </a:cxn>
              </a:cxnLst>
              <a:rect l="0" t="0" r="r" b="b"/>
              <a:pathLst>
                <a:path w="617" h="1270">
                  <a:moveTo>
                    <a:pt x="45" y="0"/>
                  </a:moveTo>
                  <a:lnTo>
                    <a:pt x="80" y="33"/>
                  </a:lnTo>
                  <a:lnTo>
                    <a:pt x="120" y="69"/>
                  </a:lnTo>
                  <a:lnTo>
                    <a:pt x="165" y="108"/>
                  </a:lnTo>
                  <a:lnTo>
                    <a:pt x="215" y="149"/>
                  </a:lnTo>
                  <a:lnTo>
                    <a:pt x="269" y="192"/>
                  </a:lnTo>
                  <a:lnTo>
                    <a:pt x="330" y="236"/>
                  </a:lnTo>
                  <a:lnTo>
                    <a:pt x="394" y="279"/>
                  </a:lnTo>
                  <a:lnTo>
                    <a:pt x="463" y="324"/>
                  </a:lnTo>
                  <a:lnTo>
                    <a:pt x="538" y="368"/>
                  </a:lnTo>
                  <a:lnTo>
                    <a:pt x="617" y="412"/>
                  </a:lnTo>
                  <a:lnTo>
                    <a:pt x="603" y="437"/>
                  </a:lnTo>
                  <a:lnTo>
                    <a:pt x="590" y="464"/>
                  </a:lnTo>
                  <a:lnTo>
                    <a:pt x="575" y="492"/>
                  </a:lnTo>
                  <a:lnTo>
                    <a:pt x="560" y="522"/>
                  </a:lnTo>
                  <a:lnTo>
                    <a:pt x="544" y="553"/>
                  </a:lnTo>
                  <a:lnTo>
                    <a:pt x="528" y="584"/>
                  </a:lnTo>
                  <a:lnTo>
                    <a:pt x="513" y="615"/>
                  </a:lnTo>
                  <a:lnTo>
                    <a:pt x="497" y="645"/>
                  </a:lnTo>
                  <a:lnTo>
                    <a:pt x="482" y="673"/>
                  </a:lnTo>
                  <a:lnTo>
                    <a:pt x="468" y="702"/>
                  </a:lnTo>
                  <a:lnTo>
                    <a:pt x="454" y="727"/>
                  </a:lnTo>
                  <a:lnTo>
                    <a:pt x="442" y="750"/>
                  </a:lnTo>
                  <a:lnTo>
                    <a:pt x="433" y="771"/>
                  </a:lnTo>
                  <a:lnTo>
                    <a:pt x="424" y="787"/>
                  </a:lnTo>
                  <a:lnTo>
                    <a:pt x="411" y="814"/>
                  </a:lnTo>
                  <a:lnTo>
                    <a:pt x="407" y="825"/>
                  </a:lnTo>
                  <a:lnTo>
                    <a:pt x="406" y="837"/>
                  </a:lnTo>
                  <a:lnTo>
                    <a:pt x="405" y="848"/>
                  </a:lnTo>
                  <a:lnTo>
                    <a:pt x="406" y="855"/>
                  </a:lnTo>
                  <a:lnTo>
                    <a:pt x="410" y="860"/>
                  </a:lnTo>
                  <a:lnTo>
                    <a:pt x="414" y="865"/>
                  </a:lnTo>
                  <a:lnTo>
                    <a:pt x="418" y="870"/>
                  </a:lnTo>
                  <a:lnTo>
                    <a:pt x="421" y="881"/>
                  </a:lnTo>
                  <a:lnTo>
                    <a:pt x="425" y="886"/>
                  </a:lnTo>
                  <a:lnTo>
                    <a:pt x="430" y="893"/>
                  </a:lnTo>
                  <a:lnTo>
                    <a:pt x="434" y="899"/>
                  </a:lnTo>
                  <a:lnTo>
                    <a:pt x="435" y="907"/>
                  </a:lnTo>
                  <a:lnTo>
                    <a:pt x="435" y="940"/>
                  </a:lnTo>
                  <a:lnTo>
                    <a:pt x="436" y="949"/>
                  </a:lnTo>
                  <a:lnTo>
                    <a:pt x="437" y="955"/>
                  </a:lnTo>
                  <a:lnTo>
                    <a:pt x="440" y="961"/>
                  </a:lnTo>
                  <a:lnTo>
                    <a:pt x="447" y="968"/>
                  </a:lnTo>
                  <a:lnTo>
                    <a:pt x="453" y="978"/>
                  </a:lnTo>
                  <a:lnTo>
                    <a:pt x="459" y="987"/>
                  </a:lnTo>
                  <a:lnTo>
                    <a:pt x="461" y="996"/>
                  </a:lnTo>
                  <a:lnTo>
                    <a:pt x="461" y="1006"/>
                  </a:lnTo>
                  <a:lnTo>
                    <a:pt x="462" y="1014"/>
                  </a:lnTo>
                  <a:lnTo>
                    <a:pt x="464" y="1021"/>
                  </a:lnTo>
                  <a:lnTo>
                    <a:pt x="469" y="1024"/>
                  </a:lnTo>
                  <a:lnTo>
                    <a:pt x="473" y="1029"/>
                  </a:lnTo>
                  <a:lnTo>
                    <a:pt x="479" y="1036"/>
                  </a:lnTo>
                  <a:lnTo>
                    <a:pt x="485" y="1046"/>
                  </a:lnTo>
                  <a:lnTo>
                    <a:pt x="490" y="1056"/>
                  </a:lnTo>
                  <a:lnTo>
                    <a:pt x="494" y="1065"/>
                  </a:lnTo>
                  <a:lnTo>
                    <a:pt x="495" y="1071"/>
                  </a:lnTo>
                  <a:lnTo>
                    <a:pt x="495" y="1079"/>
                  </a:lnTo>
                  <a:lnTo>
                    <a:pt x="496" y="1091"/>
                  </a:lnTo>
                  <a:lnTo>
                    <a:pt x="497" y="1105"/>
                  </a:lnTo>
                  <a:lnTo>
                    <a:pt x="499" y="1120"/>
                  </a:lnTo>
                  <a:lnTo>
                    <a:pt x="504" y="1130"/>
                  </a:lnTo>
                  <a:lnTo>
                    <a:pt x="509" y="1138"/>
                  </a:lnTo>
                  <a:lnTo>
                    <a:pt x="513" y="1149"/>
                  </a:lnTo>
                  <a:lnTo>
                    <a:pt x="515" y="1161"/>
                  </a:lnTo>
                  <a:lnTo>
                    <a:pt x="514" y="1174"/>
                  </a:lnTo>
                  <a:lnTo>
                    <a:pt x="509" y="1189"/>
                  </a:lnTo>
                  <a:lnTo>
                    <a:pt x="505" y="1199"/>
                  </a:lnTo>
                  <a:lnTo>
                    <a:pt x="502" y="1210"/>
                  </a:lnTo>
                  <a:lnTo>
                    <a:pt x="500" y="1222"/>
                  </a:lnTo>
                  <a:lnTo>
                    <a:pt x="502" y="1235"/>
                  </a:lnTo>
                  <a:lnTo>
                    <a:pt x="506" y="1250"/>
                  </a:lnTo>
                  <a:lnTo>
                    <a:pt x="515" y="1270"/>
                  </a:lnTo>
                  <a:lnTo>
                    <a:pt x="451" y="1245"/>
                  </a:lnTo>
                  <a:lnTo>
                    <a:pt x="393" y="1219"/>
                  </a:lnTo>
                  <a:lnTo>
                    <a:pt x="342" y="1196"/>
                  </a:lnTo>
                  <a:lnTo>
                    <a:pt x="296" y="1174"/>
                  </a:lnTo>
                  <a:lnTo>
                    <a:pt x="255" y="1155"/>
                  </a:lnTo>
                  <a:lnTo>
                    <a:pt x="220" y="1136"/>
                  </a:lnTo>
                  <a:lnTo>
                    <a:pt x="189" y="1120"/>
                  </a:lnTo>
                  <a:lnTo>
                    <a:pt x="164" y="1104"/>
                  </a:lnTo>
                  <a:lnTo>
                    <a:pt x="145" y="1092"/>
                  </a:lnTo>
                  <a:lnTo>
                    <a:pt x="128" y="1082"/>
                  </a:lnTo>
                  <a:lnTo>
                    <a:pt x="116" y="1075"/>
                  </a:lnTo>
                  <a:lnTo>
                    <a:pt x="116" y="1072"/>
                  </a:lnTo>
                  <a:lnTo>
                    <a:pt x="117" y="1062"/>
                  </a:lnTo>
                  <a:lnTo>
                    <a:pt x="113" y="1049"/>
                  </a:lnTo>
                  <a:lnTo>
                    <a:pt x="112" y="1046"/>
                  </a:lnTo>
                  <a:lnTo>
                    <a:pt x="112" y="1043"/>
                  </a:lnTo>
                  <a:lnTo>
                    <a:pt x="113" y="1041"/>
                  </a:lnTo>
                  <a:lnTo>
                    <a:pt x="114" y="1037"/>
                  </a:lnTo>
                  <a:lnTo>
                    <a:pt x="118" y="1033"/>
                  </a:lnTo>
                  <a:lnTo>
                    <a:pt x="118" y="1032"/>
                  </a:lnTo>
                  <a:lnTo>
                    <a:pt x="117" y="1031"/>
                  </a:lnTo>
                  <a:lnTo>
                    <a:pt x="111" y="1031"/>
                  </a:lnTo>
                  <a:lnTo>
                    <a:pt x="108" y="1032"/>
                  </a:lnTo>
                  <a:lnTo>
                    <a:pt x="105" y="1032"/>
                  </a:lnTo>
                  <a:lnTo>
                    <a:pt x="103" y="1033"/>
                  </a:lnTo>
                  <a:lnTo>
                    <a:pt x="102" y="1033"/>
                  </a:lnTo>
                  <a:lnTo>
                    <a:pt x="99" y="1031"/>
                  </a:lnTo>
                  <a:lnTo>
                    <a:pt x="95" y="1024"/>
                  </a:lnTo>
                  <a:lnTo>
                    <a:pt x="92" y="1015"/>
                  </a:lnTo>
                  <a:lnTo>
                    <a:pt x="92" y="1009"/>
                  </a:lnTo>
                  <a:lnTo>
                    <a:pt x="93" y="1006"/>
                  </a:lnTo>
                  <a:lnTo>
                    <a:pt x="93" y="1002"/>
                  </a:lnTo>
                  <a:lnTo>
                    <a:pt x="94" y="1000"/>
                  </a:lnTo>
                  <a:lnTo>
                    <a:pt x="94" y="996"/>
                  </a:lnTo>
                  <a:lnTo>
                    <a:pt x="93" y="995"/>
                  </a:lnTo>
                  <a:lnTo>
                    <a:pt x="89" y="995"/>
                  </a:lnTo>
                  <a:lnTo>
                    <a:pt x="83" y="993"/>
                  </a:lnTo>
                  <a:lnTo>
                    <a:pt x="78" y="987"/>
                  </a:lnTo>
                  <a:lnTo>
                    <a:pt x="76" y="978"/>
                  </a:lnTo>
                  <a:lnTo>
                    <a:pt x="74" y="969"/>
                  </a:lnTo>
                  <a:lnTo>
                    <a:pt x="79" y="961"/>
                  </a:lnTo>
                  <a:lnTo>
                    <a:pt x="85" y="951"/>
                  </a:lnTo>
                  <a:lnTo>
                    <a:pt x="91" y="942"/>
                  </a:lnTo>
                  <a:lnTo>
                    <a:pt x="90" y="936"/>
                  </a:lnTo>
                  <a:lnTo>
                    <a:pt x="85" y="932"/>
                  </a:lnTo>
                  <a:lnTo>
                    <a:pt x="80" y="928"/>
                  </a:lnTo>
                  <a:lnTo>
                    <a:pt x="77" y="923"/>
                  </a:lnTo>
                  <a:lnTo>
                    <a:pt x="72" y="917"/>
                  </a:lnTo>
                  <a:lnTo>
                    <a:pt x="65" y="911"/>
                  </a:lnTo>
                  <a:lnTo>
                    <a:pt x="56" y="906"/>
                  </a:lnTo>
                  <a:lnTo>
                    <a:pt x="49" y="901"/>
                  </a:lnTo>
                  <a:lnTo>
                    <a:pt x="44" y="897"/>
                  </a:lnTo>
                  <a:lnTo>
                    <a:pt x="40" y="891"/>
                  </a:lnTo>
                  <a:lnTo>
                    <a:pt x="40" y="888"/>
                  </a:lnTo>
                  <a:lnTo>
                    <a:pt x="42" y="886"/>
                  </a:lnTo>
                  <a:lnTo>
                    <a:pt x="42" y="885"/>
                  </a:lnTo>
                  <a:lnTo>
                    <a:pt x="40" y="883"/>
                  </a:lnTo>
                  <a:lnTo>
                    <a:pt x="38" y="881"/>
                  </a:lnTo>
                  <a:lnTo>
                    <a:pt x="36" y="877"/>
                  </a:lnTo>
                  <a:lnTo>
                    <a:pt x="34" y="875"/>
                  </a:lnTo>
                  <a:lnTo>
                    <a:pt x="33" y="873"/>
                  </a:lnTo>
                  <a:lnTo>
                    <a:pt x="33" y="870"/>
                  </a:lnTo>
                  <a:lnTo>
                    <a:pt x="34" y="867"/>
                  </a:lnTo>
                  <a:lnTo>
                    <a:pt x="36" y="866"/>
                  </a:lnTo>
                  <a:lnTo>
                    <a:pt x="39" y="863"/>
                  </a:lnTo>
                  <a:lnTo>
                    <a:pt x="38" y="860"/>
                  </a:lnTo>
                  <a:lnTo>
                    <a:pt x="33" y="856"/>
                  </a:lnTo>
                  <a:lnTo>
                    <a:pt x="24" y="851"/>
                  </a:lnTo>
                  <a:lnTo>
                    <a:pt x="16" y="847"/>
                  </a:lnTo>
                  <a:lnTo>
                    <a:pt x="10" y="842"/>
                  </a:lnTo>
                  <a:lnTo>
                    <a:pt x="5" y="839"/>
                  </a:lnTo>
                  <a:lnTo>
                    <a:pt x="3" y="837"/>
                  </a:lnTo>
                  <a:lnTo>
                    <a:pt x="2" y="833"/>
                  </a:lnTo>
                  <a:lnTo>
                    <a:pt x="2" y="831"/>
                  </a:lnTo>
                  <a:lnTo>
                    <a:pt x="4" y="825"/>
                  </a:lnTo>
                  <a:lnTo>
                    <a:pt x="4" y="822"/>
                  </a:lnTo>
                  <a:lnTo>
                    <a:pt x="3" y="820"/>
                  </a:lnTo>
                  <a:lnTo>
                    <a:pt x="3" y="819"/>
                  </a:lnTo>
                  <a:lnTo>
                    <a:pt x="2" y="817"/>
                  </a:lnTo>
                  <a:lnTo>
                    <a:pt x="2" y="813"/>
                  </a:lnTo>
                  <a:lnTo>
                    <a:pt x="1" y="811"/>
                  </a:lnTo>
                  <a:lnTo>
                    <a:pt x="4" y="808"/>
                  </a:lnTo>
                  <a:lnTo>
                    <a:pt x="8" y="806"/>
                  </a:lnTo>
                  <a:lnTo>
                    <a:pt x="12" y="800"/>
                  </a:lnTo>
                  <a:lnTo>
                    <a:pt x="14" y="795"/>
                  </a:lnTo>
                  <a:lnTo>
                    <a:pt x="14" y="784"/>
                  </a:lnTo>
                  <a:lnTo>
                    <a:pt x="13" y="783"/>
                  </a:lnTo>
                  <a:lnTo>
                    <a:pt x="11" y="783"/>
                  </a:lnTo>
                  <a:lnTo>
                    <a:pt x="9" y="784"/>
                  </a:lnTo>
                  <a:lnTo>
                    <a:pt x="5" y="784"/>
                  </a:lnTo>
                  <a:lnTo>
                    <a:pt x="2" y="785"/>
                  </a:lnTo>
                  <a:lnTo>
                    <a:pt x="0" y="784"/>
                  </a:lnTo>
                  <a:lnTo>
                    <a:pt x="1" y="780"/>
                  </a:lnTo>
                  <a:lnTo>
                    <a:pt x="3" y="775"/>
                  </a:lnTo>
                  <a:lnTo>
                    <a:pt x="11" y="768"/>
                  </a:lnTo>
                  <a:lnTo>
                    <a:pt x="13" y="766"/>
                  </a:lnTo>
                  <a:lnTo>
                    <a:pt x="13" y="763"/>
                  </a:lnTo>
                  <a:lnTo>
                    <a:pt x="10" y="757"/>
                  </a:lnTo>
                  <a:lnTo>
                    <a:pt x="12" y="750"/>
                  </a:lnTo>
                  <a:lnTo>
                    <a:pt x="19" y="746"/>
                  </a:lnTo>
                  <a:lnTo>
                    <a:pt x="22" y="745"/>
                  </a:lnTo>
                  <a:lnTo>
                    <a:pt x="28" y="745"/>
                  </a:lnTo>
                  <a:lnTo>
                    <a:pt x="32" y="746"/>
                  </a:lnTo>
                  <a:lnTo>
                    <a:pt x="38" y="746"/>
                  </a:lnTo>
                  <a:lnTo>
                    <a:pt x="42" y="743"/>
                  </a:lnTo>
                  <a:lnTo>
                    <a:pt x="44" y="739"/>
                  </a:lnTo>
                  <a:lnTo>
                    <a:pt x="45" y="735"/>
                  </a:lnTo>
                  <a:lnTo>
                    <a:pt x="46" y="729"/>
                  </a:lnTo>
                  <a:lnTo>
                    <a:pt x="46" y="727"/>
                  </a:lnTo>
                  <a:lnTo>
                    <a:pt x="39" y="724"/>
                  </a:lnTo>
                  <a:lnTo>
                    <a:pt x="37" y="724"/>
                  </a:lnTo>
                  <a:lnTo>
                    <a:pt x="35" y="723"/>
                  </a:lnTo>
                  <a:lnTo>
                    <a:pt x="33" y="723"/>
                  </a:lnTo>
                  <a:lnTo>
                    <a:pt x="31" y="721"/>
                  </a:lnTo>
                  <a:lnTo>
                    <a:pt x="31" y="714"/>
                  </a:lnTo>
                  <a:lnTo>
                    <a:pt x="27" y="708"/>
                  </a:lnTo>
                  <a:lnTo>
                    <a:pt x="25" y="703"/>
                  </a:lnTo>
                  <a:lnTo>
                    <a:pt x="25" y="698"/>
                  </a:lnTo>
                  <a:lnTo>
                    <a:pt x="26" y="696"/>
                  </a:lnTo>
                  <a:lnTo>
                    <a:pt x="27" y="695"/>
                  </a:lnTo>
                  <a:lnTo>
                    <a:pt x="26" y="693"/>
                  </a:lnTo>
                  <a:lnTo>
                    <a:pt x="25" y="690"/>
                  </a:lnTo>
                  <a:lnTo>
                    <a:pt x="22" y="686"/>
                  </a:lnTo>
                  <a:lnTo>
                    <a:pt x="21" y="681"/>
                  </a:lnTo>
                  <a:lnTo>
                    <a:pt x="23" y="674"/>
                  </a:lnTo>
                  <a:lnTo>
                    <a:pt x="25" y="669"/>
                  </a:lnTo>
                  <a:lnTo>
                    <a:pt x="26" y="663"/>
                  </a:lnTo>
                  <a:lnTo>
                    <a:pt x="28" y="659"/>
                  </a:lnTo>
                  <a:lnTo>
                    <a:pt x="33" y="652"/>
                  </a:lnTo>
                  <a:lnTo>
                    <a:pt x="38" y="647"/>
                  </a:lnTo>
                  <a:lnTo>
                    <a:pt x="44" y="644"/>
                  </a:lnTo>
                  <a:lnTo>
                    <a:pt x="54" y="640"/>
                  </a:lnTo>
                  <a:lnTo>
                    <a:pt x="63" y="633"/>
                  </a:lnTo>
                  <a:lnTo>
                    <a:pt x="65" y="630"/>
                  </a:lnTo>
                  <a:lnTo>
                    <a:pt x="65" y="628"/>
                  </a:lnTo>
                  <a:lnTo>
                    <a:pt x="62" y="627"/>
                  </a:lnTo>
                  <a:lnTo>
                    <a:pt x="55" y="627"/>
                  </a:lnTo>
                  <a:lnTo>
                    <a:pt x="51" y="628"/>
                  </a:lnTo>
                  <a:lnTo>
                    <a:pt x="49" y="628"/>
                  </a:lnTo>
                  <a:lnTo>
                    <a:pt x="47" y="629"/>
                  </a:lnTo>
                  <a:lnTo>
                    <a:pt x="44" y="630"/>
                  </a:lnTo>
                  <a:lnTo>
                    <a:pt x="39" y="630"/>
                  </a:lnTo>
                  <a:lnTo>
                    <a:pt x="38" y="628"/>
                  </a:lnTo>
                  <a:lnTo>
                    <a:pt x="37" y="627"/>
                  </a:lnTo>
                  <a:lnTo>
                    <a:pt x="36" y="625"/>
                  </a:lnTo>
                  <a:lnTo>
                    <a:pt x="35" y="624"/>
                  </a:lnTo>
                  <a:lnTo>
                    <a:pt x="34" y="624"/>
                  </a:lnTo>
                  <a:lnTo>
                    <a:pt x="24" y="634"/>
                  </a:lnTo>
                  <a:lnTo>
                    <a:pt x="23" y="633"/>
                  </a:lnTo>
                  <a:lnTo>
                    <a:pt x="22" y="627"/>
                  </a:lnTo>
                  <a:lnTo>
                    <a:pt x="22" y="579"/>
                  </a:lnTo>
                  <a:lnTo>
                    <a:pt x="21" y="577"/>
                  </a:lnTo>
                  <a:lnTo>
                    <a:pt x="19" y="573"/>
                  </a:lnTo>
                  <a:lnTo>
                    <a:pt x="15" y="567"/>
                  </a:lnTo>
                  <a:lnTo>
                    <a:pt x="15" y="565"/>
                  </a:lnTo>
                  <a:lnTo>
                    <a:pt x="16" y="564"/>
                  </a:lnTo>
                  <a:lnTo>
                    <a:pt x="19" y="562"/>
                  </a:lnTo>
                  <a:lnTo>
                    <a:pt x="21" y="562"/>
                  </a:lnTo>
                  <a:lnTo>
                    <a:pt x="24" y="561"/>
                  </a:lnTo>
                  <a:lnTo>
                    <a:pt x="26" y="560"/>
                  </a:lnTo>
                  <a:lnTo>
                    <a:pt x="31" y="557"/>
                  </a:lnTo>
                  <a:lnTo>
                    <a:pt x="39" y="544"/>
                  </a:lnTo>
                  <a:lnTo>
                    <a:pt x="42" y="538"/>
                  </a:lnTo>
                  <a:lnTo>
                    <a:pt x="44" y="535"/>
                  </a:lnTo>
                  <a:lnTo>
                    <a:pt x="49" y="533"/>
                  </a:lnTo>
                  <a:lnTo>
                    <a:pt x="57" y="532"/>
                  </a:lnTo>
                  <a:lnTo>
                    <a:pt x="63" y="531"/>
                  </a:lnTo>
                  <a:lnTo>
                    <a:pt x="69" y="528"/>
                  </a:lnTo>
                  <a:lnTo>
                    <a:pt x="77" y="523"/>
                  </a:lnTo>
                  <a:lnTo>
                    <a:pt x="85" y="517"/>
                  </a:lnTo>
                  <a:lnTo>
                    <a:pt x="92" y="512"/>
                  </a:lnTo>
                  <a:lnTo>
                    <a:pt x="96" y="508"/>
                  </a:lnTo>
                  <a:lnTo>
                    <a:pt x="102" y="499"/>
                  </a:lnTo>
                  <a:lnTo>
                    <a:pt x="107" y="487"/>
                  </a:lnTo>
                  <a:lnTo>
                    <a:pt x="112" y="478"/>
                  </a:lnTo>
                  <a:lnTo>
                    <a:pt x="113" y="475"/>
                  </a:lnTo>
                  <a:lnTo>
                    <a:pt x="114" y="473"/>
                  </a:lnTo>
                  <a:lnTo>
                    <a:pt x="116" y="466"/>
                  </a:lnTo>
                  <a:lnTo>
                    <a:pt x="117" y="464"/>
                  </a:lnTo>
                  <a:lnTo>
                    <a:pt x="117" y="463"/>
                  </a:lnTo>
                  <a:lnTo>
                    <a:pt x="116" y="462"/>
                  </a:lnTo>
                  <a:lnTo>
                    <a:pt x="120" y="453"/>
                  </a:lnTo>
                  <a:lnTo>
                    <a:pt x="122" y="449"/>
                  </a:lnTo>
                  <a:lnTo>
                    <a:pt x="122" y="442"/>
                  </a:lnTo>
                  <a:lnTo>
                    <a:pt x="120" y="437"/>
                  </a:lnTo>
                  <a:lnTo>
                    <a:pt x="120" y="430"/>
                  </a:lnTo>
                  <a:lnTo>
                    <a:pt x="119" y="423"/>
                  </a:lnTo>
                  <a:lnTo>
                    <a:pt x="116" y="413"/>
                  </a:lnTo>
                  <a:lnTo>
                    <a:pt x="107" y="389"/>
                  </a:lnTo>
                  <a:lnTo>
                    <a:pt x="103" y="379"/>
                  </a:lnTo>
                  <a:lnTo>
                    <a:pt x="101" y="373"/>
                  </a:lnTo>
                  <a:lnTo>
                    <a:pt x="101" y="367"/>
                  </a:lnTo>
                  <a:lnTo>
                    <a:pt x="103" y="357"/>
                  </a:lnTo>
                  <a:lnTo>
                    <a:pt x="105" y="342"/>
                  </a:lnTo>
                  <a:lnTo>
                    <a:pt x="107" y="324"/>
                  </a:lnTo>
                  <a:lnTo>
                    <a:pt x="111" y="306"/>
                  </a:lnTo>
                  <a:lnTo>
                    <a:pt x="117" y="266"/>
                  </a:lnTo>
                  <a:lnTo>
                    <a:pt x="120" y="249"/>
                  </a:lnTo>
                  <a:lnTo>
                    <a:pt x="124" y="233"/>
                  </a:lnTo>
                  <a:lnTo>
                    <a:pt x="125" y="222"/>
                  </a:lnTo>
                  <a:lnTo>
                    <a:pt x="126" y="216"/>
                  </a:lnTo>
                  <a:lnTo>
                    <a:pt x="126" y="207"/>
                  </a:lnTo>
                  <a:lnTo>
                    <a:pt x="125" y="198"/>
                  </a:lnTo>
                  <a:lnTo>
                    <a:pt x="124" y="191"/>
                  </a:lnTo>
                  <a:lnTo>
                    <a:pt x="123" y="185"/>
                  </a:lnTo>
                  <a:lnTo>
                    <a:pt x="124" y="181"/>
                  </a:lnTo>
                  <a:lnTo>
                    <a:pt x="127" y="175"/>
                  </a:lnTo>
                  <a:lnTo>
                    <a:pt x="130" y="169"/>
                  </a:lnTo>
                  <a:lnTo>
                    <a:pt x="131" y="161"/>
                  </a:lnTo>
                  <a:lnTo>
                    <a:pt x="130" y="154"/>
                  </a:lnTo>
                  <a:lnTo>
                    <a:pt x="126" y="146"/>
                  </a:lnTo>
                  <a:lnTo>
                    <a:pt x="125" y="140"/>
                  </a:lnTo>
                  <a:lnTo>
                    <a:pt x="126" y="136"/>
                  </a:lnTo>
                  <a:lnTo>
                    <a:pt x="127" y="133"/>
                  </a:lnTo>
                  <a:lnTo>
                    <a:pt x="129" y="129"/>
                  </a:lnTo>
                  <a:lnTo>
                    <a:pt x="130" y="125"/>
                  </a:lnTo>
                  <a:lnTo>
                    <a:pt x="131" y="116"/>
                  </a:lnTo>
                  <a:lnTo>
                    <a:pt x="129" y="105"/>
                  </a:lnTo>
                  <a:lnTo>
                    <a:pt x="125" y="96"/>
                  </a:lnTo>
                  <a:lnTo>
                    <a:pt x="117" y="93"/>
                  </a:lnTo>
                  <a:lnTo>
                    <a:pt x="108" y="94"/>
                  </a:lnTo>
                  <a:lnTo>
                    <a:pt x="99" y="97"/>
                  </a:lnTo>
                  <a:lnTo>
                    <a:pt x="86" y="101"/>
                  </a:lnTo>
                  <a:lnTo>
                    <a:pt x="74" y="103"/>
                  </a:lnTo>
                  <a:lnTo>
                    <a:pt x="65" y="102"/>
                  </a:lnTo>
                  <a:lnTo>
                    <a:pt x="54" y="99"/>
                  </a:lnTo>
                  <a:lnTo>
                    <a:pt x="44" y="99"/>
                  </a:lnTo>
                  <a:lnTo>
                    <a:pt x="36" y="97"/>
                  </a:lnTo>
                  <a:lnTo>
                    <a:pt x="35" y="95"/>
                  </a:lnTo>
                  <a:lnTo>
                    <a:pt x="37" y="90"/>
                  </a:lnTo>
                  <a:lnTo>
                    <a:pt x="42" y="83"/>
                  </a:lnTo>
                  <a:lnTo>
                    <a:pt x="46" y="75"/>
                  </a:lnTo>
                  <a:lnTo>
                    <a:pt x="49" y="69"/>
                  </a:lnTo>
                  <a:lnTo>
                    <a:pt x="50" y="63"/>
                  </a:lnTo>
                  <a:lnTo>
                    <a:pt x="50" y="57"/>
                  </a:lnTo>
                  <a:lnTo>
                    <a:pt x="49" y="46"/>
                  </a:lnTo>
                  <a:lnTo>
                    <a:pt x="47" y="20"/>
                  </a:lnTo>
                  <a:lnTo>
                    <a:pt x="46" y="9"/>
                  </a:lnTo>
                  <a:lnTo>
                    <a:pt x="45" y="1"/>
                  </a:lnTo>
                  <a:lnTo>
                    <a:pt x="4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1" name="Freeform 9">
              <a:extLst>
                <a:ext uri="{FF2B5EF4-FFF2-40B4-BE49-F238E27FC236}">
                  <a16:creationId xmlns:a16="http://schemas.microsoft.com/office/drawing/2014/main" id="{0413158D-FF38-4C16-8D8A-072978ADA17E}"/>
                </a:ext>
              </a:extLst>
            </p:cNvPr>
            <p:cNvSpPr>
              <a:spLocks/>
            </p:cNvSpPr>
            <p:nvPr/>
          </p:nvSpPr>
          <p:spPr bwMode="auto">
            <a:xfrm>
              <a:off x="5607050" y="5160963"/>
              <a:ext cx="450850" cy="395288"/>
            </a:xfrm>
            <a:custGeom>
              <a:avLst/>
              <a:gdLst/>
              <a:ahLst/>
              <a:cxnLst>
                <a:cxn ang="0">
                  <a:pos x="190" y="2"/>
                </a:cxn>
                <a:cxn ang="0">
                  <a:pos x="196" y="28"/>
                </a:cxn>
                <a:cxn ang="0">
                  <a:pos x="188" y="52"/>
                </a:cxn>
                <a:cxn ang="0">
                  <a:pos x="196" y="59"/>
                </a:cxn>
                <a:cxn ang="0">
                  <a:pos x="210" y="55"/>
                </a:cxn>
                <a:cxn ang="0">
                  <a:pos x="212" y="68"/>
                </a:cxn>
                <a:cxn ang="0">
                  <a:pos x="235" y="93"/>
                </a:cxn>
                <a:cxn ang="0">
                  <a:pos x="256" y="99"/>
                </a:cxn>
                <a:cxn ang="0">
                  <a:pos x="277" y="101"/>
                </a:cxn>
                <a:cxn ang="0">
                  <a:pos x="278" y="113"/>
                </a:cxn>
                <a:cxn ang="0">
                  <a:pos x="264" y="131"/>
                </a:cxn>
                <a:cxn ang="0">
                  <a:pos x="260" y="133"/>
                </a:cxn>
                <a:cxn ang="0">
                  <a:pos x="254" y="139"/>
                </a:cxn>
                <a:cxn ang="0">
                  <a:pos x="251" y="154"/>
                </a:cxn>
                <a:cxn ang="0">
                  <a:pos x="240" y="170"/>
                </a:cxn>
                <a:cxn ang="0">
                  <a:pos x="187" y="229"/>
                </a:cxn>
                <a:cxn ang="0">
                  <a:pos x="174" y="240"/>
                </a:cxn>
                <a:cxn ang="0">
                  <a:pos x="167" y="245"/>
                </a:cxn>
                <a:cxn ang="0">
                  <a:pos x="146" y="238"/>
                </a:cxn>
                <a:cxn ang="0">
                  <a:pos x="130" y="230"/>
                </a:cxn>
                <a:cxn ang="0">
                  <a:pos x="124" y="222"/>
                </a:cxn>
                <a:cxn ang="0">
                  <a:pos x="119" y="213"/>
                </a:cxn>
                <a:cxn ang="0">
                  <a:pos x="111" y="211"/>
                </a:cxn>
                <a:cxn ang="0">
                  <a:pos x="102" y="205"/>
                </a:cxn>
                <a:cxn ang="0">
                  <a:pos x="88" y="172"/>
                </a:cxn>
                <a:cxn ang="0">
                  <a:pos x="73" y="132"/>
                </a:cxn>
                <a:cxn ang="0">
                  <a:pos x="62" y="110"/>
                </a:cxn>
                <a:cxn ang="0">
                  <a:pos x="32" y="97"/>
                </a:cxn>
                <a:cxn ang="0">
                  <a:pos x="13" y="109"/>
                </a:cxn>
                <a:cxn ang="0">
                  <a:pos x="1" y="114"/>
                </a:cxn>
                <a:cxn ang="0">
                  <a:pos x="13" y="98"/>
                </a:cxn>
                <a:cxn ang="0">
                  <a:pos x="23" y="87"/>
                </a:cxn>
                <a:cxn ang="0">
                  <a:pos x="19" y="64"/>
                </a:cxn>
                <a:cxn ang="0">
                  <a:pos x="24" y="47"/>
                </a:cxn>
                <a:cxn ang="0">
                  <a:pos x="46" y="37"/>
                </a:cxn>
                <a:cxn ang="0">
                  <a:pos x="65" y="42"/>
                </a:cxn>
                <a:cxn ang="0">
                  <a:pos x="92" y="22"/>
                </a:cxn>
                <a:cxn ang="0">
                  <a:pos x="122" y="4"/>
                </a:cxn>
                <a:cxn ang="0">
                  <a:pos x="123" y="9"/>
                </a:cxn>
                <a:cxn ang="0">
                  <a:pos x="137" y="12"/>
                </a:cxn>
                <a:cxn ang="0">
                  <a:pos x="149" y="18"/>
                </a:cxn>
                <a:cxn ang="0">
                  <a:pos x="156" y="23"/>
                </a:cxn>
                <a:cxn ang="0">
                  <a:pos x="168" y="12"/>
                </a:cxn>
                <a:cxn ang="0">
                  <a:pos x="180" y="0"/>
                </a:cxn>
              </a:cxnLst>
              <a:rect l="0" t="0" r="r" b="b"/>
              <a:pathLst>
                <a:path w="284" h="249">
                  <a:moveTo>
                    <a:pt x="180" y="0"/>
                  </a:moveTo>
                  <a:lnTo>
                    <a:pt x="183" y="0"/>
                  </a:lnTo>
                  <a:lnTo>
                    <a:pt x="190" y="2"/>
                  </a:lnTo>
                  <a:lnTo>
                    <a:pt x="193" y="6"/>
                  </a:lnTo>
                  <a:lnTo>
                    <a:pt x="194" y="12"/>
                  </a:lnTo>
                  <a:lnTo>
                    <a:pt x="196" y="28"/>
                  </a:lnTo>
                  <a:lnTo>
                    <a:pt x="196" y="33"/>
                  </a:lnTo>
                  <a:lnTo>
                    <a:pt x="195" y="38"/>
                  </a:lnTo>
                  <a:lnTo>
                    <a:pt x="188" y="52"/>
                  </a:lnTo>
                  <a:lnTo>
                    <a:pt x="188" y="57"/>
                  </a:lnTo>
                  <a:lnTo>
                    <a:pt x="191" y="59"/>
                  </a:lnTo>
                  <a:lnTo>
                    <a:pt x="196" y="59"/>
                  </a:lnTo>
                  <a:lnTo>
                    <a:pt x="202" y="57"/>
                  </a:lnTo>
                  <a:lnTo>
                    <a:pt x="207" y="56"/>
                  </a:lnTo>
                  <a:lnTo>
                    <a:pt x="210" y="55"/>
                  </a:lnTo>
                  <a:lnTo>
                    <a:pt x="211" y="55"/>
                  </a:lnTo>
                  <a:lnTo>
                    <a:pt x="212" y="56"/>
                  </a:lnTo>
                  <a:lnTo>
                    <a:pt x="212" y="68"/>
                  </a:lnTo>
                  <a:lnTo>
                    <a:pt x="215" y="74"/>
                  </a:lnTo>
                  <a:lnTo>
                    <a:pt x="229" y="88"/>
                  </a:lnTo>
                  <a:lnTo>
                    <a:pt x="235" y="93"/>
                  </a:lnTo>
                  <a:lnTo>
                    <a:pt x="241" y="97"/>
                  </a:lnTo>
                  <a:lnTo>
                    <a:pt x="248" y="98"/>
                  </a:lnTo>
                  <a:lnTo>
                    <a:pt x="256" y="99"/>
                  </a:lnTo>
                  <a:lnTo>
                    <a:pt x="272" y="99"/>
                  </a:lnTo>
                  <a:lnTo>
                    <a:pt x="274" y="100"/>
                  </a:lnTo>
                  <a:lnTo>
                    <a:pt x="277" y="101"/>
                  </a:lnTo>
                  <a:lnTo>
                    <a:pt x="280" y="104"/>
                  </a:lnTo>
                  <a:lnTo>
                    <a:pt x="284" y="106"/>
                  </a:lnTo>
                  <a:lnTo>
                    <a:pt x="278" y="113"/>
                  </a:lnTo>
                  <a:lnTo>
                    <a:pt x="272" y="120"/>
                  </a:lnTo>
                  <a:lnTo>
                    <a:pt x="267" y="125"/>
                  </a:lnTo>
                  <a:lnTo>
                    <a:pt x="264" y="131"/>
                  </a:lnTo>
                  <a:lnTo>
                    <a:pt x="263" y="131"/>
                  </a:lnTo>
                  <a:lnTo>
                    <a:pt x="262" y="132"/>
                  </a:lnTo>
                  <a:lnTo>
                    <a:pt x="260" y="133"/>
                  </a:lnTo>
                  <a:lnTo>
                    <a:pt x="257" y="135"/>
                  </a:lnTo>
                  <a:lnTo>
                    <a:pt x="256" y="137"/>
                  </a:lnTo>
                  <a:lnTo>
                    <a:pt x="254" y="139"/>
                  </a:lnTo>
                  <a:lnTo>
                    <a:pt x="254" y="142"/>
                  </a:lnTo>
                  <a:lnTo>
                    <a:pt x="253" y="147"/>
                  </a:lnTo>
                  <a:lnTo>
                    <a:pt x="251" y="154"/>
                  </a:lnTo>
                  <a:lnTo>
                    <a:pt x="248" y="159"/>
                  </a:lnTo>
                  <a:lnTo>
                    <a:pt x="244" y="162"/>
                  </a:lnTo>
                  <a:lnTo>
                    <a:pt x="240" y="170"/>
                  </a:lnTo>
                  <a:lnTo>
                    <a:pt x="227" y="188"/>
                  </a:lnTo>
                  <a:lnTo>
                    <a:pt x="221" y="195"/>
                  </a:lnTo>
                  <a:lnTo>
                    <a:pt x="187" y="229"/>
                  </a:lnTo>
                  <a:lnTo>
                    <a:pt x="182" y="234"/>
                  </a:lnTo>
                  <a:lnTo>
                    <a:pt x="179" y="236"/>
                  </a:lnTo>
                  <a:lnTo>
                    <a:pt x="174" y="240"/>
                  </a:lnTo>
                  <a:lnTo>
                    <a:pt x="172" y="241"/>
                  </a:lnTo>
                  <a:lnTo>
                    <a:pt x="170" y="244"/>
                  </a:lnTo>
                  <a:lnTo>
                    <a:pt x="167" y="245"/>
                  </a:lnTo>
                  <a:lnTo>
                    <a:pt x="164" y="247"/>
                  </a:lnTo>
                  <a:lnTo>
                    <a:pt x="163" y="249"/>
                  </a:lnTo>
                  <a:lnTo>
                    <a:pt x="146" y="238"/>
                  </a:lnTo>
                  <a:lnTo>
                    <a:pt x="139" y="234"/>
                  </a:lnTo>
                  <a:lnTo>
                    <a:pt x="135" y="233"/>
                  </a:lnTo>
                  <a:lnTo>
                    <a:pt x="130" y="230"/>
                  </a:lnTo>
                  <a:lnTo>
                    <a:pt x="128" y="227"/>
                  </a:lnTo>
                  <a:lnTo>
                    <a:pt x="126" y="225"/>
                  </a:lnTo>
                  <a:lnTo>
                    <a:pt x="124" y="222"/>
                  </a:lnTo>
                  <a:lnTo>
                    <a:pt x="123" y="218"/>
                  </a:lnTo>
                  <a:lnTo>
                    <a:pt x="121" y="214"/>
                  </a:lnTo>
                  <a:lnTo>
                    <a:pt x="119" y="213"/>
                  </a:lnTo>
                  <a:lnTo>
                    <a:pt x="117" y="212"/>
                  </a:lnTo>
                  <a:lnTo>
                    <a:pt x="114" y="211"/>
                  </a:lnTo>
                  <a:lnTo>
                    <a:pt x="111" y="211"/>
                  </a:lnTo>
                  <a:lnTo>
                    <a:pt x="108" y="210"/>
                  </a:lnTo>
                  <a:lnTo>
                    <a:pt x="105" y="208"/>
                  </a:lnTo>
                  <a:lnTo>
                    <a:pt x="102" y="205"/>
                  </a:lnTo>
                  <a:lnTo>
                    <a:pt x="98" y="198"/>
                  </a:lnTo>
                  <a:lnTo>
                    <a:pt x="93" y="185"/>
                  </a:lnTo>
                  <a:lnTo>
                    <a:pt x="88" y="172"/>
                  </a:lnTo>
                  <a:lnTo>
                    <a:pt x="83" y="158"/>
                  </a:lnTo>
                  <a:lnTo>
                    <a:pt x="78" y="144"/>
                  </a:lnTo>
                  <a:lnTo>
                    <a:pt x="73" y="132"/>
                  </a:lnTo>
                  <a:lnTo>
                    <a:pt x="70" y="122"/>
                  </a:lnTo>
                  <a:lnTo>
                    <a:pt x="68" y="116"/>
                  </a:lnTo>
                  <a:lnTo>
                    <a:pt x="62" y="110"/>
                  </a:lnTo>
                  <a:lnTo>
                    <a:pt x="53" y="103"/>
                  </a:lnTo>
                  <a:lnTo>
                    <a:pt x="42" y="99"/>
                  </a:lnTo>
                  <a:lnTo>
                    <a:pt x="32" y="97"/>
                  </a:lnTo>
                  <a:lnTo>
                    <a:pt x="25" y="99"/>
                  </a:lnTo>
                  <a:lnTo>
                    <a:pt x="19" y="103"/>
                  </a:lnTo>
                  <a:lnTo>
                    <a:pt x="13" y="109"/>
                  </a:lnTo>
                  <a:lnTo>
                    <a:pt x="7" y="113"/>
                  </a:lnTo>
                  <a:lnTo>
                    <a:pt x="3" y="114"/>
                  </a:lnTo>
                  <a:lnTo>
                    <a:pt x="1" y="114"/>
                  </a:lnTo>
                  <a:lnTo>
                    <a:pt x="0" y="113"/>
                  </a:lnTo>
                  <a:lnTo>
                    <a:pt x="7" y="104"/>
                  </a:lnTo>
                  <a:lnTo>
                    <a:pt x="13" y="98"/>
                  </a:lnTo>
                  <a:lnTo>
                    <a:pt x="19" y="93"/>
                  </a:lnTo>
                  <a:lnTo>
                    <a:pt x="22" y="90"/>
                  </a:lnTo>
                  <a:lnTo>
                    <a:pt x="23" y="87"/>
                  </a:lnTo>
                  <a:lnTo>
                    <a:pt x="22" y="80"/>
                  </a:lnTo>
                  <a:lnTo>
                    <a:pt x="20" y="71"/>
                  </a:lnTo>
                  <a:lnTo>
                    <a:pt x="19" y="64"/>
                  </a:lnTo>
                  <a:lnTo>
                    <a:pt x="18" y="58"/>
                  </a:lnTo>
                  <a:lnTo>
                    <a:pt x="19" y="53"/>
                  </a:lnTo>
                  <a:lnTo>
                    <a:pt x="24" y="47"/>
                  </a:lnTo>
                  <a:lnTo>
                    <a:pt x="32" y="43"/>
                  </a:lnTo>
                  <a:lnTo>
                    <a:pt x="41" y="38"/>
                  </a:lnTo>
                  <a:lnTo>
                    <a:pt x="46" y="37"/>
                  </a:lnTo>
                  <a:lnTo>
                    <a:pt x="55" y="40"/>
                  </a:lnTo>
                  <a:lnTo>
                    <a:pt x="59" y="42"/>
                  </a:lnTo>
                  <a:lnTo>
                    <a:pt x="65" y="42"/>
                  </a:lnTo>
                  <a:lnTo>
                    <a:pt x="75" y="38"/>
                  </a:lnTo>
                  <a:lnTo>
                    <a:pt x="83" y="31"/>
                  </a:lnTo>
                  <a:lnTo>
                    <a:pt x="92" y="22"/>
                  </a:lnTo>
                  <a:lnTo>
                    <a:pt x="100" y="15"/>
                  </a:lnTo>
                  <a:lnTo>
                    <a:pt x="110" y="10"/>
                  </a:lnTo>
                  <a:lnTo>
                    <a:pt x="122" y="4"/>
                  </a:lnTo>
                  <a:lnTo>
                    <a:pt x="122" y="6"/>
                  </a:lnTo>
                  <a:lnTo>
                    <a:pt x="123" y="7"/>
                  </a:lnTo>
                  <a:lnTo>
                    <a:pt x="123" y="9"/>
                  </a:lnTo>
                  <a:lnTo>
                    <a:pt x="125" y="12"/>
                  </a:lnTo>
                  <a:lnTo>
                    <a:pt x="128" y="14"/>
                  </a:lnTo>
                  <a:lnTo>
                    <a:pt x="137" y="12"/>
                  </a:lnTo>
                  <a:lnTo>
                    <a:pt x="141" y="12"/>
                  </a:lnTo>
                  <a:lnTo>
                    <a:pt x="145" y="13"/>
                  </a:lnTo>
                  <a:lnTo>
                    <a:pt x="149" y="18"/>
                  </a:lnTo>
                  <a:lnTo>
                    <a:pt x="150" y="20"/>
                  </a:lnTo>
                  <a:lnTo>
                    <a:pt x="152" y="22"/>
                  </a:lnTo>
                  <a:lnTo>
                    <a:pt x="156" y="23"/>
                  </a:lnTo>
                  <a:lnTo>
                    <a:pt x="160" y="22"/>
                  </a:lnTo>
                  <a:lnTo>
                    <a:pt x="163" y="18"/>
                  </a:lnTo>
                  <a:lnTo>
                    <a:pt x="168" y="12"/>
                  </a:lnTo>
                  <a:lnTo>
                    <a:pt x="171" y="6"/>
                  </a:lnTo>
                  <a:lnTo>
                    <a:pt x="173" y="2"/>
                  </a:lnTo>
                  <a:lnTo>
                    <a:pt x="18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2" name="Freeform 10">
              <a:extLst>
                <a:ext uri="{FF2B5EF4-FFF2-40B4-BE49-F238E27FC236}">
                  <a16:creationId xmlns:a16="http://schemas.microsoft.com/office/drawing/2014/main" id="{F999D452-3EB3-4B35-A6C4-4860BF25511C}"/>
                </a:ext>
              </a:extLst>
            </p:cNvPr>
            <p:cNvSpPr>
              <a:spLocks/>
            </p:cNvSpPr>
            <p:nvPr/>
          </p:nvSpPr>
          <p:spPr bwMode="auto">
            <a:xfrm>
              <a:off x="5961063" y="5281613"/>
              <a:ext cx="357188" cy="392113"/>
            </a:xfrm>
            <a:custGeom>
              <a:avLst/>
              <a:gdLst/>
              <a:ahLst/>
              <a:cxnLst>
                <a:cxn ang="0">
                  <a:pos x="209" y="0"/>
                </a:cxn>
                <a:cxn ang="0">
                  <a:pos x="214" y="3"/>
                </a:cxn>
                <a:cxn ang="0">
                  <a:pos x="218" y="6"/>
                </a:cxn>
                <a:cxn ang="0">
                  <a:pos x="225" y="15"/>
                </a:cxn>
                <a:cxn ang="0">
                  <a:pos x="217" y="26"/>
                </a:cxn>
                <a:cxn ang="0">
                  <a:pos x="199" y="48"/>
                </a:cxn>
                <a:cxn ang="0">
                  <a:pos x="173" y="75"/>
                </a:cxn>
                <a:cxn ang="0">
                  <a:pos x="150" y="101"/>
                </a:cxn>
                <a:cxn ang="0">
                  <a:pos x="134" y="120"/>
                </a:cxn>
                <a:cxn ang="0">
                  <a:pos x="112" y="138"/>
                </a:cxn>
                <a:cxn ang="0">
                  <a:pos x="96" y="147"/>
                </a:cxn>
                <a:cxn ang="0">
                  <a:pos x="94" y="157"/>
                </a:cxn>
                <a:cxn ang="0">
                  <a:pos x="91" y="175"/>
                </a:cxn>
                <a:cxn ang="0">
                  <a:pos x="83" y="194"/>
                </a:cxn>
                <a:cxn ang="0">
                  <a:pos x="72" y="214"/>
                </a:cxn>
                <a:cxn ang="0">
                  <a:pos x="60" y="228"/>
                </a:cxn>
                <a:cxn ang="0">
                  <a:pos x="51" y="241"/>
                </a:cxn>
                <a:cxn ang="0">
                  <a:pos x="42" y="247"/>
                </a:cxn>
                <a:cxn ang="0">
                  <a:pos x="37" y="245"/>
                </a:cxn>
                <a:cxn ang="0">
                  <a:pos x="33" y="241"/>
                </a:cxn>
                <a:cxn ang="0">
                  <a:pos x="28" y="234"/>
                </a:cxn>
                <a:cxn ang="0">
                  <a:pos x="15" y="232"/>
                </a:cxn>
                <a:cxn ang="0">
                  <a:pos x="3" y="213"/>
                </a:cxn>
                <a:cxn ang="0">
                  <a:pos x="0" y="192"/>
                </a:cxn>
                <a:cxn ang="0">
                  <a:pos x="10" y="166"/>
                </a:cxn>
                <a:cxn ang="0">
                  <a:pos x="21" y="149"/>
                </a:cxn>
                <a:cxn ang="0">
                  <a:pos x="35" y="126"/>
                </a:cxn>
                <a:cxn ang="0">
                  <a:pos x="54" y="98"/>
                </a:cxn>
                <a:cxn ang="0">
                  <a:pos x="60" y="94"/>
                </a:cxn>
                <a:cxn ang="0">
                  <a:pos x="67" y="100"/>
                </a:cxn>
                <a:cxn ang="0">
                  <a:pos x="73" y="102"/>
                </a:cxn>
                <a:cxn ang="0">
                  <a:pos x="77" y="95"/>
                </a:cxn>
                <a:cxn ang="0">
                  <a:pos x="89" y="82"/>
                </a:cxn>
                <a:cxn ang="0">
                  <a:pos x="99" y="71"/>
                </a:cxn>
                <a:cxn ang="0">
                  <a:pos x="91" y="72"/>
                </a:cxn>
                <a:cxn ang="0">
                  <a:pos x="74" y="79"/>
                </a:cxn>
                <a:cxn ang="0">
                  <a:pos x="56" y="85"/>
                </a:cxn>
                <a:cxn ang="0">
                  <a:pos x="48" y="89"/>
                </a:cxn>
                <a:cxn ang="0">
                  <a:pos x="37" y="91"/>
                </a:cxn>
                <a:cxn ang="0">
                  <a:pos x="40" y="78"/>
                </a:cxn>
                <a:cxn ang="0">
                  <a:pos x="45" y="69"/>
                </a:cxn>
                <a:cxn ang="0">
                  <a:pos x="45" y="64"/>
                </a:cxn>
                <a:cxn ang="0">
                  <a:pos x="43" y="59"/>
                </a:cxn>
                <a:cxn ang="0">
                  <a:pos x="41" y="56"/>
                </a:cxn>
                <a:cxn ang="0">
                  <a:pos x="44" y="49"/>
                </a:cxn>
                <a:cxn ang="0">
                  <a:pos x="55" y="37"/>
                </a:cxn>
                <a:cxn ang="0">
                  <a:pos x="63" y="33"/>
                </a:cxn>
                <a:cxn ang="0">
                  <a:pos x="68" y="36"/>
                </a:cxn>
                <a:cxn ang="0">
                  <a:pos x="88" y="33"/>
                </a:cxn>
                <a:cxn ang="0">
                  <a:pos x="96" y="34"/>
                </a:cxn>
                <a:cxn ang="0">
                  <a:pos x="108" y="35"/>
                </a:cxn>
                <a:cxn ang="0">
                  <a:pos x="120" y="26"/>
                </a:cxn>
                <a:cxn ang="0">
                  <a:pos x="135" y="21"/>
                </a:cxn>
                <a:cxn ang="0">
                  <a:pos x="150" y="17"/>
                </a:cxn>
                <a:cxn ang="0">
                  <a:pos x="153" y="12"/>
                </a:cxn>
                <a:cxn ang="0">
                  <a:pos x="159" y="3"/>
                </a:cxn>
                <a:cxn ang="0">
                  <a:pos x="165" y="1"/>
                </a:cxn>
                <a:cxn ang="0">
                  <a:pos x="173" y="12"/>
                </a:cxn>
                <a:cxn ang="0">
                  <a:pos x="183" y="9"/>
                </a:cxn>
                <a:cxn ang="0">
                  <a:pos x="202" y="0"/>
                </a:cxn>
              </a:cxnLst>
              <a:rect l="0" t="0" r="r" b="b"/>
              <a:pathLst>
                <a:path w="225" h="247">
                  <a:moveTo>
                    <a:pt x="202" y="0"/>
                  </a:moveTo>
                  <a:lnTo>
                    <a:pt x="209" y="0"/>
                  </a:lnTo>
                  <a:lnTo>
                    <a:pt x="211" y="1"/>
                  </a:lnTo>
                  <a:lnTo>
                    <a:pt x="214" y="3"/>
                  </a:lnTo>
                  <a:lnTo>
                    <a:pt x="216" y="5"/>
                  </a:lnTo>
                  <a:lnTo>
                    <a:pt x="218" y="6"/>
                  </a:lnTo>
                  <a:lnTo>
                    <a:pt x="223" y="11"/>
                  </a:lnTo>
                  <a:lnTo>
                    <a:pt x="225" y="15"/>
                  </a:lnTo>
                  <a:lnTo>
                    <a:pt x="223" y="18"/>
                  </a:lnTo>
                  <a:lnTo>
                    <a:pt x="217" y="26"/>
                  </a:lnTo>
                  <a:lnTo>
                    <a:pt x="209" y="36"/>
                  </a:lnTo>
                  <a:lnTo>
                    <a:pt x="199" y="48"/>
                  </a:lnTo>
                  <a:lnTo>
                    <a:pt x="187" y="61"/>
                  </a:lnTo>
                  <a:lnTo>
                    <a:pt x="173" y="75"/>
                  </a:lnTo>
                  <a:lnTo>
                    <a:pt x="161" y="89"/>
                  </a:lnTo>
                  <a:lnTo>
                    <a:pt x="150" y="101"/>
                  </a:lnTo>
                  <a:lnTo>
                    <a:pt x="141" y="112"/>
                  </a:lnTo>
                  <a:lnTo>
                    <a:pt x="134" y="120"/>
                  </a:lnTo>
                  <a:lnTo>
                    <a:pt x="122" y="132"/>
                  </a:lnTo>
                  <a:lnTo>
                    <a:pt x="112" y="138"/>
                  </a:lnTo>
                  <a:lnTo>
                    <a:pt x="102" y="142"/>
                  </a:lnTo>
                  <a:lnTo>
                    <a:pt x="96" y="147"/>
                  </a:lnTo>
                  <a:lnTo>
                    <a:pt x="92" y="151"/>
                  </a:lnTo>
                  <a:lnTo>
                    <a:pt x="94" y="157"/>
                  </a:lnTo>
                  <a:lnTo>
                    <a:pt x="94" y="170"/>
                  </a:lnTo>
                  <a:lnTo>
                    <a:pt x="91" y="175"/>
                  </a:lnTo>
                  <a:lnTo>
                    <a:pt x="88" y="184"/>
                  </a:lnTo>
                  <a:lnTo>
                    <a:pt x="83" y="194"/>
                  </a:lnTo>
                  <a:lnTo>
                    <a:pt x="77" y="205"/>
                  </a:lnTo>
                  <a:lnTo>
                    <a:pt x="72" y="214"/>
                  </a:lnTo>
                  <a:lnTo>
                    <a:pt x="67" y="220"/>
                  </a:lnTo>
                  <a:lnTo>
                    <a:pt x="60" y="228"/>
                  </a:lnTo>
                  <a:lnTo>
                    <a:pt x="56" y="234"/>
                  </a:lnTo>
                  <a:lnTo>
                    <a:pt x="51" y="241"/>
                  </a:lnTo>
                  <a:lnTo>
                    <a:pt x="45" y="245"/>
                  </a:lnTo>
                  <a:lnTo>
                    <a:pt x="42" y="247"/>
                  </a:lnTo>
                  <a:lnTo>
                    <a:pt x="39" y="247"/>
                  </a:lnTo>
                  <a:lnTo>
                    <a:pt x="37" y="245"/>
                  </a:lnTo>
                  <a:lnTo>
                    <a:pt x="35" y="243"/>
                  </a:lnTo>
                  <a:lnTo>
                    <a:pt x="33" y="241"/>
                  </a:lnTo>
                  <a:lnTo>
                    <a:pt x="32" y="239"/>
                  </a:lnTo>
                  <a:lnTo>
                    <a:pt x="28" y="234"/>
                  </a:lnTo>
                  <a:lnTo>
                    <a:pt x="18" y="234"/>
                  </a:lnTo>
                  <a:lnTo>
                    <a:pt x="15" y="232"/>
                  </a:lnTo>
                  <a:lnTo>
                    <a:pt x="9" y="228"/>
                  </a:lnTo>
                  <a:lnTo>
                    <a:pt x="3" y="213"/>
                  </a:lnTo>
                  <a:lnTo>
                    <a:pt x="0" y="204"/>
                  </a:lnTo>
                  <a:lnTo>
                    <a:pt x="0" y="192"/>
                  </a:lnTo>
                  <a:lnTo>
                    <a:pt x="4" y="180"/>
                  </a:lnTo>
                  <a:lnTo>
                    <a:pt x="10" y="166"/>
                  </a:lnTo>
                  <a:lnTo>
                    <a:pt x="16" y="159"/>
                  </a:lnTo>
                  <a:lnTo>
                    <a:pt x="21" y="149"/>
                  </a:lnTo>
                  <a:lnTo>
                    <a:pt x="29" y="137"/>
                  </a:lnTo>
                  <a:lnTo>
                    <a:pt x="35" y="126"/>
                  </a:lnTo>
                  <a:lnTo>
                    <a:pt x="43" y="115"/>
                  </a:lnTo>
                  <a:lnTo>
                    <a:pt x="54" y="98"/>
                  </a:lnTo>
                  <a:lnTo>
                    <a:pt x="57" y="95"/>
                  </a:lnTo>
                  <a:lnTo>
                    <a:pt x="60" y="94"/>
                  </a:lnTo>
                  <a:lnTo>
                    <a:pt x="66" y="97"/>
                  </a:lnTo>
                  <a:lnTo>
                    <a:pt x="67" y="100"/>
                  </a:lnTo>
                  <a:lnTo>
                    <a:pt x="71" y="103"/>
                  </a:lnTo>
                  <a:lnTo>
                    <a:pt x="73" y="102"/>
                  </a:lnTo>
                  <a:lnTo>
                    <a:pt x="76" y="98"/>
                  </a:lnTo>
                  <a:lnTo>
                    <a:pt x="77" y="95"/>
                  </a:lnTo>
                  <a:lnTo>
                    <a:pt x="84" y="89"/>
                  </a:lnTo>
                  <a:lnTo>
                    <a:pt x="89" y="82"/>
                  </a:lnTo>
                  <a:lnTo>
                    <a:pt x="96" y="75"/>
                  </a:lnTo>
                  <a:lnTo>
                    <a:pt x="99" y="71"/>
                  </a:lnTo>
                  <a:lnTo>
                    <a:pt x="98" y="71"/>
                  </a:lnTo>
                  <a:lnTo>
                    <a:pt x="91" y="72"/>
                  </a:lnTo>
                  <a:lnTo>
                    <a:pt x="84" y="75"/>
                  </a:lnTo>
                  <a:lnTo>
                    <a:pt x="74" y="79"/>
                  </a:lnTo>
                  <a:lnTo>
                    <a:pt x="64" y="83"/>
                  </a:lnTo>
                  <a:lnTo>
                    <a:pt x="56" y="85"/>
                  </a:lnTo>
                  <a:lnTo>
                    <a:pt x="51" y="88"/>
                  </a:lnTo>
                  <a:lnTo>
                    <a:pt x="48" y="89"/>
                  </a:lnTo>
                  <a:lnTo>
                    <a:pt x="44" y="91"/>
                  </a:lnTo>
                  <a:lnTo>
                    <a:pt x="37" y="91"/>
                  </a:lnTo>
                  <a:lnTo>
                    <a:pt x="35" y="89"/>
                  </a:lnTo>
                  <a:lnTo>
                    <a:pt x="40" y="78"/>
                  </a:lnTo>
                  <a:lnTo>
                    <a:pt x="43" y="72"/>
                  </a:lnTo>
                  <a:lnTo>
                    <a:pt x="45" y="69"/>
                  </a:lnTo>
                  <a:lnTo>
                    <a:pt x="46" y="67"/>
                  </a:lnTo>
                  <a:lnTo>
                    <a:pt x="45" y="64"/>
                  </a:lnTo>
                  <a:lnTo>
                    <a:pt x="45" y="62"/>
                  </a:lnTo>
                  <a:lnTo>
                    <a:pt x="43" y="59"/>
                  </a:lnTo>
                  <a:lnTo>
                    <a:pt x="42" y="57"/>
                  </a:lnTo>
                  <a:lnTo>
                    <a:pt x="41" y="56"/>
                  </a:lnTo>
                  <a:lnTo>
                    <a:pt x="41" y="55"/>
                  </a:lnTo>
                  <a:lnTo>
                    <a:pt x="44" y="49"/>
                  </a:lnTo>
                  <a:lnTo>
                    <a:pt x="49" y="44"/>
                  </a:lnTo>
                  <a:lnTo>
                    <a:pt x="55" y="37"/>
                  </a:lnTo>
                  <a:lnTo>
                    <a:pt x="61" y="30"/>
                  </a:lnTo>
                  <a:lnTo>
                    <a:pt x="63" y="33"/>
                  </a:lnTo>
                  <a:lnTo>
                    <a:pt x="66" y="35"/>
                  </a:lnTo>
                  <a:lnTo>
                    <a:pt x="68" y="36"/>
                  </a:lnTo>
                  <a:lnTo>
                    <a:pt x="79" y="36"/>
                  </a:lnTo>
                  <a:lnTo>
                    <a:pt x="88" y="33"/>
                  </a:lnTo>
                  <a:lnTo>
                    <a:pt x="91" y="33"/>
                  </a:lnTo>
                  <a:lnTo>
                    <a:pt x="96" y="34"/>
                  </a:lnTo>
                  <a:lnTo>
                    <a:pt x="102" y="36"/>
                  </a:lnTo>
                  <a:lnTo>
                    <a:pt x="108" y="35"/>
                  </a:lnTo>
                  <a:lnTo>
                    <a:pt x="114" y="30"/>
                  </a:lnTo>
                  <a:lnTo>
                    <a:pt x="120" y="26"/>
                  </a:lnTo>
                  <a:lnTo>
                    <a:pt x="126" y="23"/>
                  </a:lnTo>
                  <a:lnTo>
                    <a:pt x="135" y="21"/>
                  </a:lnTo>
                  <a:lnTo>
                    <a:pt x="145" y="18"/>
                  </a:lnTo>
                  <a:lnTo>
                    <a:pt x="150" y="17"/>
                  </a:lnTo>
                  <a:lnTo>
                    <a:pt x="152" y="15"/>
                  </a:lnTo>
                  <a:lnTo>
                    <a:pt x="153" y="12"/>
                  </a:lnTo>
                  <a:lnTo>
                    <a:pt x="157" y="5"/>
                  </a:lnTo>
                  <a:lnTo>
                    <a:pt x="159" y="3"/>
                  </a:lnTo>
                  <a:lnTo>
                    <a:pt x="163" y="1"/>
                  </a:lnTo>
                  <a:lnTo>
                    <a:pt x="165" y="1"/>
                  </a:lnTo>
                  <a:lnTo>
                    <a:pt x="169" y="3"/>
                  </a:lnTo>
                  <a:lnTo>
                    <a:pt x="173" y="12"/>
                  </a:lnTo>
                  <a:lnTo>
                    <a:pt x="177" y="12"/>
                  </a:lnTo>
                  <a:lnTo>
                    <a:pt x="183" y="9"/>
                  </a:lnTo>
                  <a:lnTo>
                    <a:pt x="191" y="5"/>
                  </a:lnTo>
                  <a:lnTo>
                    <a:pt x="20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3" name="Freeform 11">
              <a:extLst>
                <a:ext uri="{FF2B5EF4-FFF2-40B4-BE49-F238E27FC236}">
                  <a16:creationId xmlns:a16="http://schemas.microsoft.com/office/drawing/2014/main" id="{5822188D-88C2-420E-9A37-2253891EE16C}"/>
                </a:ext>
              </a:extLst>
            </p:cNvPr>
            <p:cNvSpPr>
              <a:spLocks/>
            </p:cNvSpPr>
            <p:nvPr/>
          </p:nvSpPr>
          <p:spPr bwMode="auto">
            <a:xfrm>
              <a:off x="3502025" y="4471988"/>
              <a:ext cx="1746250" cy="1768475"/>
            </a:xfrm>
            <a:custGeom>
              <a:avLst/>
              <a:gdLst/>
              <a:ahLst/>
              <a:cxnLst>
                <a:cxn ang="0">
                  <a:pos x="346" y="39"/>
                </a:cxn>
                <a:cxn ang="0">
                  <a:pos x="393" y="67"/>
                </a:cxn>
                <a:cxn ang="0">
                  <a:pos x="453" y="100"/>
                </a:cxn>
                <a:cxn ang="0">
                  <a:pos x="513" y="103"/>
                </a:cxn>
                <a:cxn ang="0">
                  <a:pos x="567" y="109"/>
                </a:cxn>
                <a:cxn ang="0">
                  <a:pos x="589" y="143"/>
                </a:cxn>
                <a:cxn ang="0">
                  <a:pos x="603" y="205"/>
                </a:cxn>
                <a:cxn ang="0">
                  <a:pos x="605" y="250"/>
                </a:cxn>
                <a:cxn ang="0">
                  <a:pos x="646" y="318"/>
                </a:cxn>
                <a:cxn ang="0">
                  <a:pos x="702" y="369"/>
                </a:cxn>
                <a:cxn ang="0">
                  <a:pos x="739" y="386"/>
                </a:cxn>
                <a:cxn ang="0">
                  <a:pos x="761" y="474"/>
                </a:cxn>
                <a:cxn ang="0">
                  <a:pos x="792" y="649"/>
                </a:cxn>
                <a:cxn ang="0">
                  <a:pos x="843" y="728"/>
                </a:cxn>
                <a:cxn ang="0">
                  <a:pos x="958" y="771"/>
                </a:cxn>
                <a:cxn ang="0">
                  <a:pos x="1040" y="772"/>
                </a:cxn>
                <a:cxn ang="0">
                  <a:pos x="1094" y="761"/>
                </a:cxn>
                <a:cxn ang="0">
                  <a:pos x="1049" y="826"/>
                </a:cxn>
                <a:cxn ang="0">
                  <a:pos x="989" y="898"/>
                </a:cxn>
                <a:cxn ang="0">
                  <a:pos x="971" y="917"/>
                </a:cxn>
                <a:cxn ang="0">
                  <a:pos x="899" y="928"/>
                </a:cxn>
                <a:cxn ang="0">
                  <a:pos x="844" y="975"/>
                </a:cxn>
                <a:cxn ang="0">
                  <a:pos x="876" y="996"/>
                </a:cxn>
                <a:cxn ang="0">
                  <a:pos x="846" y="1024"/>
                </a:cxn>
                <a:cxn ang="0">
                  <a:pos x="809" y="1050"/>
                </a:cxn>
                <a:cxn ang="0">
                  <a:pos x="723" y="1083"/>
                </a:cxn>
                <a:cxn ang="0">
                  <a:pos x="674" y="1114"/>
                </a:cxn>
                <a:cxn ang="0">
                  <a:pos x="692" y="1089"/>
                </a:cxn>
                <a:cxn ang="0">
                  <a:pos x="686" y="1071"/>
                </a:cxn>
                <a:cxn ang="0">
                  <a:pos x="693" y="1055"/>
                </a:cxn>
                <a:cxn ang="0">
                  <a:pos x="709" y="1023"/>
                </a:cxn>
                <a:cxn ang="0">
                  <a:pos x="726" y="923"/>
                </a:cxn>
                <a:cxn ang="0">
                  <a:pos x="726" y="871"/>
                </a:cxn>
                <a:cxn ang="0">
                  <a:pos x="738" y="860"/>
                </a:cxn>
                <a:cxn ang="0">
                  <a:pos x="796" y="893"/>
                </a:cxn>
                <a:cxn ang="0">
                  <a:pos x="804" y="873"/>
                </a:cxn>
                <a:cxn ang="0">
                  <a:pos x="812" y="860"/>
                </a:cxn>
                <a:cxn ang="0">
                  <a:pos x="778" y="822"/>
                </a:cxn>
                <a:cxn ang="0">
                  <a:pos x="701" y="791"/>
                </a:cxn>
                <a:cxn ang="0">
                  <a:pos x="604" y="784"/>
                </a:cxn>
                <a:cxn ang="0">
                  <a:pos x="552" y="764"/>
                </a:cxn>
                <a:cxn ang="0">
                  <a:pos x="537" y="736"/>
                </a:cxn>
                <a:cxn ang="0">
                  <a:pos x="539" y="710"/>
                </a:cxn>
                <a:cxn ang="0">
                  <a:pos x="522" y="693"/>
                </a:cxn>
                <a:cxn ang="0">
                  <a:pos x="474" y="667"/>
                </a:cxn>
                <a:cxn ang="0">
                  <a:pos x="443" y="613"/>
                </a:cxn>
                <a:cxn ang="0">
                  <a:pos x="371" y="600"/>
                </a:cxn>
                <a:cxn ang="0">
                  <a:pos x="355" y="615"/>
                </a:cxn>
                <a:cxn ang="0">
                  <a:pos x="338" y="608"/>
                </a:cxn>
                <a:cxn ang="0">
                  <a:pos x="327" y="640"/>
                </a:cxn>
                <a:cxn ang="0">
                  <a:pos x="310" y="627"/>
                </a:cxn>
                <a:cxn ang="0">
                  <a:pos x="298" y="647"/>
                </a:cxn>
                <a:cxn ang="0">
                  <a:pos x="242" y="658"/>
                </a:cxn>
                <a:cxn ang="0">
                  <a:pos x="208" y="648"/>
                </a:cxn>
                <a:cxn ang="0">
                  <a:pos x="153" y="640"/>
                </a:cxn>
                <a:cxn ang="0">
                  <a:pos x="134" y="644"/>
                </a:cxn>
                <a:cxn ang="0">
                  <a:pos x="94" y="616"/>
                </a:cxn>
                <a:cxn ang="0">
                  <a:pos x="35" y="606"/>
                </a:cxn>
                <a:cxn ang="0">
                  <a:pos x="13" y="555"/>
                </a:cxn>
                <a:cxn ang="0">
                  <a:pos x="51" y="262"/>
                </a:cxn>
                <a:cxn ang="0">
                  <a:pos x="298" y="0"/>
                </a:cxn>
              </a:cxnLst>
              <a:rect l="0" t="0" r="r" b="b"/>
              <a:pathLst>
                <a:path w="1100" h="1114">
                  <a:moveTo>
                    <a:pt x="298" y="0"/>
                  </a:moveTo>
                  <a:lnTo>
                    <a:pt x="304" y="2"/>
                  </a:lnTo>
                  <a:lnTo>
                    <a:pt x="309" y="4"/>
                  </a:lnTo>
                  <a:lnTo>
                    <a:pt x="316" y="10"/>
                  </a:lnTo>
                  <a:lnTo>
                    <a:pt x="326" y="17"/>
                  </a:lnTo>
                  <a:lnTo>
                    <a:pt x="336" y="27"/>
                  </a:lnTo>
                  <a:lnTo>
                    <a:pt x="346" y="39"/>
                  </a:lnTo>
                  <a:lnTo>
                    <a:pt x="351" y="47"/>
                  </a:lnTo>
                  <a:lnTo>
                    <a:pt x="357" y="51"/>
                  </a:lnTo>
                  <a:lnTo>
                    <a:pt x="361" y="53"/>
                  </a:lnTo>
                  <a:lnTo>
                    <a:pt x="364" y="55"/>
                  </a:lnTo>
                  <a:lnTo>
                    <a:pt x="369" y="56"/>
                  </a:lnTo>
                  <a:lnTo>
                    <a:pt x="382" y="62"/>
                  </a:lnTo>
                  <a:lnTo>
                    <a:pt x="393" y="67"/>
                  </a:lnTo>
                  <a:lnTo>
                    <a:pt x="406" y="72"/>
                  </a:lnTo>
                  <a:lnTo>
                    <a:pt x="418" y="78"/>
                  </a:lnTo>
                  <a:lnTo>
                    <a:pt x="430" y="82"/>
                  </a:lnTo>
                  <a:lnTo>
                    <a:pt x="439" y="86"/>
                  </a:lnTo>
                  <a:lnTo>
                    <a:pt x="444" y="90"/>
                  </a:lnTo>
                  <a:lnTo>
                    <a:pt x="450" y="94"/>
                  </a:lnTo>
                  <a:lnTo>
                    <a:pt x="453" y="100"/>
                  </a:lnTo>
                  <a:lnTo>
                    <a:pt x="456" y="104"/>
                  </a:lnTo>
                  <a:lnTo>
                    <a:pt x="463" y="108"/>
                  </a:lnTo>
                  <a:lnTo>
                    <a:pt x="468" y="111"/>
                  </a:lnTo>
                  <a:lnTo>
                    <a:pt x="477" y="111"/>
                  </a:lnTo>
                  <a:lnTo>
                    <a:pt x="497" y="106"/>
                  </a:lnTo>
                  <a:lnTo>
                    <a:pt x="506" y="104"/>
                  </a:lnTo>
                  <a:lnTo>
                    <a:pt x="513" y="103"/>
                  </a:lnTo>
                  <a:lnTo>
                    <a:pt x="518" y="103"/>
                  </a:lnTo>
                  <a:lnTo>
                    <a:pt x="523" y="105"/>
                  </a:lnTo>
                  <a:lnTo>
                    <a:pt x="543" y="105"/>
                  </a:lnTo>
                  <a:lnTo>
                    <a:pt x="553" y="106"/>
                  </a:lnTo>
                  <a:lnTo>
                    <a:pt x="557" y="107"/>
                  </a:lnTo>
                  <a:lnTo>
                    <a:pt x="560" y="108"/>
                  </a:lnTo>
                  <a:lnTo>
                    <a:pt x="567" y="109"/>
                  </a:lnTo>
                  <a:lnTo>
                    <a:pt x="574" y="109"/>
                  </a:lnTo>
                  <a:lnTo>
                    <a:pt x="579" y="111"/>
                  </a:lnTo>
                  <a:lnTo>
                    <a:pt x="583" y="115"/>
                  </a:lnTo>
                  <a:lnTo>
                    <a:pt x="588" y="123"/>
                  </a:lnTo>
                  <a:lnTo>
                    <a:pt x="590" y="130"/>
                  </a:lnTo>
                  <a:lnTo>
                    <a:pt x="590" y="137"/>
                  </a:lnTo>
                  <a:lnTo>
                    <a:pt x="589" y="143"/>
                  </a:lnTo>
                  <a:lnTo>
                    <a:pt x="588" y="153"/>
                  </a:lnTo>
                  <a:lnTo>
                    <a:pt x="588" y="164"/>
                  </a:lnTo>
                  <a:lnTo>
                    <a:pt x="590" y="175"/>
                  </a:lnTo>
                  <a:lnTo>
                    <a:pt x="592" y="182"/>
                  </a:lnTo>
                  <a:lnTo>
                    <a:pt x="597" y="188"/>
                  </a:lnTo>
                  <a:lnTo>
                    <a:pt x="600" y="197"/>
                  </a:lnTo>
                  <a:lnTo>
                    <a:pt x="603" y="205"/>
                  </a:lnTo>
                  <a:lnTo>
                    <a:pt x="603" y="213"/>
                  </a:lnTo>
                  <a:lnTo>
                    <a:pt x="604" y="222"/>
                  </a:lnTo>
                  <a:lnTo>
                    <a:pt x="606" y="233"/>
                  </a:lnTo>
                  <a:lnTo>
                    <a:pt x="609" y="242"/>
                  </a:lnTo>
                  <a:lnTo>
                    <a:pt x="609" y="244"/>
                  </a:lnTo>
                  <a:lnTo>
                    <a:pt x="608" y="248"/>
                  </a:lnTo>
                  <a:lnTo>
                    <a:pt x="605" y="250"/>
                  </a:lnTo>
                  <a:lnTo>
                    <a:pt x="602" y="256"/>
                  </a:lnTo>
                  <a:lnTo>
                    <a:pt x="604" y="263"/>
                  </a:lnTo>
                  <a:lnTo>
                    <a:pt x="609" y="271"/>
                  </a:lnTo>
                  <a:lnTo>
                    <a:pt x="617" y="282"/>
                  </a:lnTo>
                  <a:lnTo>
                    <a:pt x="643" y="307"/>
                  </a:lnTo>
                  <a:lnTo>
                    <a:pt x="645" y="313"/>
                  </a:lnTo>
                  <a:lnTo>
                    <a:pt x="646" y="318"/>
                  </a:lnTo>
                  <a:lnTo>
                    <a:pt x="647" y="321"/>
                  </a:lnTo>
                  <a:lnTo>
                    <a:pt x="651" y="328"/>
                  </a:lnTo>
                  <a:lnTo>
                    <a:pt x="673" y="339"/>
                  </a:lnTo>
                  <a:lnTo>
                    <a:pt x="682" y="344"/>
                  </a:lnTo>
                  <a:lnTo>
                    <a:pt x="690" y="349"/>
                  </a:lnTo>
                  <a:lnTo>
                    <a:pt x="695" y="354"/>
                  </a:lnTo>
                  <a:lnTo>
                    <a:pt x="702" y="369"/>
                  </a:lnTo>
                  <a:lnTo>
                    <a:pt x="705" y="376"/>
                  </a:lnTo>
                  <a:lnTo>
                    <a:pt x="709" y="379"/>
                  </a:lnTo>
                  <a:lnTo>
                    <a:pt x="723" y="381"/>
                  </a:lnTo>
                  <a:lnTo>
                    <a:pt x="732" y="386"/>
                  </a:lnTo>
                  <a:lnTo>
                    <a:pt x="735" y="388"/>
                  </a:lnTo>
                  <a:lnTo>
                    <a:pt x="738" y="388"/>
                  </a:lnTo>
                  <a:lnTo>
                    <a:pt x="739" y="386"/>
                  </a:lnTo>
                  <a:lnTo>
                    <a:pt x="739" y="383"/>
                  </a:lnTo>
                  <a:lnTo>
                    <a:pt x="740" y="377"/>
                  </a:lnTo>
                  <a:lnTo>
                    <a:pt x="742" y="368"/>
                  </a:lnTo>
                  <a:lnTo>
                    <a:pt x="746" y="390"/>
                  </a:lnTo>
                  <a:lnTo>
                    <a:pt x="750" y="415"/>
                  </a:lnTo>
                  <a:lnTo>
                    <a:pt x="755" y="443"/>
                  </a:lnTo>
                  <a:lnTo>
                    <a:pt x="761" y="474"/>
                  </a:lnTo>
                  <a:lnTo>
                    <a:pt x="765" y="504"/>
                  </a:lnTo>
                  <a:lnTo>
                    <a:pt x="771" y="535"/>
                  </a:lnTo>
                  <a:lnTo>
                    <a:pt x="776" y="565"/>
                  </a:lnTo>
                  <a:lnTo>
                    <a:pt x="781" y="591"/>
                  </a:lnTo>
                  <a:lnTo>
                    <a:pt x="785" y="615"/>
                  </a:lnTo>
                  <a:lnTo>
                    <a:pt x="788" y="635"/>
                  </a:lnTo>
                  <a:lnTo>
                    <a:pt x="792" y="649"/>
                  </a:lnTo>
                  <a:lnTo>
                    <a:pt x="793" y="657"/>
                  </a:lnTo>
                  <a:lnTo>
                    <a:pt x="795" y="668"/>
                  </a:lnTo>
                  <a:lnTo>
                    <a:pt x="799" y="680"/>
                  </a:lnTo>
                  <a:lnTo>
                    <a:pt x="805" y="692"/>
                  </a:lnTo>
                  <a:lnTo>
                    <a:pt x="813" y="705"/>
                  </a:lnTo>
                  <a:lnTo>
                    <a:pt x="828" y="718"/>
                  </a:lnTo>
                  <a:lnTo>
                    <a:pt x="843" y="728"/>
                  </a:lnTo>
                  <a:lnTo>
                    <a:pt x="857" y="734"/>
                  </a:lnTo>
                  <a:lnTo>
                    <a:pt x="872" y="736"/>
                  </a:lnTo>
                  <a:lnTo>
                    <a:pt x="884" y="736"/>
                  </a:lnTo>
                  <a:lnTo>
                    <a:pt x="897" y="738"/>
                  </a:lnTo>
                  <a:lnTo>
                    <a:pt x="919" y="746"/>
                  </a:lnTo>
                  <a:lnTo>
                    <a:pt x="939" y="758"/>
                  </a:lnTo>
                  <a:lnTo>
                    <a:pt x="958" y="771"/>
                  </a:lnTo>
                  <a:lnTo>
                    <a:pt x="969" y="775"/>
                  </a:lnTo>
                  <a:lnTo>
                    <a:pt x="981" y="777"/>
                  </a:lnTo>
                  <a:lnTo>
                    <a:pt x="995" y="777"/>
                  </a:lnTo>
                  <a:lnTo>
                    <a:pt x="1010" y="776"/>
                  </a:lnTo>
                  <a:lnTo>
                    <a:pt x="1022" y="775"/>
                  </a:lnTo>
                  <a:lnTo>
                    <a:pt x="1031" y="774"/>
                  </a:lnTo>
                  <a:lnTo>
                    <a:pt x="1040" y="772"/>
                  </a:lnTo>
                  <a:lnTo>
                    <a:pt x="1050" y="766"/>
                  </a:lnTo>
                  <a:lnTo>
                    <a:pt x="1060" y="760"/>
                  </a:lnTo>
                  <a:lnTo>
                    <a:pt x="1070" y="754"/>
                  </a:lnTo>
                  <a:lnTo>
                    <a:pt x="1079" y="750"/>
                  </a:lnTo>
                  <a:lnTo>
                    <a:pt x="1085" y="749"/>
                  </a:lnTo>
                  <a:lnTo>
                    <a:pt x="1089" y="753"/>
                  </a:lnTo>
                  <a:lnTo>
                    <a:pt x="1094" y="761"/>
                  </a:lnTo>
                  <a:lnTo>
                    <a:pt x="1096" y="772"/>
                  </a:lnTo>
                  <a:lnTo>
                    <a:pt x="1098" y="784"/>
                  </a:lnTo>
                  <a:lnTo>
                    <a:pt x="1100" y="798"/>
                  </a:lnTo>
                  <a:lnTo>
                    <a:pt x="1086" y="803"/>
                  </a:lnTo>
                  <a:lnTo>
                    <a:pt x="1074" y="808"/>
                  </a:lnTo>
                  <a:lnTo>
                    <a:pt x="1059" y="816"/>
                  </a:lnTo>
                  <a:lnTo>
                    <a:pt x="1049" y="826"/>
                  </a:lnTo>
                  <a:lnTo>
                    <a:pt x="1038" y="840"/>
                  </a:lnTo>
                  <a:lnTo>
                    <a:pt x="1016" y="871"/>
                  </a:lnTo>
                  <a:lnTo>
                    <a:pt x="1007" y="885"/>
                  </a:lnTo>
                  <a:lnTo>
                    <a:pt x="1004" y="885"/>
                  </a:lnTo>
                  <a:lnTo>
                    <a:pt x="999" y="888"/>
                  </a:lnTo>
                  <a:lnTo>
                    <a:pt x="993" y="893"/>
                  </a:lnTo>
                  <a:lnTo>
                    <a:pt x="989" y="898"/>
                  </a:lnTo>
                  <a:lnTo>
                    <a:pt x="988" y="902"/>
                  </a:lnTo>
                  <a:lnTo>
                    <a:pt x="987" y="906"/>
                  </a:lnTo>
                  <a:lnTo>
                    <a:pt x="985" y="908"/>
                  </a:lnTo>
                  <a:lnTo>
                    <a:pt x="980" y="913"/>
                  </a:lnTo>
                  <a:lnTo>
                    <a:pt x="977" y="916"/>
                  </a:lnTo>
                  <a:lnTo>
                    <a:pt x="973" y="917"/>
                  </a:lnTo>
                  <a:lnTo>
                    <a:pt x="971" y="917"/>
                  </a:lnTo>
                  <a:lnTo>
                    <a:pt x="965" y="914"/>
                  </a:lnTo>
                  <a:lnTo>
                    <a:pt x="956" y="911"/>
                  </a:lnTo>
                  <a:lnTo>
                    <a:pt x="948" y="910"/>
                  </a:lnTo>
                  <a:lnTo>
                    <a:pt x="935" y="913"/>
                  </a:lnTo>
                  <a:lnTo>
                    <a:pt x="924" y="918"/>
                  </a:lnTo>
                  <a:lnTo>
                    <a:pt x="912" y="922"/>
                  </a:lnTo>
                  <a:lnTo>
                    <a:pt x="899" y="928"/>
                  </a:lnTo>
                  <a:lnTo>
                    <a:pt x="887" y="933"/>
                  </a:lnTo>
                  <a:lnTo>
                    <a:pt x="878" y="938"/>
                  </a:lnTo>
                  <a:lnTo>
                    <a:pt x="873" y="941"/>
                  </a:lnTo>
                  <a:lnTo>
                    <a:pt x="866" y="946"/>
                  </a:lnTo>
                  <a:lnTo>
                    <a:pt x="858" y="955"/>
                  </a:lnTo>
                  <a:lnTo>
                    <a:pt x="851" y="965"/>
                  </a:lnTo>
                  <a:lnTo>
                    <a:pt x="844" y="975"/>
                  </a:lnTo>
                  <a:lnTo>
                    <a:pt x="842" y="982"/>
                  </a:lnTo>
                  <a:lnTo>
                    <a:pt x="843" y="986"/>
                  </a:lnTo>
                  <a:lnTo>
                    <a:pt x="847" y="987"/>
                  </a:lnTo>
                  <a:lnTo>
                    <a:pt x="854" y="988"/>
                  </a:lnTo>
                  <a:lnTo>
                    <a:pt x="872" y="988"/>
                  </a:lnTo>
                  <a:lnTo>
                    <a:pt x="874" y="990"/>
                  </a:lnTo>
                  <a:lnTo>
                    <a:pt x="876" y="996"/>
                  </a:lnTo>
                  <a:lnTo>
                    <a:pt x="880" y="1003"/>
                  </a:lnTo>
                  <a:lnTo>
                    <a:pt x="887" y="1012"/>
                  </a:lnTo>
                  <a:lnTo>
                    <a:pt x="886" y="1015"/>
                  </a:lnTo>
                  <a:lnTo>
                    <a:pt x="880" y="1019"/>
                  </a:lnTo>
                  <a:lnTo>
                    <a:pt x="870" y="1021"/>
                  </a:lnTo>
                  <a:lnTo>
                    <a:pt x="858" y="1023"/>
                  </a:lnTo>
                  <a:lnTo>
                    <a:pt x="846" y="1024"/>
                  </a:lnTo>
                  <a:lnTo>
                    <a:pt x="835" y="1026"/>
                  </a:lnTo>
                  <a:lnTo>
                    <a:pt x="828" y="1029"/>
                  </a:lnTo>
                  <a:lnTo>
                    <a:pt x="820" y="1033"/>
                  </a:lnTo>
                  <a:lnTo>
                    <a:pt x="815" y="1036"/>
                  </a:lnTo>
                  <a:lnTo>
                    <a:pt x="812" y="1041"/>
                  </a:lnTo>
                  <a:lnTo>
                    <a:pt x="811" y="1047"/>
                  </a:lnTo>
                  <a:lnTo>
                    <a:pt x="809" y="1050"/>
                  </a:lnTo>
                  <a:lnTo>
                    <a:pt x="803" y="1052"/>
                  </a:lnTo>
                  <a:lnTo>
                    <a:pt x="764" y="1052"/>
                  </a:lnTo>
                  <a:lnTo>
                    <a:pt x="752" y="1055"/>
                  </a:lnTo>
                  <a:lnTo>
                    <a:pt x="742" y="1061"/>
                  </a:lnTo>
                  <a:lnTo>
                    <a:pt x="735" y="1070"/>
                  </a:lnTo>
                  <a:lnTo>
                    <a:pt x="729" y="1078"/>
                  </a:lnTo>
                  <a:lnTo>
                    <a:pt x="723" y="1083"/>
                  </a:lnTo>
                  <a:lnTo>
                    <a:pt x="715" y="1088"/>
                  </a:lnTo>
                  <a:lnTo>
                    <a:pt x="708" y="1091"/>
                  </a:lnTo>
                  <a:lnTo>
                    <a:pt x="704" y="1097"/>
                  </a:lnTo>
                  <a:lnTo>
                    <a:pt x="700" y="1103"/>
                  </a:lnTo>
                  <a:lnTo>
                    <a:pt x="696" y="1110"/>
                  </a:lnTo>
                  <a:lnTo>
                    <a:pt x="692" y="1112"/>
                  </a:lnTo>
                  <a:lnTo>
                    <a:pt x="674" y="1114"/>
                  </a:lnTo>
                  <a:lnTo>
                    <a:pt x="671" y="1112"/>
                  </a:lnTo>
                  <a:lnTo>
                    <a:pt x="669" y="1106"/>
                  </a:lnTo>
                  <a:lnTo>
                    <a:pt x="668" y="1101"/>
                  </a:lnTo>
                  <a:lnTo>
                    <a:pt x="668" y="1095"/>
                  </a:lnTo>
                  <a:lnTo>
                    <a:pt x="670" y="1091"/>
                  </a:lnTo>
                  <a:lnTo>
                    <a:pt x="674" y="1089"/>
                  </a:lnTo>
                  <a:lnTo>
                    <a:pt x="692" y="1089"/>
                  </a:lnTo>
                  <a:lnTo>
                    <a:pt x="694" y="1088"/>
                  </a:lnTo>
                  <a:lnTo>
                    <a:pt x="696" y="1086"/>
                  </a:lnTo>
                  <a:lnTo>
                    <a:pt x="696" y="1074"/>
                  </a:lnTo>
                  <a:lnTo>
                    <a:pt x="695" y="1072"/>
                  </a:lnTo>
                  <a:lnTo>
                    <a:pt x="689" y="1072"/>
                  </a:lnTo>
                  <a:lnTo>
                    <a:pt x="688" y="1071"/>
                  </a:lnTo>
                  <a:lnTo>
                    <a:pt x="686" y="1071"/>
                  </a:lnTo>
                  <a:lnTo>
                    <a:pt x="685" y="1069"/>
                  </a:lnTo>
                  <a:lnTo>
                    <a:pt x="685" y="1067"/>
                  </a:lnTo>
                  <a:lnTo>
                    <a:pt x="686" y="1064"/>
                  </a:lnTo>
                  <a:lnTo>
                    <a:pt x="688" y="1061"/>
                  </a:lnTo>
                  <a:lnTo>
                    <a:pt x="690" y="1059"/>
                  </a:lnTo>
                  <a:lnTo>
                    <a:pt x="691" y="1056"/>
                  </a:lnTo>
                  <a:lnTo>
                    <a:pt x="693" y="1055"/>
                  </a:lnTo>
                  <a:lnTo>
                    <a:pt x="693" y="1053"/>
                  </a:lnTo>
                  <a:lnTo>
                    <a:pt x="694" y="1049"/>
                  </a:lnTo>
                  <a:lnTo>
                    <a:pt x="695" y="1044"/>
                  </a:lnTo>
                  <a:lnTo>
                    <a:pt x="696" y="1036"/>
                  </a:lnTo>
                  <a:lnTo>
                    <a:pt x="698" y="1031"/>
                  </a:lnTo>
                  <a:lnTo>
                    <a:pt x="702" y="1027"/>
                  </a:lnTo>
                  <a:lnTo>
                    <a:pt x="709" y="1023"/>
                  </a:lnTo>
                  <a:lnTo>
                    <a:pt x="717" y="1015"/>
                  </a:lnTo>
                  <a:lnTo>
                    <a:pt x="724" y="1008"/>
                  </a:lnTo>
                  <a:lnTo>
                    <a:pt x="726" y="1002"/>
                  </a:lnTo>
                  <a:lnTo>
                    <a:pt x="728" y="993"/>
                  </a:lnTo>
                  <a:lnTo>
                    <a:pt x="728" y="942"/>
                  </a:lnTo>
                  <a:lnTo>
                    <a:pt x="727" y="932"/>
                  </a:lnTo>
                  <a:lnTo>
                    <a:pt x="726" y="923"/>
                  </a:lnTo>
                  <a:lnTo>
                    <a:pt x="727" y="918"/>
                  </a:lnTo>
                  <a:lnTo>
                    <a:pt x="734" y="911"/>
                  </a:lnTo>
                  <a:lnTo>
                    <a:pt x="736" y="905"/>
                  </a:lnTo>
                  <a:lnTo>
                    <a:pt x="737" y="896"/>
                  </a:lnTo>
                  <a:lnTo>
                    <a:pt x="735" y="887"/>
                  </a:lnTo>
                  <a:lnTo>
                    <a:pt x="731" y="878"/>
                  </a:lnTo>
                  <a:lnTo>
                    <a:pt x="726" y="871"/>
                  </a:lnTo>
                  <a:lnTo>
                    <a:pt x="723" y="863"/>
                  </a:lnTo>
                  <a:lnTo>
                    <a:pt x="719" y="856"/>
                  </a:lnTo>
                  <a:lnTo>
                    <a:pt x="719" y="850"/>
                  </a:lnTo>
                  <a:lnTo>
                    <a:pt x="723" y="846"/>
                  </a:lnTo>
                  <a:lnTo>
                    <a:pt x="728" y="846"/>
                  </a:lnTo>
                  <a:lnTo>
                    <a:pt x="732" y="852"/>
                  </a:lnTo>
                  <a:lnTo>
                    <a:pt x="738" y="860"/>
                  </a:lnTo>
                  <a:lnTo>
                    <a:pt x="743" y="866"/>
                  </a:lnTo>
                  <a:lnTo>
                    <a:pt x="750" y="872"/>
                  </a:lnTo>
                  <a:lnTo>
                    <a:pt x="758" y="878"/>
                  </a:lnTo>
                  <a:lnTo>
                    <a:pt x="765" y="883"/>
                  </a:lnTo>
                  <a:lnTo>
                    <a:pt x="773" y="886"/>
                  </a:lnTo>
                  <a:lnTo>
                    <a:pt x="784" y="888"/>
                  </a:lnTo>
                  <a:lnTo>
                    <a:pt x="796" y="893"/>
                  </a:lnTo>
                  <a:lnTo>
                    <a:pt x="808" y="895"/>
                  </a:lnTo>
                  <a:lnTo>
                    <a:pt x="812" y="894"/>
                  </a:lnTo>
                  <a:lnTo>
                    <a:pt x="812" y="889"/>
                  </a:lnTo>
                  <a:lnTo>
                    <a:pt x="810" y="885"/>
                  </a:lnTo>
                  <a:lnTo>
                    <a:pt x="807" y="880"/>
                  </a:lnTo>
                  <a:lnTo>
                    <a:pt x="805" y="876"/>
                  </a:lnTo>
                  <a:lnTo>
                    <a:pt x="804" y="873"/>
                  </a:lnTo>
                  <a:lnTo>
                    <a:pt x="805" y="872"/>
                  </a:lnTo>
                  <a:lnTo>
                    <a:pt x="807" y="872"/>
                  </a:lnTo>
                  <a:lnTo>
                    <a:pt x="809" y="871"/>
                  </a:lnTo>
                  <a:lnTo>
                    <a:pt x="822" y="871"/>
                  </a:lnTo>
                  <a:lnTo>
                    <a:pt x="822" y="868"/>
                  </a:lnTo>
                  <a:lnTo>
                    <a:pt x="816" y="862"/>
                  </a:lnTo>
                  <a:lnTo>
                    <a:pt x="812" y="860"/>
                  </a:lnTo>
                  <a:lnTo>
                    <a:pt x="809" y="856"/>
                  </a:lnTo>
                  <a:lnTo>
                    <a:pt x="804" y="849"/>
                  </a:lnTo>
                  <a:lnTo>
                    <a:pt x="799" y="842"/>
                  </a:lnTo>
                  <a:lnTo>
                    <a:pt x="796" y="836"/>
                  </a:lnTo>
                  <a:lnTo>
                    <a:pt x="792" y="833"/>
                  </a:lnTo>
                  <a:lnTo>
                    <a:pt x="786" y="830"/>
                  </a:lnTo>
                  <a:lnTo>
                    <a:pt x="778" y="822"/>
                  </a:lnTo>
                  <a:lnTo>
                    <a:pt x="771" y="814"/>
                  </a:lnTo>
                  <a:lnTo>
                    <a:pt x="762" y="805"/>
                  </a:lnTo>
                  <a:lnTo>
                    <a:pt x="753" y="800"/>
                  </a:lnTo>
                  <a:lnTo>
                    <a:pt x="744" y="798"/>
                  </a:lnTo>
                  <a:lnTo>
                    <a:pt x="732" y="796"/>
                  </a:lnTo>
                  <a:lnTo>
                    <a:pt x="717" y="793"/>
                  </a:lnTo>
                  <a:lnTo>
                    <a:pt x="701" y="791"/>
                  </a:lnTo>
                  <a:lnTo>
                    <a:pt x="685" y="788"/>
                  </a:lnTo>
                  <a:lnTo>
                    <a:pt x="665" y="788"/>
                  </a:lnTo>
                  <a:lnTo>
                    <a:pt x="657" y="789"/>
                  </a:lnTo>
                  <a:lnTo>
                    <a:pt x="646" y="788"/>
                  </a:lnTo>
                  <a:lnTo>
                    <a:pt x="633" y="787"/>
                  </a:lnTo>
                  <a:lnTo>
                    <a:pt x="619" y="785"/>
                  </a:lnTo>
                  <a:lnTo>
                    <a:pt x="604" y="784"/>
                  </a:lnTo>
                  <a:lnTo>
                    <a:pt x="592" y="782"/>
                  </a:lnTo>
                  <a:lnTo>
                    <a:pt x="585" y="782"/>
                  </a:lnTo>
                  <a:lnTo>
                    <a:pt x="576" y="780"/>
                  </a:lnTo>
                  <a:lnTo>
                    <a:pt x="568" y="776"/>
                  </a:lnTo>
                  <a:lnTo>
                    <a:pt x="557" y="771"/>
                  </a:lnTo>
                  <a:lnTo>
                    <a:pt x="555" y="769"/>
                  </a:lnTo>
                  <a:lnTo>
                    <a:pt x="552" y="764"/>
                  </a:lnTo>
                  <a:lnTo>
                    <a:pt x="551" y="757"/>
                  </a:lnTo>
                  <a:lnTo>
                    <a:pt x="552" y="750"/>
                  </a:lnTo>
                  <a:lnTo>
                    <a:pt x="552" y="743"/>
                  </a:lnTo>
                  <a:lnTo>
                    <a:pt x="547" y="739"/>
                  </a:lnTo>
                  <a:lnTo>
                    <a:pt x="544" y="737"/>
                  </a:lnTo>
                  <a:lnTo>
                    <a:pt x="541" y="736"/>
                  </a:lnTo>
                  <a:lnTo>
                    <a:pt x="537" y="736"/>
                  </a:lnTo>
                  <a:lnTo>
                    <a:pt x="535" y="735"/>
                  </a:lnTo>
                  <a:lnTo>
                    <a:pt x="533" y="732"/>
                  </a:lnTo>
                  <a:lnTo>
                    <a:pt x="533" y="728"/>
                  </a:lnTo>
                  <a:lnTo>
                    <a:pt x="535" y="723"/>
                  </a:lnTo>
                  <a:lnTo>
                    <a:pt x="536" y="717"/>
                  </a:lnTo>
                  <a:lnTo>
                    <a:pt x="539" y="713"/>
                  </a:lnTo>
                  <a:lnTo>
                    <a:pt x="539" y="710"/>
                  </a:lnTo>
                  <a:lnTo>
                    <a:pt x="537" y="708"/>
                  </a:lnTo>
                  <a:lnTo>
                    <a:pt x="535" y="706"/>
                  </a:lnTo>
                  <a:lnTo>
                    <a:pt x="533" y="705"/>
                  </a:lnTo>
                  <a:lnTo>
                    <a:pt x="531" y="703"/>
                  </a:lnTo>
                  <a:lnTo>
                    <a:pt x="528" y="702"/>
                  </a:lnTo>
                  <a:lnTo>
                    <a:pt x="524" y="698"/>
                  </a:lnTo>
                  <a:lnTo>
                    <a:pt x="522" y="693"/>
                  </a:lnTo>
                  <a:lnTo>
                    <a:pt x="519" y="683"/>
                  </a:lnTo>
                  <a:lnTo>
                    <a:pt x="517" y="673"/>
                  </a:lnTo>
                  <a:lnTo>
                    <a:pt x="517" y="666"/>
                  </a:lnTo>
                  <a:lnTo>
                    <a:pt x="516" y="663"/>
                  </a:lnTo>
                  <a:lnTo>
                    <a:pt x="510" y="662"/>
                  </a:lnTo>
                  <a:lnTo>
                    <a:pt x="504" y="663"/>
                  </a:lnTo>
                  <a:lnTo>
                    <a:pt x="474" y="667"/>
                  </a:lnTo>
                  <a:lnTo>
                    <a:pt x="466" y="664"/>
                  </a:lnTo>
                  <a:lnTo>
                    <a:pt x="461" y="658"/>
                  </a:lnTo>
                  <a:lnTo>
                    <a:pt x="456" y="649"/>
                  </a:lnTo>
                  <a:lnTo>
                    <a:pt x="453" y="639"/>
                  </a:lnTo>
                  <a:lnTo>
                    <a:pt x="450" y="628"/>
                  </a:lnTo>
                  <a:lnTo>
                    <a:pt x="447" y="619"/>
                  </a:lnTo>
                  <a:lnTo>
                    <a:pt x="443" y="613"/>
                  </a:lnTo>
                  <a:lnTo>
                    <a:pt x="436" y="606"/>
                  </a:lnTo>
                  <a:lnTo>
                    <a:pt x="427" y="605"/>
                  </a:lnTo>
                  <a:lnTo>
                    <a:pt x="416" y="605"/>
                  </a:lnTo>
                  <a:lnTo>
                    <a:pt x="404" y="607"/>
                  </a:lnTo>
                  <a:lnTo>
                    <a:pt x="393" y="607"/>
                  </a:lnTo>
                  <a:lnTo>
                    <a:pt x="382" y="604"/>
                  </a:lnTo>
                  <a:lnTo>
                    <a:pt x="371" y="600"/>
                  </a:lnTo>
                  <a:lnTo>
                    <a:pt x="361" y="596"/>
                  </a:lnTo>
                  <a:lnTo>
                    <a:pt x="353" y="595"/>
                  </a:lnTo>
                  <a:lnTo>
                    <a:pt x="350" y="596"/>
                  </a:lnTo>
                  <a:lnTo>
                    <a:pt x="350" y="601"/>
                  </a:lnTo>
                  <a:lnTo>
                    <a:pt x="351" y="605"/>
                  </a:lnTo>
                  <a:lnTo>
                    <a:pt x="353" y="611"/>
                  </a:lnTo>
                  <a:lnTo>
                    <a:pt x="355" y="615"/>
                  </a:lnTo>
                  <a:lnTo>
                    <a:pt x="353" y="617"/>
                  </a:lnTo>
                  <a:lnTo>
                    <a:pt x="351" y="618"/>
                  </a:lnTo>
                  <a:lnTo>
                    <a:pt x="349" y="617"/>
                  </a:lnTo>
                  <a:lnTo>
                    <a:pt x="348" y="616"/>
                  </a:lnTo>
                  <a:lnTo>
                    <a:pt x="346" y="615"/>
                  </a:lnTo>
                  <a:lnTo>
                    <a:pt x="341" y="611"/>
                  </a:lnTo>
                  <a:lnTo>
                    <a:pt x="338" y="608"/>
                  </a:lnTo>
                  <a:lnTo>
                    <a:pt x="335" y="608"/>
                  </a:lnTo>
                  <a:lnTo>
                    <a:pt x="333" y="612"/>
                  </a:lnTo>
                  <a:lnTo>
                    <a:pt x="332" y="617"/>
                  </a:lnTo>
                  <a:lnTo>
                    <a:pt x="332" y="636"/>
                  </a:lnTo>
                  <a:lnTo>
                    <a:pt x="330" y="638"/>
                  </a:lnTo>
                  <a:lnTo>
                    <a:pt x="329" y="639"/>
                  </a:lnTo>
                  <a:lnTo>
                    <a:pt x="327" y="640"/>
                  </a:lnTo>
                  <a:lnTo>
                    <a:pt x="326" y="639"/>
                  </a:lnTo>
                  <a:lnTo>
                    <a:pt x="324" y="638"/>
                  </a:lnTo>
                  <a:lnTo>
                    <a:pt x="321" y="635"/>
                  </a:lnTo>
                  <a:lnTo>
                    <a:pt x="320" y="632"/>
                  </a:lnTo>
                  <a:lnTo>
                    <a:pt x="316" y="625"/>
                  </a:lnTo>
                  <a:lnTo>
                    <a:pt x="312" y="625"/>
                  </a:lnTo>
                  <a:lnTo>
                    <a:pt x="310" y="627"/>
                  </a:lnTo>
                  <a:lnTo>
                    <a:pt x="307" y="628"/>
                  </a:lnTo>
                  <a:lnTo>
                    <a:pt x="305" y="630"/>
                  </a:lnTo>
                  <a:lnTo>
                    <a:pt x="304" y="633"/>
                  </a:lnTo>
                  <a:lnTo>
                    <a:pt x="302" y="636"/>
                  </a:lnTo>
                  <a:lnTo>
                    <a:pt x="301" y="638"/>
                  </a:lnTo>
                  <a:lnTo>
                    <a:pt x="301" y="640"/>
                  </a:lnTo>
                  <a:lnTo>
                    <a:pt x="298" y="647"/>
                  </a:lnTo>
                  <a:lnTo>
                    <a:pt x="292" y="655"/>
                  </a:lnTo>
                  <a:lnTo>
                    <a:pt x="284" y="663"/>
                  </a:lnTo>
                  <a:lnTo>
                    <a:pt x="270" y="663"/>
                  </a:lnTo>
                  <a:lnTo>
                    <a:pt x="258" y="661"/>
                  </a:lnTo>
                  <a:lnTo>
                    <a:pt x="251" y="658"/>
                  </a:lnTo>
                  <a:lnTo>
                    <a:pt x="246" y="656"/>
                  </a:lnTo>
                  <a:lnTo>
                    <a:pt x="242" y="658"/>
                  </a:lnTo>
                  <a:lnTo>
                    <a:pt x="238" y="659"/>
                  </a:lnTo>
                  <a:lnTo>
                    <a:pt x="233" y="660"/>
                  </a:lnTo>
                  <a:lnTo>
                    <a:pt x="226" y="658"/>
                  </a:lnTo>
                  <a:lnTo>
                    <a:pt x="222" y="653"/>
                  </a:lnTo>
                  <a:lnTo>
                    <a:pt x="217" y="649"/>
                  </a:lnTo>
                  <a:lnTo>
                    <a:pt x="212" y="647"/>
                  </a:lnTo>
                  <a:lnTo>
                    <a:pt x="208" y="648"/>
                  </a:lnTo>
                  <a:lnTo>
                    <a:pt x="201" y="651"/>
                  </a:lnTo>
                  <a:lnTo>
                    <a:pt x="194" y="656"/>
                  </a:lnTo>
                  <a:lnTo>
                    <a:pt x="187" y="660"/>
                  </a:lnTo>
                  <a:lnTo>
                    <a:pt x="180" y="662"/>
                  </a:lnTo>
                  <a:lnTo>
                    <a:pt x="174" y="660"/>
                  </a:lnTo>
                  <a:lnTo>
                    <a:pt x="167" y="655"/>
                  </a:lnTo>
                  <a:lnTo>
                    <a:pt x="153" y="640"/>
                  </a:lnTo>
                  <a:lnTo>
                    <a:pt x="148" y="636"/>
                  </a:lnTo>
                  <a:lnTo>
                    <a:pt x="145" y="635"/>
                  </a:lnTo>
                  <a:lnTo>
                    <a:pt x="144" y="635"/>
                  </a:lnTo>
                  <a:lnTo>
                    <a:pt x="141" y="638"/>
                  </a:lnTo>
                  <a:lnTo>
                    <a:pt x="140" y="640"/>
                  </a:lnTo>
                  <a:lnTo>
                    <a:pt x="138" y="641"/>
                  </a:lnTo>
                  <a:lnTo>
                    <a:pt x="134" y="644"/>
                  </a:lnTo>
                  <a:lnTo>
                    <a:pt x="129" y="642"/>
                  </a:lnTo>
                  <a:lnTo>
                    <a:pt x="125" y="636"/>
                  </a:lnTo>
                  <a:lnTo>
                    <a:pt x="119" y="628"/>
                  </a:lnTo>
                  <a:lnTo>
                    <a:pt x="115" y="619"/>
                  </a:lnTo>
                  <a:lnTo>
                    <a:pt x="110" y="615"/>
                  </a:lnTo>
                  <a:lnTo>
                    <a:pt x="102" y="614"/>
                  </a:lnTo>
                  <a:lnTo>
                    <a:pt x="94" y="616"/>
                  </a:lnTo>
                  <a:lnTo>
                    <a:pt x="87" y="619"/>
                  </a:lnTo>
                  <a:lnTo>
                    <a:pt x="82" y="619"/>
                  </a:lnTo>
                  <a:lnTo>
                    <a:pt x="64" y="615"/>
                  </a:lnTo>
                  <a:lnTo>
                    <a:pt x="58" y="612"/>
                  </a:lnTo>
                  <a:lnTo>
                    <a:pt x="52" y="610"/>
                  </a:lnTo>
                  <a:lnTo>
                    <a:pt x="45" y="608"/>
                  </a:lnTo>
                  <a:lnTo>
                    <a:pt x="35" y="606"/>
                  </a:lnTo>
                  <a:lnTo>
                    <a:pt x="25" y="601"/>
                  </a:lnTo>
                  <a:lnTo>
                    <a:pt x="21" y="594"/>
                  </a:lnTo>
                  <a:lnTo>
                    <a:pt x="18" y="587"/>
                  </a:lnTo>
                  <a:lnTo>
                    <a:pt x="17" y="578"/>
                  </a:lnTo>
                  <a:lnTo>
                    <a:pt x="17" y="568"/>
                  </a:lnTo>
                  <a:lnTo>
                    <a:pt x="16" y="560"/>
                  </a:lnTo>
                  <a:lnTo>
                    <a:pt x="13" y="555"/>
                  </a:lnTo>
                  <a:lnTo>
                    <a:pt x="6" y="551"/>
                  </a:lnTo>
                  <a:lnTo>
                    <a:pt x="1" y="551"/>
                  </a:lnTo>
                  <a:lnTo>
                    <a:pt x="0" y="553"/>
                  </a:lnTo>
                  <a:lnTo>
                    <a:pt x="22" y="292"/>
                  </a:lnTo>
                  <a:lnTo>
                    <a:pt x="29" y="284"/>
                  </a:lnTo>
                  <a:lnTo>
                    <a:pt x="39" y="275"/>
                  </a:lnTo>
                  <a:lnTo>
                    <a:pt x="51" y="262"/>
                  </a:lnTo>
                  <a:lnTo>
                    <a:pt x="104" y="209"/>
                  </a:lnTo>
                  <a:lnTo>
                    <a:pt x="126" y="186"/>
                  </a:lnTo>
                  <a:lnTo>
                    <a:pt x="149" y="162"/>
                  </a:lnTo>
                  <a:lnTo>
                    <a:pt x="173" y="137"/>
                  </a:lnTo>
                  <a:lnTo>
                    <a:pt x="198" y="111"/>
                  </a:lnTo>
                  <a:lnTo>
                    <a:pt x="274" y="28"/>
                  </a:lnTo>
                  <a:lnTo>
                    <a:pt x="29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4" name="Freeform 12">
              <a:extLst>
                <a:ext uri="{FF2B5EF4-FFF2-40B4-BE49-F238E27FC236}">
                  <a16:creationId xmlns:a16="http://schemas.microsoft.com/office/drawing/2014/main" id="{513B8F03-B996-4263-974D-7D3D8ACF570D}"/>
                </a:ext>
              </a:extLst>
            </p:cNvPr>
            <p:cNvSpPr>
              <a:spLocks/>
            </p:cNvSpPr>
            <p:nvPr/>
          </p:nvSpPr>
          <p:spPr bwMode="auto">
            <a:xfrm>
              <a:off x="1169988" y="4330701"/>
              <a:ext cx="201613" cy="471488"/>
            </a:xfrm>
            <a:custGeom>
              <a:avLst/>
              <a:gdLst/>
              <a:ahLst/>
              <a:cxnLst>
                <a:cxn ang="0">
                  <a:pos x="10" y="0"/>
                </a:cxn>
                <a:cxn ang="0">
                  <a:pos x="27" y="12"/>
                </a:cxn>
                <a:cxn ang="0">
                  <a:pos x="37" y="32"/>
                </a:cxn>
                <a:cxn ang="0">
                  <a:pos x="44" y="45"/>
                </a:cxn>
                <a:cxn ang="0">
                  <a:pos x="59" y="64"/>
                </a:cxn>
                <a:cxn ang="0">
                  <a:pos x="89" y="94"/>
                </a:cxn>
                <a:cxn ang="0">
                  <a:pos x="99" y="106"/>
                </a:cxn>
                <a:cxn ang="0">
                  <a:pos x="101" y="125"/>
                </a:cxn>
                <a:cxn ang="0">
                  <a:pos x="100" y="171"/>
                </a:cxn>
                <a:cxn ang="0">
                  <a:pos x="112" y="196"/>
                </a:cxn>
                <a:cxn ang="0">
                  <a:pos x="122" y="209"/>
                </a:cxn>
                <a:cxn ang="0">
                  <a:pos x="121" y="225"/>
                </a:cxn>
                <a:cxn ang="0">
                  <a:pos x="119" y="240"/>
                </a:cxn>
                <a:cxn ang="0">
                  <a:pos x="127" y="272"/>
                </a:cxn>
                <a:cxn ang="0">
                  <a:pos x="125" y="289"/>
                </a:cxn>
                <a:cxn ang="0">
                  <a:pos x="119" y="295"/>
                </a:cxn>
                <a:cxn ang="0">
                  <a:pos x="114" y="297"/>
                </a:cxn>
                <a:cxn ang="0">
                  <a:pos x="99" y="292"/>
                </a:cxn>
                <a:cxn ang="0">
                  <a:pos x="78" y="273"/>
                </a:cxn>
                <a:cxn ang="0">
                  <a:pos x="57" y="250"/>
                </a:cxn>
                <a:cxn ang="0">
                  <a:pos x="55" y="229"/>
                </a:cxn>
                <a:cxn ang="0">
                  <a:pos x="60" y="210"/>
                </a:cxn>
                <a:cxn ang="0">
                  <a:pos x="64" y="201"/>
                </a:cxn>
                <a:cxn ang="0">
                  <a:pos x="52" y="196"/>
                </a:cxn>
                <a:cxn ang="0">
                  <a:pos x="42" y="186"/>
                </a:cxn>
                <a:cxn ang="0">
                  <a:pos x="43" y="174"/>
                </a:cxn>
                <a:cxn ang="0">
                  <a:pos x="46" y="167"/>
                </a:cxn>
                <a:cxn ang="0">
                  <a:pos x="26" y="141"/>
                </a:cxn>
                <a:cxn ang="0">
                  <a:pos x="22" y="135"/>
                </a:cxn>
                <a:cxn ang="0">
                  <a:pos x="23" y="130"/>
                </a:cxn>
                <a:cxn ang="0">
                  <a:pos x="26" y="126"/>
                </a:cxn>
                <a:cxn ang="0">
                  <a:pos x="33" y="121"/>
                </a:cxn>
                <a:cxn ang="0">
                  <a:pos x="31" y="119"/>
                </a:cxn>
                <a:cxn ang="0">
                  <a:pos x="23" y="118"/>
                </a:cxn>
                <a:cxn ang="0">
                  <a:pos x="18" y="117"/>
                </a:cxn>
                <a:cxn ang="0">
                  <a:pos x="16" y="108"/>
                </a:cxn>
                <a:cxn ang="0">
                  <a:pos x="20" y="100"/>
                </a:cxn>
                <a:cxn ang="0">
                  <a:pos x="19" y="92"/>
                </a:cxn>
                <a:cxn ang="0">
                  <a:pos x="20" y="80"/>
                </a:cxn>
                <a:cxn ang="0">
                  <a:pos x="16" y="70"/>
                </a:cxn>
                <a:cxn ang="0">
                  <a:pos x="4" y="56"/>
                </a:cxn>
                <a:cxn ang="0">
                  <a:pos x="7" y="50"/>
                </a:cxn>
                <a:cxn ang="0">
                  <a:pos x="6" y="37"/>
                </a:cxn>
                <a:cxn ang="0">
                  <a:pos x="3" y="25"/>
                </a:cxn>
                <a:cxn ang="0">
                  <a:pos x="1" y="15"/>
                </a:cxn>
                <a:cxn ang="0">
                  <a:pos x="1" y="3"/>
                </a:cxn>
              </a:cxnLst>
              <a:rect l="0" t="0" r="r" b="b"/>
              <a:pathLst>
                <a:path w="127" h="297">
                  <a:moveTo>
                    <a:pt x="3" y="0"/>
                  </a:moveTo>
                  <a:lnTo>
                    <a:pt x="10" y="0"/>
                  </a:lnTo>
                  <a:lnTo>
                    <a:pt x="20" y="4"/>
                  </a:lnTo>
                  <a:lnTo>
                    <a:pt x="27" y="12"/>
                  </a:lnTo>
                  <a:lnTo>
                    <a:pt x="33" y="22"/>
                  </a:lnTo>
                  <a:lnTo>
                    <a:pt x="37" y="32"/>
                  </a:lnTo>
                  <a:lnTo>
                    <a:pt x="41" y="39"/>
                  </a:lnTo>
                  <a:lnTo>
                    <a:pt x="44" y="45"/>
                  </a:lnTo>
                  <a:lnTo>
                    <a:pt x="50" y="54"/>
                  </a:lnTo>
                  <a:lnTo>
                    <a:pt x="59" y="64"/>
                  </a:lnTo>
                  <a:lnTo>
                    <a:pt x="80" y="84"/>
                  </a:lnTo>
                  <a:lnTo>
                    <a:pt x="89" y="94"/>
                  </a:lnTo>
                  <a:lnTo>
                    <a:pt x="95" y="101"/>
                  </a:lnTo>
                  <a:lnTo>
                    <a:pt x="99" y="106"/>
                  </a:lnTo>
                  <a:lnTo>
                    <a:pt x="100" y="113"/>
                  </a:lnTo>
                  <a:lnTo>
                    <a:pt x="101" y="125"/>
                  </a:lnTo>
                  <a:lnTo>
                    <a:pt x="101" y="163"/>
                  </a:lnTo>
                  <a:lnTo>
                    <a:pt x="100" y="171"/>
                  </a:lnTo>
                  <a:lnTo>
                    <a:pt x="101" y="179"/>
                  </a:lnTo>
                  <a:lnTo>
                    <a:pt x="112" y="196"/>
                  </a:lnTo>
                  <a:lnTo>
                    <a:pt x="118" y="204"/>
                  </a:lnTo>
                  <a:lnTo>
                    <a:pt x="122" y="209"/>
                  </a:lnTo>
                  <a:lnTo>
                    <a:pt x="123" y="217"/>
                  </a:lnTo>
                  <a:lnTo>
                    <a:pt x="121" y="225"/>
                  </a:lnTo>
                  <a:lnTo>
                    <a:pt x="119" y="232"/>
                  </a:lnTo>
                  <a:lnTo>
                    <a:pt x="119" y="240"/>
                  </a:lnTo>
                  <a:lnTo>
                    <a:pt x="124" y="262"/>
                  </a:lnTo>
                  <a:lnTo>
                    <a:pt x="127" y="272"/>
                  </a:lnTo>
                  <a:lnTo>
                    <a:pt x="127" y="281"/>
                  </a:lnTo>
                  <a:lnTo>
                    <a:pt x="125" y="289"/>
                  </a:lnTo>
                  <a:lnTo>
                    <a:pt x="123" y="293"/>
                  </a:lnTo>
                  <a:lnTo>
                    <a:pt x="119" y="295"/>
                  </a:lnTo>
                  <a:lnTo>
                    <a:pt x="117" y="296"/>
                  </a:lnTo>
                  <a:lnTo>
                    <a:pt x="114" y="297"/>
                  </a:lnTo>
                  <a:lnTo>
                    <a:pt x="107" y="296"/>
                  </a:lnTo>
                  <a:lnTo>
                    <a:pt x="99" y="292"/>
                  </a:lnTo>
                  <a:lnTo>
                    <a:pt x="89" y="284"/>
                  </a:lnTo>
                  <a:lnTo>
                    <a:pt x="78" y="273"/>
                  </a:lnTo>
                  <a:lnTo>
                    <a:pt x="68" y="262"/>
                  </a:lnTo>
                  <a:lnTo>
                    <a:pt x="57" y="250"/>
                  </a:lnTo>
                  <a:lnTo>
                    <a:pt x="57" y="239"/>
                  </a:lnTo>
                  <a:lnTo>
                    <a:pt x="55" y="229"/>
                  </a:lnTo>
                  <a:lnTo>
                    <a:pt x="56" y="219"/>
                  </a:lnTo>
                  <a:lnTo>
                    <a:pt x="60" y="210"/>
                  </a:lnTo>
                  <a:lnTo>
                    <a:pt x="65" y="204"/>
                  </a:lnTo>
                  <a:lnTo>
                    <a:pt x="64" y="201"/>
                  </a:lnTo>
                  <a:lnTo>
                    <a:pt x="58" y="198"/>
                  </a:lnTo>
                  <a:lnTo>
                    <a:pt x="52" y="196"/>
                  </a:lnTo>
                  <a:lnTo>
                    <a:pt x="45" y="192"/>
                  </a:lnTo>
                  <a:lnTo>
                    <a:pt x="42" y="186"/>
                  </a:lnTo>
                  <a:lnTo>
                    <a:pt x="41" y="180"/>
                  </a:lnTo>
                  <a:lnTo>
                    <a:pt x="43" y="174"/>
                  </a:lnTo>
                  <a:lnTo>
                    <a:pt x="46" y="170"/>
                  </a:lnTo>
                  <a:lnTo>
                    <a:pt x="46" y="167"/>
                  </a:lnTo>
                  <a:lnTo>
                    <a:pt x="43" y="161"/>
                  </a:lnTo>
                  <a:lnTo>
                    <a:pt x="26" y="141"/>
                  </a:lnTo>
                  <a:lnTo>
                    <a:pt x="23" y="137"/>
                  </a:lnTo>
                  <a:lnTo>
                    <a:pt x="22" y="135"/>
                  </a:lnTo>
                  <a:lnTo>
                    <a:pt x="22" y="132"/>
                  </a:lnTo>
                  <a:lnTo>
                    <a:pt x="23" y="130"/>
                  </a:lnTo>
                  <a:lnTo>
                    <a:pt x="24" y="128"/>
                  </a:lnTo>
                  <a:lnTo>
                    <a:pt x="26" y="126"/>
                  </a:lnTo>
                  <a:lnTo>
                    <a:pt x="29" y="125"/>
                  </a:lnTo>
                  <a:lnTo>
                    <a:pt x="33" y="121"/>
                  </a:lnTo>
                  <a:lnTo>
                    <a:pt x="32" y="121"/>
                  </a:lnTo>
                  <a:lnTo>
                    <a:pt x="31" y="119"/>
                  </a:lnTo>
                  <a:lnTo>
                    <a:pt x="26" y="119"/>
                  </a:lnTo>
                  <a:lnTo>
                    <a:pt x="23" y="118"/>
                  </a:lnTo>
                  <a:lnTo>
                    <a:pt x="20" y="118"/>
                  </a:lnTo>
                  <a:lnTo>
                    <a:pt x="18" y="117"/>
                  </a:lnTo>
                  <a:lnTo>
                    <a:pt x="15" y="114"/>
                  </a:lnTo>
                  <a:lnTo>
                    <a:pt x="16" y="108"/>
                  </a:lnTo>
                  <a:lnTo>
                    <a:pt x="19" y="104"/>
                  </a:lnTo>
                  <a:lnTo>
                    <a:pt x="20" y="100"/>
                  </a:lnTo>
                  <a:lnTo>
                    <a:pt x="20" y="96"/>
                  </a:lnTo>
                  <a:lnTo>
                    <a:pt x="19" y="92"/>
                  </a:lnTo>
                  <a:lnTo>
                    <a:pt x="19" y="87"/>
                  </a:lnTo>
                  <a:lnTo>
                    <a:pt x="20" y="80"/>
                  </a:lnTo>
                  <a:lnTo>
                    <a:pt x="19" y="74"/>
                  </a:lnTo>
                  <a:lnTo>
                    <a:pt x="16" y="70"/>
                  </a:lnTo>
                  <a:lnTo>
                    <a:pt x="8" y="59"/>
                  </a:lnTo>
                  <a:lnTo>
                    <a:pt x="4" y="56"/>
                  </a:lnTo>
                  <a:lnTo>
                    <a:pt x="4" y="54"/>
                  </a:lnTo>
                  <a:lnTo>
                    <a:pt x="7" y="50"/>
                  </a:lnTo>
                  <a:lnTo>
                    <a:pt x="7" y="45"/>
                  </a:lnTo>
                  <a:lnTo>
                    <a:pt x="6" y="37"/>
                  </a:lnTo>
                  <a:lnTo>
                    <a:pt x="4" y="31"/>
                  </a:lnTo>
                  <a:lnTo>
                    <a:pt x="3" y="25"/>
                  </a:lnTo>
                  <a:lnTo>
                    <a:pt x="2" y="21"/>
                  </a:lnTo>
                  <a:lnTo>
                    <a:pt x="1" y="15"/>
                  </a:lnTo>
                  <a:lnTo>
                    <a:pt x="0" y="9"/>
                  </a:lnTo>
                  <a:lnTo>
                    <a:pt x="1" y="3"/>
                  </a:lnTo>
                  <a:lnTo>
                    <a:pt x="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5" name="Freeform 13">
              <a:extLst>
                <a:ext uri="{FF2B5EF4-FFF2-40B4-BE49-F238E27FC236}">
                  <a16:creationId xmlns:a16="http://schemas.microsoft.com/office/drawing/2014/main" id="{B15699FC-51CE-4B3A-8C62-8854FC4879EF}"/>
                </a:ext>
              </a:extLst>
            </p:cNvPr>
            <p:cNvSpPr>
              <a:spLocks/>
            </p:cNvSpPr>
            <p:nvPr/>
          </p:nvSpPr>
          <p:spPr bwMode="auto">
            <a:xfrm>
              <a:off x="2843213" y="2439988"/>
              <a:ext cx="631825" cy="561975"/>
            </a:xfrm>
            <a:custGeom>
              <a:avLst/>
              <a:gdLst/>
              <a:ahLst/>
              <a:cxnLst>
                <a:cxn ang="0">
                  <a:pos x="302" y="2"/>
                </a:cxn>
                <a:cxn ang="0">
                  <a:pos x="309" y="10"/>
                </a:cxn>
                <a:cxn ang="0">
                  <a:pos x="316" y="12"/>
                </a:cxn>
                <a:cxn ang="0">
                  <a:pos x="325" y="16"/>
                </a:cxn>
                <a:cxn ang="0">
                  <a:pos x="334" y="40"/>
                </a:cxn>
                <a:cxn ang="0">
                  <a:pos x="336" y="105"/>
                </a:cxn>
                <a:cxn ang="0">
                  <a:pos x="338" y="128"/>
                </a:cxn>
                <a:cxn ang="0">
                  <a:pos x="338" y="162"/>
                </a:cxn>
                <a:cxn ang="0">
                  <a:pos x="336" y="200"/>
                </a:cxn>
                <a:cxn ang="0">
                  <a:pos x="348" y="227"/>
                </a:cxn>
                <a:cxn ang="0">
                  <a:pos x="375" y="251"/>
                </a:cxn>
                <a:cxn ang="0">
                  <a:pos x="386" y="263"/>
                </a:cxn>
                <a:cxn ang="0">
                  <a:pos x="394" y="268"/>
                </a:cxn>
                <a:cxn ang="0">
                  <a:pos x="398" y="275"/>
                </a:cxn>
                <a:cxn ang="0">
                  <a:pos x="395" y="299"/>
                </a:cxn>
                <a:cxn ang="0">
                  <a:pos x="392" y="298"/>
                </a:cxn>
                <a:cxn ang="0">
                  <a:pos x="386" y="288"/>
                </a:cxn>
                <a:cxn ang="0">
                  <a:pos x="384" y="290"/>
                </a:cxn>
                <a:cxn ang="0">
                  <a:pos x="382" y="295"/>
                </a:cxn>
                <a:cxn ang="0">
                  <a:pos x="375" y="295"/>
                </a:cxn>
                <a:cxn ang="0">
                  <a:pos x="363" y="287"/>
                </a:cxn>
                <a:cxn ang="0">
                  <a:pos x="360" y="294"/>
                </a:cxn>
                <a:cxn ang="0">
                  <a:pos x="355" y="300"/>
                </a:cxn>
                <a:cxn ang="0">
                  <a:pos x="344" y="299"/>
                </a:cxn>
                <a:cxn ang="0">
                  <a:pos x="340" y="302"/>
                </a:cxn>
                <a:cxn ang="0">
                  <a:pos x="338" y="309"/>
                </a:cxn>
                <a:cxn ang="0">
                  <a:pos x="338" y="316"/>
                </a:cxn>
                <a:cxn ang="0">
                  <a:pos x="348" y="310"/>
                </a:cxn>
                <a:cxn ang="0">
                  <a:pos x="362" y="312"/>
                </a:cxn>
                <a:cxn ang="0">
                  <a:pos x="363" y="333"/>
                </a:cxn>
                <a:cxn ang="0">
                  <a:pos x="359" y="349"/>
                </a:cxn>
                <a:cxn ang="0">
                  <a:pos x="337" y="354"/>
                </a:cxn>
                <a:cxn ang="0">
                  <a:pos x="309" y="344"/>
                </a:cxn>
                <a:cxn ang="0">
                  <a:pos x="279" y="340"/>
                </a:cxn>
                <a:cxn ang="0">
                  <a:pos x="277" y="326"/>
                </a:cxn>
                <a:cxn ang="0">
                  <a:pos x="261" y="313"/>
                </a:cxn>
                <a:cxn ang="0">
                  <a:pos x="254" y="306"/>
                </a:cxn>
                <a:cxn ang="0">
                  <a:pos x="250" y="293"/>
                </a:cxn>
                <a:cxn ang="0">
                  <a:pos x="242" y="293"/>
                </a:cxn>
                <a:cxn ang="0">
                  <a:pos x="222" y="310"/>
                </a:cxn>
                <a:cxn ang="0">
                  <a:pos x="197" y="311"/>
                </a:cxn>
                <a:cxn ang="0">
                  <a:pos x="179" y="319"/>
                </a:cxn>
                <a:cxn ang="0">
                  <a:pos x="156" y="319"/>
                </a:cxn>
                <a:cxn ang="0">
                  <a:pos x="109" y="312"/>
                </a:cxn>
                <a:cxn ang="0">
                  <a:pos x="69" y="305"/>
                </a:cxn>
                <a:cxn ang="0">
                  <a:pos x="59" y="284"/>
                </a:cxn>
                <a:cxn ang="0">
                  <a:pos x="65" y="263"/>
                </a:cxn>
                <a:cxn ang="0">
                  <a:pos x="64" y="242"/>
                </a:cxn>
                <a:cxn ang="0">
                  <a:pos x="40" y="228"/>
                </a:cxn>
                <a:cxn ang="0">
                  <a:pos x="8" y="208"/>
                </a:cxn>
                <a:cxn ang="0">
                  <a:pos x="1" y="180"/>
                </a:cxn>
                <a:cxn ang="0">
                  <a:pos x="3" y="153"/>
                </a:cxn>
                <a:cxn ang="0">
                  <a:pos x="245" y="20"/>
                </a:cxn>
                <a:cxn ang="0">
                  <a:pos x="261" y="46"/>
                </a:cxn>
                <a:cxn ang="0">
                  <a:pos x="260" y="71"/>
                </a:cxn>
                <a:cxn ang="0">
                  <a:pos x="259" y="106"/>
                </a:cxn>
                <a:cxn ang="0">
                  <a:pos x="267" y="117"/>
                </a:cxn>
                <a:cxn ang="0">
                  <a:pos x="280" y="108"/>
                </a:cxn>
                <a:cxn ang="0">
                  <a:pos x="279" y="75"/>
                </a:cxn>
                <a:cxn ang="0">
                  <a:pos x="282" y="33"/>
                </a:cxn>
                <a:cxn ang="0">
                  <a:pos x="287" y="11"/>
                </a:cxn>
                <a:cxn ang="0">
                  <a:pos x="294" y="3"/>
                </a:cxn>
              </a:cxnLst>
              <a:rect l="0" t="0" r="r" b="b"/>
              <a:pathLst>
                <a:path w="398" h="354">
                  <a:moveTo>
                    <a:pt x="295" y="0"/>
                  </a:moveTo>
                  <a:lnTo>
                    <a:pt x="298" y="0"/>
                  </a:lnTo>
                  <a:lnTo>
                    <a:pt x="302" y="2"/>
                  </a:lnTo>
                  <a:lnTo>
                    <a:pt x="304" y="4"/>
                  </a:lnTo>
                  <a:lnTo>
                    <a:pt x="305" y="6"/>
                  </a:lnTo>
                  <a:lnTo>
                    <a:pt x="309" y="10"/>
                  </a:lnTo>
                  <a:lnTo>
                    <a:pt x="311" y="11"/>
                  </a:lnTo>
                  <a:lnTo>
                    <a:pt x="314" y="11"/>
                  </a:lnTo>
                  <a:lnTo>
                    <a:pt x="316" y="12"/>
                  </a:lnTo>
                  <a:lnTo>
                    <a:pt x="319" y="12"/>
                  </a:lnTo>
                  <a:lnTo>
                    <a:pt x="323" y="14"/>
                  </a:lnTo>
                  <a:lnTo>
                    <a:pt x="325" y="16"/>
                  </a:lnTo>
                  <a:lnTo>
                    <a:pt x="327" y="20"/>
                  </a:lnTo>
                  <a:lnTo>
                    <a:pt x="330" y="29"/>
                  </a:lnTo>
                  <a:lnTo>
                    <a:pt x="334" y="40"/>
                  </a:lnTo>
                  <a:lnTo>
                    <a:pt x="335" y="47"/>
                  </a:lnTo>
                  <a:lnTo>
                    <a:pt x="336" y="59"/>
                  </a:lnTo>
                  <a:lnTo>
                    <a:pt x="336" y="105"/>
                  </a:lnTo>
                  <a:lnTo>
                    <a:pt x="337" y="116"/>
                  </a:lnTo>
                  <a:lnTo>
                    <a:pt x="337" y="123"/>
                  </a:lnTo>
                  <a:lnTo>
                    <a:pt x="338" y="128"/>
                  </a:lnTo>
                  <a:lnTo>
                    <a:pt x="340" y="146"/>
                  </a:lnTo>
                  <a:lnTo>
                    <a:pt x="340" y="158"/>
                  </a:lnTo>
                  <a:lnTo>
                    <a:pt x="338" y="162"/>
                  </a:lnTo>
                  <a:lnTo>
                    <a:pt x="332" y="177"/>
                  </a:lnTo>
                  <a:lnTo>
                    <a:pt x="330" y="184"/>
                  </a:lnTo>
                  <a:lnTo>
                    <a:pt x="336" y="200"/>
                  </a:lnTo>
                  <a:lnTo>
                    <a:pt x="340" y="211"/>
                  </a:lnTo>
                  <a:lnTo>
                    <a:pt x="345" y="221"/>
                  </a:lnTo>
                  <a:lnTo>
                    <a:pt x="348" y="227"/>
                  </a:lnTo>
                  <a:lnTo>
                    <a:pt x="352" y="230"/>
                  </a:lnTo>
                  <a:lnTo>
                    <a:pt x="368" y="243"/>
                  </a:lnTo>
                  <a:lnTo>
                    <a:pt x="375" y="251"/>
                  </a:lnTo>
                  <a:lnTo>
                    <a:pt x="382" y="256"/>
                  </a:lnTo>
                  <a:lnTo>
                    <a:pt x="385" y="261"/>
                  </a:lnTo>
                  <a:lnTo>
                    <a:pt x="386" y="263"/>
                  </a:lnTo>
                  <a:lnTo>
                    <a:pt x="387" y="264"/>
                  </a:lnTo>
                  <a:lnTo>
                    <a:pt x="392" y="266"/>
                  </a:lnTo>
                  <a:lnTo>
                    <a:pt x="394" y="268"/>
                  </a:lnTo>
                  <a:lnTo>
                    <a:pt x="396" y="270"/>
                  </a:lnTo>
                  <a:lnTo>
                    <a:pt x="397" y="272"/>
                  </a:lnTo>
                  <a:lnTo>
                    <a:pt x="398" y="275"/>
                  </a:lnTo>
                  <a:lnTo>
                    <a:pt x="398" y="283"/>
                  </a:lnTo>
                  <a:lnTo>
                    <a:pt x="397" y="293"/>
                  </a:lnTo>
                  <a:lnTo>
                    <a:pt x="395" y="299"/>
                  </a:lnTo>
                  <a:lnTo>
                    <a:pt x="393" y="301"/>
                  </a:lnTo>
                  <a:lnTo>
                    <a:pt x="392" y="300"/>
                  </a:lnTo>
                  <a:lnTo>
                    <a:pt x="392" y="298"/>
                  </a:lnTo>
                  <a:lnTo>
                    <a:pt x="390" y="294"/>
                  </a:lnTo>
                  <a:lnTo>
                    <a:pt x="390" y="292"/>
                  </a:lnTo>
                  <a:lnTo>
                    <a:pt x="386" y="288"/>
                  </a:lnTo>
                  <a:lnTo>
                    <a:pt x="385" y="288"/>
                  </a:lnTo>
                  <a:lnTo>
                    <a:pt x="384" y="289"/>
                  </a:lnTo>
                  <a:lnTo>
                    <a:pt x="384" y="290"/>
                  </a:lnTo>
                  <a:lnTo>
                    <a:pt x="383" y="293"/>
                  </a:lnTo>
                  <a:lnTo>
                    <a:pt x="383" y="294"/>
                  </a:lnTo>
                  <a:lnTo>
                    <a:pt x="382" y="295"/>
                  </a:lnTo>
                  <a:lnTo>
                    <a:pt x="382" y="296"/>
                  </a:lnTo>
                  <a:lnTo>
                    <a:pt x="380" y="296"/>
                  </a:lnTo>
                  <a:lnTo>
                    <a:pt x="375" y="295"/>
                  </a:lnTo>
                  <a:lnTo>
                    <a:pt x="372" y="292"/>
                  </a:lnTo>
                  <a:lnTo>
                    <a:pt x="365" y="287"/>
                  </a:lnTo>
                  <a:lnTo>
                    <a:pt x="363" y="287"/>
                  </a:lnTo>
                  <a:lnTo>
                    <a:pt x="362" y="288"/>
                  </a:lnTo>
                  <a:lnTo>
                    <a:pt x="361" y="290"/>
                  </a:lnTo>
                  <a:lnTo>
                    <a:pt x="360" y="294"/>
                  </a:lnTo>
                  <a:lnTo>
                    <a:pt x="358" y="298"/>
                  </a:lnTo>
                  <a:lnTo>
                    <a:pt x="357" y="299"/>
                  </a:lnTo>
                  <a:lnTo>
                    <a:pt x="355" y="300"/>
                  </a:lnTo>
                  <a:lnTo>
                    <a:pt x="351" y="300"/>
                  </a:lnTo>
                  <a:lnTo>
                    <a:pt x="349" y="299"/>
                  </a:lnTo>
                  <a:lnTo>
                    <a:pt x="344" y="299"/>
                  </a:lnTo>
                  <a:lnTo>
                    <a:pt x="341" y="300"/>
                  </a:lnTo>
                  <a:lnTo>
                    <a:pt x="340" y="301"/>
                  </a:lnTo>
                  <a:lnTo>
                    <a:pt x="340" y="302"/>
                  </a:lnTo>
                  <a:lnTo>
                    <a:pt x="339" y="305"/>
                  </a:lnTo>
                  <a:lnTo>
                    <a:pt x="339" y="307"/>
                  </a:lnTo>
                  <a:lnTo>
                    <a:pt x="338" y="309"/>
                  </a:lnTo>
                  <a:lnTo>
                    <a:pt x="338" y="312"/>
                  </a:lnTo>
                  <a:lnTo>
                    <a:pt x="337" y="315"/>
                  </a:lnTo>
                  <a:lnTo>
                    <a:pt x="338" y="316"/>
                  </a:lnTo>
                  <a:lnTo>
                    <a:pt x="338" y="317"/>
                  </a:lnTo>
                  <a:lnTo>
                    <a:pt x="339" y="317"/>
                  </a:lnTo>
                  <a:lnTo>
                    <a:pt x="348" y="310"/>
                  </a:lnTo>
                  <a:lnTo>
                    <a:pt x="353" y="308"/>
                  </a:lnTo>
                  <a:lnTo>
                    <a:pt x="359" y="309"/>
                  </a:lnTo>
                  <a:lnTo>
                    <a:pt x="362" y="312"/>
                  </a:lnTo>
                  <a:lnTo>
                    <a:pt x="362" y="318"/>
                  </a:lnTo>
                  <a:lnTo>
                    <a:pt x="361" y="322"/>
                  </a:lnTo>
                  <a:lnTo>
                    <a:pt x="363" y="333"/>
                  </a:lnTo>
                  <a:lnTo>
                    <a:pt x="363" y="341"/>
                  </a:lnTo>
                  <a:lnTo>
                    <a:pt x="362" y="346"/>
                  </a:lnTo>
                  <a:lnTo>
                    <a:pt x="359" y="349"/>
                  </a:lnTo>
                  <a:lnTo>
                    <a:pt x="353" y="350"/>
                  </a:lnTo>
                  <a:lnTo>
                    <a:pt x="346" y="353"/>
                  </a:lnTo>
                  <a:lnTo>
                    <a:pt x="337" y="354"/>
                  </a:lnTo>
                  <a:lnTo>
                    <a:pt x="327" y="353"/>
                  </a:lnTo>
                  <a:lnTo>
                    <a:pt x="318" y="349"/>
                  </a:lnTo>
                  <a:lnTo>
                    <a:pt x="309" y="344"/>
                  </a:lnTo>
                  <a:lnTo>
                    <a:pt x="299" y="342"/>
                  </a:lnTo>
                  <a:lnTo>
                    <a:pt x="282" y="342"/>
                  </a:lnTo>
                  <a:lnTo>
                    <a:pt x="279" y="340"/>
                  </a:lnTo>
                  <a:lnTo>
                    <a:pt x="278" y="338"/>
                  </a:lnTo>
                  <a:lnTo>
                    <a:pt x="278" y="328"/>
                  </a:lnTo>
                  <a:lnTo>
                    <a:pt x="277" y="326"/>
                  </a:lnTo>
                  <a:lnTo>
                    <a:pt x="273" y="322"/>
                  </a:lnTo>
                  <a:lnTo>
                    <a:pt x="268" y="318"/>
                  </a:lnTo>
                  <a:lnTo>
                    <a:pt x="261" y="313"/>
                  </a:lnTo>
                  <a:lnTo>
                    <a:pt x="257" y="310"/>
                  </a:lnTo>
                  <a:lnTo>
                    <a:pt x="255" y="308"/>
                  </a:lnTo>
                  <a:lnTo>
                    <a:pt x="254" y="306"/>
                  </a:lnTo>
                  <a:lnTo>
                    <a:pt x="254" y="297"/>
                  </a:lnTo>
                  <a:lnTo>
                    <a:pt x="253" y="295"/>
                  </a:lnTo>
                  <a:lnTo>
                    <a:pt x="250" y="293"/>
                  </a:lnTo>
                  <a:lnTo>
                    <a:pt x="248" y="292"/>
                  </a:lnTo>
                  <a:lnTo>
                    <a:pt x="244" y="292"/>
                  </a:lnTo>
                  <a:lnTo>
                    <a:pt x="242" y="293"/>
                  </a:lnTo>
                  <a:lnTo>
                    <a:pt x="237" y="298"/>
                  </a:lnTo>
                  <a:lnTo>
                    <a:pt x="231" y="305"/>
                  </a:lnTo>
                  <a:lnTo>
                    <a:pt x="222" y="310"/>
                  </a:lnTo>
                  <a:lnTo>
                    <a:pt x="213" y="313"/>
                  </a:lnTo>
                  <a:lnTo>
                    <a:pt x="204" y="312"/>
                  </a:lnTo>
                  <a:lnTo>
                    <a:pt x="197" y="311"/>
                  </a:lnTo>
                  <a:lnTo>
                    <a:pt x="190" y="311"/>
                  </a:lnTo>
                  <a:lnTo>
                    <a:pt x="185" y="315"/>
                  </a:lnTo>
                  <a:lnTo>
                    <a:pt x="179" y="319"/>
                  </a:lnTo>
                  <a:lnTo>
                    <a:pt x="172" y="320"/>
                  </a:lnTo>
                  <a:lnTo>
                    <a:pt x="166" y="320"/>
                  </a:lnTo>
                  <a:lnTo>
                    <a:pt x="156" y="319"/>
                  </a:lnTo>
                  <a:lnTo>
                    <a:pt x="142" y="317"/>
                  </a:lnTo>
                  <a:lnTo>
                    <a:pt x="126" y="316"/>
                  </a:lnTo>
                  <a:lnTo>
                    <a:pt x="109" y="312"/>
                  </a:lnTo>
                  <a:lnTo>
                    <a:pt x="93" y="310"/>
                  </a:lnTo>
                  <a:lnTo>
                    <a:pt x="80" y="307"/>
                  </a:lnTo>
                  <a:lnTo>
                    <a:pt x="69" y="305"/>
                  </a:lnTo>
                  <a:lnTo>
                    <a:pt x="64" y="301"/>
                  </a:lnTo>
                  <a:lnTo>
                    <a:pt x="61" y="294"/>
                  </a:lnTo>
                  <a:lnTo>
                    <a:pt x="59" y="284"/>
                  </a:lnTo>
                  <a:lnTo>
                    <a:pt x="59" y="275"/>
                  </a:lnTo>
                  <a:lnTo>
                    <a:pt x="62" y="268"/>
                  </a:lnTo>
                  <a:lnTo>
                    <a:pt x="65" y="263"/>
                  </a:lnTo>
                  <a:lnTo>
                    <a:pt x="66" y="255"/>
                  </a:lnTo>
                  <a:lnTo>
                    <a:pt x="66" y="248"/>
                  </a:lnTo>
                  <a:lnTo>
                    <a:pt x="64" y="242"/>
                  </a:lnTo>
                  <a:lnTo>
                    <a:pt x="60" y="239"/>
                  </a:lnTo>
                  <a:lnTo>
                    <a:pt x="51" y="234"/>
                  </a:lnTo>
                  <a:lnTo>
                    <a:pt x="40" y="228"/>
                  </a:lnTo>
                  <a:lnTo>
                    <a:pt x="28" y="221"/>
                  </a:lnTo>
                  <a:lnTo>
                    <a:pt x="17" y="215"/>
                  </a:lnTo>
                  <a:lnTo>
                    <a:pt x="8" y="208"/>
                  </a:lnTo>
                  <a:lnTo>
                    <a:pt x="5" y="202"/>
                  </a:lnTo>
                  <a:lnTo>
                    <a:pt x="3" y="192"/>
                  </a:lnTo>
                  <a:lnTo>
                    <a:pt x="1" y="180"/>
                  </a:lnTo>
                  <a:lnTo>
                    <a:pt x="0" y="166"/>
                  </a:lnTo>
                  <a:lnTo>
                    <a:pt x="1" y="157"/>
                  </a:lnTo>
                  <a:lnTo>
                    <a:pt x="3" y="153"/>
                  </a:lnTo>
                  <a:lnTo>
                    <a:pt x="177" y="224"/>
                  </a:lnTo>
                  <a:lnTo>
                    <a:pt x="245" y="15"/>
                  </a:lnTo>
                  <a:lnTo>
                    <a:pt x="245" y="20"/>
                  </a:lnTo>
                  <a:lnTo>
                    <a:pt x="254" y="28"/>
                  </a:lnTo>
                  <a:lnTo>
                    <a:pt x="258" y="41"/>
                  </a:lnTo>
                  <a:lnTo>
                    <a:pt x="261" y="46"/>
                  </a:lnTo>
                  <a:lnTo>
                    <a:pt x="263" y="50"/>
                  </a:lnTo>
                  <a:lnTo>
                    <a:pt x="263" y="64"/>
                  </a:lnTo>
                  <a:lnTo>
                    <a:pt x="260" y="71"/>
                  </a:lnTo>
                  <a:lnTo>
                    <a:pt x="260" y="74"/>
                  </a:lnTo>
                  <a:lnTo>
                    <a:pt x="259" y="79"/>
                  </a:lnTo>
                  <a:lnTo>
                    <a:pt x="259" y="106"/>
                  </a:lnTo>
                  <a:lnTo>
                    <a:pt x="260" y="114"/>
                  </a:lnTo>
                  <a:lnTo>
                    <a:pt x="263" y="117"/>
                  </a:lnTo>
                  <a:lnTo>
                    <a:pt x="267" y="117"/>
                  </a:lnTo>
                  <a:lnTo>
                    <a:pt x="273" y="116"/>
                  </a:lnTo>
                  <a:lnTo>
                    <a:pt x="278" y="113"/>
                  </a:lnTo>
                  <a:lnTo>
                    <a:pt x="280" y="108"/>
                  </a:lnTo>
                  <a:lnTo>
                    <a:pt x="278" y="100"/>
                  </a:lnTo>
                  <a:lnTo>
                    <a:pt x="278" y="86"/>
                  </a:lnTo>
                  <a:lnTo>
                    <a:pt x="279" y="75"/>
                  </a:lnTo>
                  <a:lnTo>
                    <a:pt x="280" y="61"/>
                  </a:lnTo>
                  <a:lnTo>
                    <a:pt x="281" y="46"/>
                  </a:lnTo>
                  <a:lnTo>
                    <a:pt x="282" y="33"/>
                  </a:lnTo>
                  <a:lnTo>
                    <a:pt x="283" y="22"/>
                  </a:lnTo>
                  <a:lnTo>
                    <a:pt x="284" y="15"/>
                  </a:lnTo>
                  <a:lnTo>
                    <a:pt x="287" y="11"/>
                  </a:lnTo>
                  <a:lnTo>
                    <a:pt x="290" y="11"/>
                  </a:lnTo>
                  <a:lnTo>
                    <a:pt x="291" y="10"/>
                  </a:lnTo>
                  <a:lnTo>
                    <a:pt x="294" y="3"/>
                  </a:lnTo>
                  <a:lnTo>
                    <a:pt x="294" y="2"/>
                  </a:lnTo>
                  <a:lnTo>
                    <a:pt x="29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6" name="Freeform 14">
              <a:extLst>
                <a:ext uri="{FF2B5EF4-FFF2-40B4-BE49-F238E27FC236}">
                  <a16:creationId xmlns:a16="http://schemas.microsoft.com/office/drawing/2014/main" id="{CBF58B72-09F0-4AEF-B81F-514FC3BCDAB2}"/>
                </a:ext>
              </a:extLst>
            </p:cNvPr>
            <p:cNvSpPr>
              <a:spLocks noEditPoints="1"/>
            </p:cNvSpPr>
            <p:nvPr/>
          </p:nvSpPr>
          <p:spPr bwMode="auto">
            <a:xfrm>
              <a:off x="2844800" y="2360613"/>
              <a:ext cx="388938" cy="434975"/>
            </a:xfrm>
            <a:custGeom>
              <a:avLst/>
              <a:gdLst/>
              <a:ahLst/>
              <a:cxnLst>
                <a:cxn ang="0">
                  <a:pos x="1" y="204"/>
                </a:cxn>
                <a:cxn ang="0">
                  <a:pos x="162" y="2"/>
                </a:cxn>
                <a:cxn ang="0">
                  <a:pos x="171" y="17"/>
                </a:cxn>
                <a:cxn ang="0">
                  <a:pos x="147" y="45"/>
                </a:cxn>
                <a:cxn ang="0">
                  <a:pos x="150" y="55"/>
                </a:cxn>
                <a:cxn ang="0">
                  <a:pos x="165" y="53"/>
                </a:cxn>
                <a:cxn ang="0">
                  <a:pos x="184" y="39"/>
                </a:cxn>
                <a:cxn ang="0">
                  <a:pos x="198" y="51"/>
                </a:cxn>
                <a:cxn ang="0">
                  <a:pos x="211" y="70"/>
                </a:cxn>
                <a:cxn ang="0">
                  <a:pos x="206" y="80"/>
                </a:cxn>
                <a:cxn ang="0">
                  <a:pos x="197" y="97"/>
                </a:cxn>
                <a:cxn ang="0">
                  <a:pos x="207" y="96"/>
                </a:cxn>
                <a:cxn ang="0">
                  <a:pos x="219" y="89"/>
                </a:cxn>
                <a:cxn ang="0">
                  <a:pos x="226" y="91"/>
                </a:cxn>
                <a:cxn ang="0">
                  <a:pos x="234" y="87"/>
                </a:cxn>
                <a:cxn ang="0">
                  <a:pos x="235" y="76"/>
                </a:cxn>
                <a:cxn ang="0">
                  <a:pos x="232" y="59"/>
                </a:cxn>
                <a:cxn ang="0">
                  <a:pos x="236" y="54"/>
                </a:cxn>
                <a:cxn ang="0">
                  <a:pos x="245" y="57"/>
                </a:cxn>
                <a:cxn ang="0">
                  <a:pos x="244" y="65"/>
                </a:cxn>
                <a:cxn ang="0">
                  <a:pos x="3" y="202"/>
                </a:cxn>
                <a:cxn ang="0">
                  <a:pos x="37" y="202"/>
                </a:cxn>
                <a:cxn ang="0">
                  <a:pos x="79" y="214"/>
                </a:cxn>
                <a:cxn ang="0">
                  <a:pos x="111" y="234"/>
                </a:cxn>
                <a:cxn ang="0">
                  <a:pos x="125" y="237"/>
                </a:cxn>
                <a:cxn ang="0">
                  <a:pos x="148" y="238"/>
                </a:cxn>
                <a:cxn ang="0">
                  <a:pos x="140" y="230"/>
                </a:cxn>
                <a:cxn ang="0">
                  <a:pos x="128" y="214"/>
                </a:cxn>
                <a:cxn ang="0">
                  <a:pos x="103" y="189"/>
                </a:cxn>
                <a:cxn ang="0">
                  <a:pos x="75" y="187"/>
                </a:cxn>
                <a:cxn ang="0">
                  <a:pos x="30" y="166"/>
                </a:cxn>
                <a:cxn ang="0">
                  <a:pos x="15" y="151"/>
                </a:cxn>
                <a:cxn ang="0">
                  <a:pos x="10" y="129"/>
                </a:cxn>
                <a:cxn ang="0">
                  <a:pos x="28" y="122"/>
                </a:cxn>
                <a:cxn ang="0">
                  <a:pos x="65" y="124"/>
                </a:cxn>
                <a:cxn ang="0">
                  <a:pos x="85" y="121"/>
                </a:cxn>
                <a:cxn ang="0">
                  <a:pos x="85" y="116"/>
                </a:cxn>
                <a:cxn ang="0">
                  <a:pos x="62" y="112"/>
                </a:cxn>
                <a:cxn ang="0">
                  <a:pos x="41" y="104"/>
                </a:cxn>
                <a:cxn ang="0">
                  <a:pos x="28" y="99"/>
                </a:cxn>
                <a:cxn ang="0">
                  <a:pos x="32" y="96"/>
                </a:cxn>
                <a:cxn ang="0">
                  <a:pos x="40" y="93"/>
                </a:cxn>
                <a:cxn ang="0">
                  <a:pos x="40" y="89"/>
                </a:cxn>
                <a:cxn ang="0">
                  <a:pos x="24" y="80"/>
                </a:cxn>
                <a:cxn ang="0">
                  <a:pos x="18" y="70"/>
                </a:cxn>
                <a:cxn ang="0">
                  <a:pos x="38" y="50"/>
                </a:cxn>
                <a:cxn ang="0">
                  <a:pos x="53" y="42"/>
                </a:cxn>
                <a:cxn ang="0">
                  <a:pos x="57" y="37"/>
                </a:cxn>
                <a:cxn ang="0">
                  <a:pos x="53" y="25"/>
                </a:cxn>
                <a:cxn ang="0">
                  <a:pos x="86" y="10"/>
                </a:cxn>
                <a:cxn ang="0">
                  <a:pos x="121" y="6"/>
                </a:cxn>
              </a:cxnLst>
              <a:rect l="0" t="0" r="r" b="b"/>
              <a:pathLst>
                <a:path w="245" h="274">
                  <a:moveTo>
                    <a:pt x="2" y="203"/>
                  </a:moveTo>
                  <a:lnTo>
                    <a:pt x="0" y="207"/>
                  </a:lnTo>
                  <a:lnTo>
                    <a:pt x="1" y="204"/>
                  </a:lnTo>
                  <a:lnTo>
                    <a:pt x="2" y="203"/>
                  </a:lnTo>
                  <a:close/>
                  <a:moveTo>
                    <a:pt x="155" y="0"/>
                  </a:moveTo>
                  <a:lnTo>
                    <a:pt x="162" y="2"/>
                  </a:lnTo>
                  <a:lnTo>
                    <a:pt x="166" y="5"/>
                  </a:lnTo>
                  <a:lnTo>
                    <a:pt x="170" y="10"/>
                  </a:lnTo>
                  <a:lnTo>
                    <a:pt x="171" y="17"/>
                  </a:lnTo>
                  <a:lnTo>
                    <a:pt x="170" y="21"/>
                  </a:lnTo>
                  <a:lnTo>
                    <a:pt x="151" y="40"/>
                  </a:lnTo>
                  <a:lnTo>
                    <a:pt x="147" y="45"/>
                  </a:lnTo>
                  <a:lnTo>
                    <a:pt x="144" y="51"/>
                  </a:lnTo>
                  <a:lnTo>
                    <a:pt x="144" y="53"/>
                  </a:lnTo>
                  <a:lnTo>
                    <a:pt x="150" y="55"/>
                  </a:lnTo>
                  <a:lnTo>
                    <a:pt x="155" y="56"/>
                  </a:lnTo>
                  <a:lnTo>
                    <a:pt x="161" y="55"/>
                  </a:lnTo>
                  <a:lnTo>
                    <a:pt x="165" y="53"/>
                  </a:lnTo>
                  <a:lnTo>
                    <a:pt x="168" y="49"/>
                  </a:lnTo>
                  <a:lnTo>
                    <a:pt x="179" y="40"/>
                  </a:lnTo>
                  <a:lnTo>
                    <a:pt x="184" y="39"/>
                  </a:lnTo>
                  <a:lnTo>
                    <a:pt x="187" y="41"/>
                  </a:lnTo>
                  <a:lnTo>
                    <a:pt x="193" y="45"/>
                  </a:lnTo>
                  <a:lnTo>
                    <a:pt x="198" y="51"/>
                  </a:lnTo>
                  <a:lnTo>
                    <a:pt x="203" y="57"/>
                  </a:lnTo>
                  <a:lnTo>
                    <a:pt x="208" y="64"/>
                  </a:lnTo>
                  <a:lnTo>
                    <a:pt x="211" y="70"/>
                  </a:lnTo>
                  <a:lnTo>
                    <a:pt x="211" y="72"/>
                  </a:lnTo>
                  <a:lnTo>
                    <a:pt x="209" y="75"/>
                  </a:lnTo>
                  <a:lnTo>
                    <a:pt x="206" y="80"/>
                  </a:lnTo>
                  <a:lnTo>
                    <a:pt x="202" y="87"/>
                  </a:lnTo>
                  <a:lnTo>
                    <a:pt x="199" y="93"/>
                  </a:lnTo>
                  <a:lnTo>
                    <a:pt x="197" y="97"/>
                  </a:lnTo>
                  <a:lnTo>
                    <a:pt x="197" y="99"/>
                  </a:lnTo>
                  <a:lnTo>
                    <a:pt x="201" y="98"/>
                  </a:lnTo>
                  <a:lnTo>
                    <a:pt x="207" y="96"/>
                  </a:lnTo>
                  <a:lnTo>
                    <a:pt x="211" y="94"/>
                  </a:lnTo>
                  <a:lnTo>
                    <a:pt x="216" y="89"/>
                  </a:lnTo>
                  <a:lnTo>
                    <a:pt x="219" y="89"/>
                  </a:lnTo>
                  <a:lnTo>
                    <a:pt x="221" y="90"/>
                  </a:lnTo>
                  <a:lnTo>
                    <a:pt x="222" y="91"/>
                  </a:lnTo>
                  <a:lnTo>
                    <a:pt x="226" y="91"/>
                  </a:lnTo>
                  <a:lnTo>
                    <a:pt x="229" y="90"/>
                  </a:lnTo>
                  <a:lnTo>
                    <a:pt x="232" y="89"/>
                  </a:lnTo>
                  <a:lnTo>
                    <a:pt x="234" y="87"/>
                  </a:lnTo>
                  <a:lnTo>
                    <a:pt x="236" y="83"/>
                  </a:lnTo>
                  <a:lnTo>
                    <a:pt x="236" y="80"/>
                  </a:lnTo>
                  <a:lnTo>
                    <a:pt x="235" y="76"/>
                  </a:lnTo>
                  <a:lnTo>
                    <a:pt x="233" y="70"/>
                  </a:lnTo>
                  <a:lnTo>
                    <a:pt x="232" y="64"/>
                  </a:lnTo>
                  <a:lnTo>
                    <a:pt x="232" y="59"/>
                  </a:lnTo>
                  <a:lnTo>
                    <a:pt x="233" y="55"/>
                  </a:lnTo>
                  <a:lnTo>
                    <a:pt x="235" y="55"/>
                  </a:lnTo>
                  <a:lnTo>
                    <a:pt x="236" y="54"/>
                  </a:lnTo>
                  <a:lnTo>
                    <a:pt x="240" y="55"/>
                  </a:lnTo>
                  <a:lnTo>
                    <a:pt x="243" y="55"/>
                  </a:lnTo>
                  <a:lnTo>
                    <a:pt x="245" y="57"/>
                  </a:lnTo>
                  <a:lnTo>
                    <a:pt x="245" y="59"/>
                  </a:lnTo>
                  <a:lnTo>
                    <a:pt x="244" y="62"/>
                  </a:lnTo>
                  <a:lnTo>
                    <a:pt x="244" y="65"/>
                  </a:lnTo>
                  <a:lnTo>
                    <a:pt x="176" y="274"/>
                  </a:lnTo>
                  <a:lnTo>
                    <a:pt x="2" y="203"/>
                  </a:lnTo>
                  <a:lnTo>
                    <a:pt x="3" y="202"/>
                  </a:lnTo>
                  <a:lnTo>
                    <a:pt x="11" y="200"/>
                  </a:lnTo>
                  <a:lnTo>
                    <a:pt x="23" y="201"/>
                  </a:lnTo>
                  <a:lnTo>
                    <a:pt x="37" y="202"/>
                  </a:lnTo>
                  <a:lnTo>
                    <a:pt x="52" y="206"/>
                  </a:lnTo>
                  <a:lnTo>
                    <a:pt x="67" y="210"/>
                  </a:lnTo>
                  <a:lnTo>
                    <a:pt x="79" y="214"/>
                  </a:lnTo>
                  <a:lnTo>
                    <a:pt x="91" y="221"/>
                  </a:lnTo>
                  <a:lnTo>
                    <a:pt x="102" y="227"/>
                  </a:lnTo>
                  <a:lnTo>
                    <a:pt x="111" y="234"/>
                  </a:lnTo>
                  <a:lnTo>
                    <a:pt x="118" y="237"/>
                  </a:lnTo>
                  <a:lnTo>
                    <a:pt x="122" y="238"/>
                  </a:lnTo>
                  <a:lnTo>
                    <a:pt x="125" y="237"/>
                  </a:lnTo>
                  <a:lnTo>
                    <a:pt x="139" y="237"/>
                  </a:lnTo>
                  <a:lnTo>
                    <a:pt x="142" y="238"/>
                  </a:lnTo>
                  <a:lnTo>
                    <a:pt x="148" y="238"/>
                  </a:lnTo>
                  <a:lnTo>
                    <a:pt x="148" y="236"/>
                  </a:lnTo>
                  <a:lnTo>
                    <a:pt x="143" y="232"/>
                  </a:lnTo>
                  <a:lnTo>
                    <a:pt x="140" y="230"/>
                  </a:lnTo>
                  <a:lnTo>
                    <a:pt x="138" y="229"/>
                  </a:lnTo>
                  <a:lnTo>
                    <a:pt x="133" y="220"/>
                  </a:lnTo>
                  <a:lnTo>
                    <a:pt x="128" y="214"/>
                  </a:lnTo>
                  <a:lnTo>
                    <a:pt x="121" y="207"/>
                  </a:lnTo>
                  <a:lnTo>
                    <a:pt x="107" y="192"/>
                  </a:lnTo>
                  <a:lnTo>
                    <a:pt x="103" y="189"/>
                  </a:lnTo>
                  <a:lnTo>
                    <a:pt x="96" y="188"/>
                  </a:lnTo>
                  <a:lnTo>
                    <a:pt x="86" y="188"/>
                  </a:lnTo>
                  <a:lnTo>
                    <a:pt x="75" y="187"/>
                  </a:lnTo>
                  <a:lnTo>
                    <a:pt x="63" y="184"/>
                  </a:lnTo>
                  <a:lnTo>
                    <a:pt x="41" y="173"/>
                  </a:lnTo>
                  <a:lnTo>
                    <a:pt x="30" y="166"/>
                  </a:lnTo>
                  <a:lnTo>
                    <a:pt x="22" y="161"/>
                  </a:lnTo>
                  <a:lnTo>
                    <a:pt x="17" y="156"/>
                  </a:lnTo>
                  <a:lnTo>
                    <a:pt x="15" y="151"/>
                  </a:lnTo>
                  <a:lnTo>
                    <a:pt x="12" y="143"/>
                  </a:lnTo>
                  <a:lnTo>
                    <a:pt x="10" y="135"/>
                  </a:lnTo>
                  <a:lnTo>
                    <a:pt x="10" y="129"/>
                  </a:lnTo>
                  <a:lnTo>
                    <a:pt x="12" y="124"/>
                  </a:lnTo>
                  <a:lnTo>
                    <a:pt x="18" y="123"/>
                  </a:lnTo>
                  <a:lnTo>
                    <a:pt x="28" y="122"/>
                  </a:lnTo>
                  <a:lnTo>
                    <a:pt x="40" y="122"/>
                  </a:lnTo>
                  <a:lnTo>
                    <a:pt x="53" y="123"/>
                  </a:lnTo>
                  <a:lnTo>
                    <a:pt x="65" y="124"/>
                  </a:lnTo>
                  <a:lnTo>
                    <a:pt x="78" y="124"/>
                  </a:lnTo>
                  <a:lnTo>
                    <a:pt x="81" y="123"/>
                  </a:lnTo>
                  <a:lnTo>
                    <a:pt x="85" y="121"/>
                  </a:lnTo>
                  <a:lnTo>
                    <a:pt x="86" y="119"/>
                  </a:lnTo>
                  <a:lnTo>
                    <a:pt x="86" y="118"/>
                  </a:lnTo>
                  <a:lnTo>
                    <a:pt x="85" y="116"/>
                  </a:lnTo>
                  <a:lnTo>
                    <a:pt x="82" y="114"/>
                  </a:lnTo>
                  <a:lnTo>
                    <a:pt x="73" y="113"/>
                  </a:lnTo>
                  <a:lnTo>
                    <a:pt x="62" y="112"/>
                  </a:lnTo>
                  <a:lnTo>
                    <a:pt x="52" y="110"/>
                  </a:lnTo>
                  <a:lnTo>
                    <a:pt x="46" y="107"/>
                  </a:lnTo>
                  <a:lnTo>
                    <a:pt x="41" y="104"/>
                  </a:lnTo>
                  <a:lnTo>
                    <a:pt x="35" y="102"/>
                  </a:lnTo>
                  <a:lnTo>
                    <a:pt x="30" y="101"/>
                  </a:lnTo>
                  <a:lnTo>
                    <a:pt x="28" y="99"/>
                  </a:lnTo>
                  <a:lnTo>
                    <a:pt x="28" y="97"/>
                  </a:lnTo>
                  <a:lnTo>
                    <a:pt x="29" y="96"/>
                  </a:lnTo>
                  <a:lnTo>
                    <a:pt x="32" y="96"/>
                  </a:lnTo>
                  <a:lnTo>
                    <a:pt x="36" y="94"/>
                  </a:lnTo>
                  <a:lnTo>
                    <a:pt x="38" y="94"/>
                  </a:lnTo>
                  <a:lnTo>
                    <a:pt x="40" y="93"/>
                  </a:lnTo>
                  <a:lnTo>
                    <a:pt x="41" y="93"/>
                  </a:lnTo>
                  <a:lnTo>
                    <a:pt x="41" y="91"/>
                  </a:lnTo>
                  <a:lnTo>
                    <a:pt x="40" y="89"/>
                  </a:lnTo>
                  <a:lnTo>
                    <a:pt x="36" y="86"/>
                  </a:lnTo>
                  <a:lnTo>
                    <a:pt x="30" y="83"/>
                  </a:lnTo>
                  <a:lnTo>
                    <a:pt x="24" y="80"/>
                  </a:lnTo>
                  <a:lnTo>
                    <a:pt x="18" y="77"/>
                  </a:lnTo>
                  <a:lnTo>
                    <a:pt x="16" y="74"/>
                  </a:lnTo>
                  <a:lnTo>
                    <a:pt x="18" y="70"/>
                  </a:lnTo>
                  <a:lnTo>
                    <a:pt x="24" y="63"/>
                  </a:lnTo>
                  <a:lnTo>
                    <a:pt x="32" y="55"/>
                  </a:lnTo>
                  <a:lnTo>
                    <a:pt x="38" y="50"/>
                  </a:lnTo>
                  <a:lnTo>
                    <a:pt x="44" y="46"/>
                  </a:lnTo>
                  <a:lnTo>
                    <a:pt x="50" y="44"/>
                  </a:lnTo>
                  <a:lnTo>
                    <a:pt x="53" y="42"/>
                  </a:lnTo>
                  <a:lnTo>
                    <a:pt x="56" y="41"/>
                  </a:lnTo>
                  <a:lnTo>
                    <a:pt x="57" y="39"/>
                  </a:lnTo>
                  <a:lnTo>
                    <a:pt x="57" y="37"/>
                  </a:lnTo>
                  <a:lnTo>
                    <a:pt x="56" y="36"/>
                  </a:lnTo>
                  <a:lnTo>
                    <a:pt x="53" y="31"/>
                  </a:lnTo>
                  <a:lnTo>
                    <a:pt x="53" y="25"/>
                  </a:lnTo>
                  <a:lnTo>
                    <a:pt x="62" y="20"/>
                  </a:lnTo>
                  <a:lnTo>
                    <a:pt x="73" y="16"/>
                  </a:lnTo>
                  <a:lnTo>
                    <a:pt x="86" y="10"/>
                  </a:lnTo>
                  <a:lnTo>
                    <a:pt x="99" y="7"/>
                  </a:lnTo>
                  <a:lnTo>
                    <a:pt x="110" y="6"/>
                  </a:lnTo>
                  <a:lnTo>
                    <a:pt x="121" y="6"/>
                  </a:lnTo>
                  <a:lnTo>
                    <a:pt x="145" y="2"/>
                  </a:lnTo>
                  <a:lnTo>
                    <a:pt x="15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7" name="Freeform 15">
              <a:extLst>
                <a:ext uri="{FF2B5EF4-FFF2-40B4-BE49-F238E27FC236}">
                  <a16:creationId xmlns:a16="http://schemas.microsoft.com/office/drawing/2014/main" id="{93A1C2B3-2338-4BE8-9D78-4A2F215D5946}"/>
                </a:ext>
              </a:extLst>
            </p:cNvPr>
            <p:cNvSpPr>
              <a:spLocks/>
            </p:cNvSpPr>
            <p:nvPr/>
          </p:nvSpPr>
          <p:spPr bwMode="auto">
            <a:xfrm>
              <a:off x="3302000" y="2032001"/>
              <a:ext cx="166688" cy="233363"/>
            </a:xfrm>
            <a:custGeom>
              <a:avLst/>
              <a:gdLst/>
              <a:ahLst/>
              <a:cxnLst>
                <a:cxn ang="0">
                  <a:pos x="67" y="0"/>
                </a:cxn>
                <a:cxn ang="0">
                  <a:pos x="72" y="3"/>
                </a:cxn>
                <a:cxn ang="0">
                  <a:pos x="69" y="11"/>
                </a:cxn>
                <a:cxn ang="0">
                  <a:pos x="63" y="26"/>
                </a:cxn>
                <a:cxn ang="0">
                  <a:pos x="68" y="33"/>
                </a:cxn>
                <a:cxn ang="0">
                  <a:pos x="67" y="39"/>
                </a:cxn>
                <a:cxn ang="0">
                  <a:pos x="61" y="49"/>
                </a:cxn>
                <a:cxn ang="0">
                  <a:pos x="60" y="57"/>
                </a:cxn>
                <a:cxn ang="0">
                  <a:pos x="68" y="63"/>
                </a:cxn>
                <a:cxn ang="0">
                  <a:pos x="67" y="68"/>
                </a:cxn>
                <a:cxn ang="0">
                  <a:pos x="68" y="73"/>
                </a:cxn>
                <a:cxn ang="0">
                  <a:pos x="73" y="75"/>
                </a:cxn>
                <a:cxn ang="0">
                  <a:pos x="76" y="77"/>
                </a:cxn>
                <a:cxn ang="0">
                  <a:pos x="80" y="76"/>
                </a:cxn>
                <a:cxn ang="0">
                  <a:pos x="93" y="67"/>
                </a:cxn>
                <a:cxn ang="0">
                  <a:pos x="101" y="71"/>
                </a:cxn>
                <a:cxn ang="0">
                  <a:pos x="105" y="89"/>
                </a:cxn>
                <a:cxn ang="0">
                  <a:pos x="93" y="117"/>
                </a:cxn>
                <a:cxn ang="0">
                  <a:pos x="80" y="137"/>
                </a:cxn>
                <a:cxn ang="0">
                  <a:pos x="70" y="145"/>
                </a:cxn>
                <a:cxn ang="0">
                  <a:pos x="55" y="145"/>
                </a:cxn>
                <a:cxn ang="0">
                  <a:pos x="50" y="139"/>
                </a:cxn>
                <a:cxn ang="0">
                  <a:pos x="48" y="135"/>
                </a:cxn>
                <a:cxn ang="0">
                  <a:pos x="45" y="135"/>
                </a:cxn>
                <a:cxn ang="0">
                  <a:pos x="38" y="137"/>
                </a:cxn>
                <a:cxn ang="0">
                  <a:pos x="32" y="134"/>
                </a:cxn>
                <a:cxn ang="0">
                  <a:pos x="23" y="131"/>
                </a:cxn>
                <a:cxn ang="0">
                  <a:pos x="14" y="134"/>
                </a:cxn>
                <a:cxn ang="0">
                  <a:pos x="5" y="137"/>
                </a:cxn>
                <a:cxn ang="0">
                  <a:pos x="0" y="138"/>
                </a:cxn>
                <a:cxn ang="0">
                  <a:pos x="18" y="86"/>
                </a:cxn>
                <a:cxn ang="0">
                  <a:pos x="25" y="88"/>
                </a:cxn>
                <a:cxn ang="0">
                  <a:pos x="37" y="89"/>
                </a:cxn>
                <a:cxn ang="0">
                  <a:pos x="43" y="83"/>
                </a:cxn>
                <a:cxn ang="0">
                  <a:pos x="33" y="70"/>
                </a:cxn>
                <a:cxn ang="0">
                  <a:pos x="26" y="58"/>
                </a:cxn>
                <a:cxn ang="0">
                  <a:pos x="32" y="40"/>
                </a:cxn>
                <a:cxn ang="0">
                  <a:pos x="43" y="13"/>
                </a:cxn>
                <a:cxn ang="0">
                  <a:pos x="45" y="14"/>
                </a:cxn>
                <a:cxn ang="0">
                  <a:pos x="48" y="15"/>
                </a:cxn>
                <a:cxn ang="0">
                  <a:pos x="52" y="10"/>
                </a:cxn>
                <a:cxn ang="0">
                  <a:pos x="56" y="5"/>
                </a:cxn>
                <a:cxn ang="0">
                  <a:pos x="59" y="1"/>
                </a:cxn>
              </a:cxnLst>
              <a:rect l="0" t="0" r="r" b="b"/>
              <a:pathLst>
                <a:path w="105" h="147">
                  <a:moveTo>
                    <a:pt x="62" y="0"/>
                  </a:moveTo>
                  <a:lnTo>
                    <a:pt x="67" y="0"/>
                  </a:lnTo>
                  <a:lnTo>
                    <a:pt x="71" y="2"/>
                  </a:lnTo>
                  <a:lnTo>
                    <a:pt x="72" y="3"/>
                  </a:lnTo>
                  <a:lnTo>
                    <a:pt x="72" y="6"/>
                  </a:lnTo>
                  <a:lnTo>
                    <a:pt x="69" y="11"/>
                  </a:lnTo>
                  <a:lnTo>
                    <a:pt x="64" y="19"/>
                  </a:lnTo>
                  <a:lnTo>
                    <a:pt x="63" y="26"/>
                  </a:lnTo>
                  <a:lnTo>
                    <a:pt x="63" y="29"/>
                  </a:lnTo>
                  <a:lnTo>
                    <a:pt x="68" y="33"/>
                  </a:lnTo>
                  <a:lnTo>
                    <a:pt x="68" y="36"/>
                  </a:lnTo>
                  <a:lnTo>
                    <a:pt x="67" y="39"/>
                  </a:lnTo>
                  <a:lnTo>
                    <a:pt x="64" y="44"/>
                  </a:lnTo>
                  <a:lnTo>
                    <a:pt x="61" y="49"/>
                  </a:lnTo>
                  <a:lnTo>
                    <a:pt x="60" y="55"/>
                  </a:lnTo>
                  <a:lnTo>
                    <a:pt x="60" y="57"/>
                  </a:lnTo>
                  <a:lnTo>
                    <a:pt x="64" y="59"/>
                  </a:lnTo>
                  <a:lnTo>
                    <a:pt x="68" y="63"/>
                  </a:lnTo>
                  <a:lnTo>
                    <a:pt x="68" y="67"/>
                  </a:lnTo>
                  <a:lnTo>
                    <a:pt x="67" y="68"/>
                  </a:lnTo>
                  <a:lnTo>
                    <a:pt x="67" y="71"/>
                  </a:lnTo>
                  <a:lnTo>
                    <a:pt x="68" y="73"/>
                  </a:lnTo>
                  <a:lnTo>
                    <a:pt x="71" y="73"/>
                  </a:lnTo>
                  <a:lnTo>
                    <a:pt x="73" y="75"/>
                  </a:lnTo>
                  <a:lnTo>
                    <a:pt x="75" y="76"/>
                  </a:lnTo>
                  <a:lnTo>
                    <a:pt x="76" y="77"/>
                  </a:lnTo>
                  <a:lnTo>
                    <a:pt x="78" y="77"/>
                  </a:lnTo>
                  <a:lnTo>
                    <a:pt x="80" y="76"/>
                  </a:lnTo>
                  <a:lnTo>
                    <a:pt x="86" y="69"/>
                  </a:lnTo>
                  <a:lnTo>
                    <a:pt x="93" y="67"/>
                  </a:lnTo>
                  <a:lnTo>
                    <a:pt x="96" y="67"/>
                  </a:lnTo>
                  <a:lnTo>
                    <a:pt x="101" y="71"/>
                  </a:lnTo>
                  <a:lnTo>
                    <a:pt x="104" y="80"/>
                  </a:lnTo>
                  <a:lnTo>
                    <a:pt x="105" y="89"/>
                  </a:lnTo>
                  <a:lnTo>
                    <a:pt x="103" y="98"/>
                  </a:lnTo>
                  <a:lnTo>
                    <a:pt x="93" y="117"/>
                  </a:lnTo>
                  <a:lnTo>
                    <a:pt x="86" y="128"/>
                  </a:lnTo>
                  <a:lnTo>
                    <a:pt x="80" y="137"/>
                  </a:lnTo>
                  <a:lnTo>
                    <a:pt x="74" y="143"/>
                  </a:lnTo>
                  <a:lnTo>
                    <a:pt x="70" y="145"/>
                  </a:lnTo>
                  <a:lnTo>
                    <a:pt x="59" y="147"/>
                  </a:lnTo>
                  <a:lnTo>
                    <a:pt x="55" y="145"/>
                  </a:lnTo>
                  <a:lnTo>
                    <a:pt x="52" y="142"/>
                  </a:lnTo>
                  <a:lnTo>
                    <a:pt x="50" y="139"/>
                  </a:lnTo>
                  <a:lnTo>
                    <a:pt x="49" y="136"/>
                  </a:lnTo>
                  <a:lnTo>
                    <a:pt x="48" y="135"/>
                  </a:lnTo>
                  <a:lnTo>
                    <a:pt x="46" y="134"/>
                  </a:lnTo>
                  <a:lnTo>
                    <a:pt x="45" y="135"/>
                  </a:lnTo>
                  <a:lnTo>
                    <a:pt x="40" y="137"/>
                  </a:lnTo>
                  <a:lnTo>
                    <a:pt x="38" y="137"/>
                  </a:lnTo>
                  <a:lnTo>
                    <a:pt x="36" y="138"/>
                  </a:lnTo>
                  <a:lnTo>
                    <a:pt x="32" y="134"/>
                  </a:lnTo>
                  <a:lnTo>
                    <a:pt x="29" y="133"/>
                  </a:lnTo>
                  <a:lnTo>
                    <a:pt x="23" y="131"/>
                  </a:lnTo>
                  <a:lnTo>
                    <a:pt x="18" y="132"/>
                  </a:lnTo>
                  <a:lnTo>
                    <a:pt x="14" y="134"/>
                  </a:lnTo>
                  <a:lnTo>
                    <a:pt x="11" y="136"/>
                  </a:lnTo>
                  <a:lnTo>
                    <a:pt x="5" y="137"/>
                  </a:lnTo>
                  <a:lnTo>
                    <a:pt x="3" y="137"/>
                  </a:lnTo>
                  <a:lnTo>
                    <a:pt x="0" y="138"/>
                  </a:lnTo>
                  <a:lnTo>
                    <a:pt x="17" y="85"/>
                  </a:lnTo>
                  <a:lnTo>
                    <a:pt x="18" y="86"/>
                  </a:lnTo>
                  <a:lnTo>
                    <a:pt x="21" y="87"/>
                  </a:lnTo>
                  <a:lnTo>
                    <a:pt x="25" y="88"/>
                  </a:lnTo>
                  <a:lnTo>
                    <a:pt x="32" y="89"/>
                  </a:lnTo>
                  <a:lnTo>
                    <a:pt x="37" y="89"/>
                  </a:lnTo>
                  <a:lnTo>
                    <a:pt x="41" y="87"/>
                  </a:lnTo>
                  <a:lnTo>
                    <a:pt x="43" y="83"/>
                  </a:lnTo>
                  <a:lnTo>
                    <a:pt x="39" y="77"/>
                  </a:lnTo>
                  <a:lnTo>
                    <a:pt x="33" y="70"/>
                  </a:lnTo>
                  <a:lnTo>
                    <a:pt x="28" y="64"/>
                  </a:lnTo>
                  <a:lnTo>
                    <a:pt x="26" y="58"/>
                  </a:lnTo>
                  <a:lnTo>
                    <a:pt x="28" y="51"/>
                  </a:lnTo>
                  <a:lnTo>
                    <a:pt x="32" y="40"/>
                  </a:lnTo>
                  <a:lnTo>
                    <a:pt x="40" y="12"/>
                  </a:lnTo>
                  <a:lnTo>
                    <a:pt x="43" y="13"/>
                  </a:lnTo>
                  <a:lnTo>
                    <a:pt x="44" y="14"/>
                  </a:lnTo>
                  <a:lnTo>
                    <a:pt x="45" y="14"/>
                  </a:lnTo>
                  <a:lnTo>
                    <a:pt x="47" y="17"/>
                  </a:lnTo>
                  <a:lnTo>
                    <a:pt x="48" y="15"/>
                  </a:lnTo>
                  <a:lnTo>
                    <a:pt x="50" y="14"/>
                  </a:lnTo>
                  <a:lnTo>
                    <a:pt x="52" y="10"/>
                  </a:lnTo>
                  <a:lnTo>
                    <a:pt x="53" y="7"/>
                  </a:lnTo>
                  <a:lnTo>
                    <a:pt x="56" y="5"/>
                  </a:lnTo>
                  <a:lnTo>
                    <a:pt x="57" y="2"/>
                  </a:lnTo>
                  <a:lnTo>
                    <a:pt x="59" y="1"/>
                  </a:lnTo>
                  <a:lnTo>
                    <a:pt x="6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8" name="Freeform 16">
              <a:extLst>
                <a:ext uri="{FF2B5EF4-FFF2-40B4-BE49-F238E27FC236}">
                  <a16:creationId xmlns:a16="http://schemas.microsoft.com/office/drawing/2014/main" id="{7F3600B1-AF64-47DB-8B71-3BB38DC79685}"/>
                </a:ext>
              </a:extLst>
            </p:cNvPr>
            <p:cNvSpPr>
              <a:spLocks/>
            </p:cNvSpPr>
            <p:nvPr/>
          </p:nvSpPr>
          <p:spPr bwMode="auto">
            <a:xfrm>
              <a:off x="3348038" y="2051051"/>
              <a:ext cx="17463" cy="44450"/>
            </a:xfrm>
            <a:custGeom>
              <a:avLst/>
              <a:gdLst/>
              <a:ahLst/>
              <a:cxnLst>
                <a:cxn ang="0">
                  <a:pos x="8" y="0"/>
                </a:cxn>
                <a:cxn ang="0">
                  <a:pos x="11" y="0"/>
                </a:cxn>
                <a:cxn ang="0">
                  <a:pos x="3" y="28"/>
                </a:cxn>
                <a:cxn ang="0">
                  <a:pos x="3" y="22"/>
                </a:cxn>
                <a:cxn ang="0">
                  <a:pos x="1" y="18"/>
                </a:cxn>
                <a:cxn ang="0">
                  <a:pos x="0" y="11"/>
                </a:cxn>
                <a:cxn ang="0">
                  <a:pos x="1" y="6"/>
                </a:cxn>
                <a:cxn ang="0">
                  <a:pos x="4" y="1"/>
                </a:cxn>
                <a:cxn ang="0">
                  <a:pos x="8" y="0"/>
                </a:cxn>
              </a:cxnLst>
              <a:rect l="0" t="0" r="r" b="b"/>
              <a:pathLst>
                <a:path w="11" h="28">
                  <a:moveTo>
                    <a:pt x="8" y="0"/>
                  </a:moveTo>
                  <a:lnTo>
                    <a:pt x="11" y="0"/>
                  </a:lnTo>
                  <a:lnTo>
                    <a:pt x="3" y="28"/>
                  </a:lnTo>
                  <a:lnTo>
                    <a:pt x="3" y="22"/>
                  </a:lnTo>
                  <a:lnTo>
                    <a:pt x="1" y="18"/>
                  </a:lnTo>
                  <a:lnTo>
                    <a:pt x="0" y="11"/>
                  </a:lnTo>
                  <a:lnTo>
                    <a:pt x="1" y="6"/>
                  </a:lnTo>
                  <a:lnTo>
                    <a:pt x="4" y="1"/>
                  </a:lnTo>
                  <a:lnTo>
                    <a:pt x="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9" name="Freeform 17">
              <a:extLst>
                <a:ext uri="{FF2B5EF4-FFF2-40B4-BE49-F238E27FC236}">
                  <a16:creationId xmlns:a16="http://schemas.microsoft.com/office/drawing/2014/main" id="{298BF06A-17FF-4472-BEB5-B88E6005CB43}"/>
                </a:ext>
              </a:extLst>
            </p:cNvPr>
            <p:cNvSpPr>
              <a:spLocks/>
            </p:cNvSpPr>
            <p:nvPr/>
          </p:nvSpPr>
          <p:spPr bwMode="auto">
            <a:xfrm>
              <a:off x="3103563" y="2009776"/>
              <a:ext cx="225425" cy="261938"/>
            </a:xfrm>
            <a:custGeom>
              <a:avLst/>
              <a:gdLst/>
              <a:ahLst/>
              <a:cxnLst>
                <a:cxn ang="0">
                  <a:pos x="84" y="1"/>
                </a:cxn>
                <a:cxn ang="0">
                  <a:pos x="91" y="11"/>
                </a:cxn>
                <a:cxn ang="0">
                  <a:pos x="92" y="25"/>
                </a:cxn>
                <a:cxn ang="0">
                  <a:pos x="107" y="28"/>
                </a:cxn>
                <a:cxn ang="0">
                  <a:pos x="113" y="48"/>
                </a:cxn>
                <a:cxn ang="0">
                  <a:pos x="115" y="63"/>
                </a:cxn>
                <a:cxn ang="0">
                  <a:pos x="119" y="70"/>
                </a:cxn>
                <a:cxn ang="0">
                  <a:pos x="119" y="83"/>
                </a:cxn>
                <a:cxn ang="0">
                  <a:pos x="122" y="92"/>
                </a:cxn>
                <a:cxn ang="0">
                  <a:pos x="136" y="96"/>
                </a:cxn>
                <a:cxn ang="0">
                  <a:pos x="116" y="155"/>
                </a:cxn>
                <a:cxn ang="0">
                  <a:pos x="80" y="164"/>
                </a:cxn>
                <a:cxn ang="0">
                  <a:pos x="51" y="156"/>
                </a:cxn>
                <a:cxn ang="0">
                  <a:pos x="36" y="135"/>
                </a:cxn>
                <a:cxn ang="0">
                  <a:pos x="55" y="127"/>
                </a:cxn>
                <a:cxn ang="0">
                  <a:pos x="77" y="119"/>
                </a:cxn>
                <a:cxn ang="0">
                  <a:pos x="95" y="127"/>
                </a:cxn>
                <a:cxn ang="0">
                  <a:pos x="107" y="123"/>
                </a:cxn>
                <a:cxn ang="0">
                  <a:pos x="113" y="116"/>
                </a:cxn>
                <a:cxn ang="0">
                  <a:pos x="92" y="115"/>
                </a:cxn>
                <a:cxn ang="0">
                  <a:pos x="85" y="107"/>
                </a:cxn>
                <a:cxn ang="0">
                  <a:pos x="68" y="112"/>
                </a:cxn>
                <a:cxn ang="0">
                  <a:pos x="66" y="104"/>
                </a:cxn>
                <a:cxn ang="0">
                  <a:pos x="78" y="87"/>
                </a:cxn>
                <a:cxn ang="0">
                  <a:pos x="63" y="92"/>
                </a:cxn>
                <a:cxn ang="0">
                  <a:pos x="55" y="96"/>
                </a:cxn>
                <a:cxn ang="0">
                  <a:pos x="54" y="101"/>
                </a:cxn>
                <a:cxn ang="0">
                  <a:pos x="40" y="103"/>
                </a:cxn>
                <a:cxn ang="0">
                  <a:pos x="35" y="96"/>
                </a:cxn>
                <a:cxn ang="0">
                  <a:pos x="28" y="96"/>
                </a:cxn>
                <a:cxn ang="0">
                  <a:pos x="17" y="94"/>
                </a:cxn>
                <a:cxn ang="0">
                  <a:pos x="19" y="80"/>
                </a:cxn>
                <a:cxn ang="0">
                  <a:pos x="4" y="74"/>
                </a:cxn>
                <a:cxn ang="0">
                  <a:pos x="1" y="61"/>
                </a:cxn>
                <a:cxn ang="0">
                  <a:pos x="8" y="54"/>
                </a:cxn>
                <a:cxn ang="0">
                  <a:pos x="17" y="58"/>
                </a:cxn>
                <a:cxn ang="0">
                  <a:pos x="36" y="59"/>
                </a:cxn>
                <a:cxn ang="0">
                  <a:pos x="55" y="54"/>
                </a:cxn>
                <a:cxn ang="0">
                  <a:pos x="38" y="51"/>
                </a:cxn>
                <a:cxn ang="0">
                  <a:pos x="21" y="46"/>
                </a:cxn>
                <a:cxn ang="0">
                  <a:pos x="32" y="37"/>
                </a:cxn>
                <a:cxn ang="0">
                  <a:pos x="56" y="38"/>
                </a:cxn>
                <a:cxn ang="0">
                  <a:pos x="37" y="31"/>
                </a:cxn>
                <a:cxn ang="0">
                  <a:pos x="50" y="14"/>
                </a:cxn>
                <a:cxn ang="0">
                  <a:pos x="63" y="6"/>
                </a:cxn>
                <a:cxn ang="0">
                  <a:pos x="69" y="0"/>
                </a:cxn>
              </a:cxnLst>
              <a:rect l="0" t="0" r="r" b="b"/>
              <a:pathLst>
                <a:path w="142" h="165">
                  <a:moveTo>
                    <a:pt x="69" y="0"/>
                  </a:moveTo>
                  <a:lnTo>
                    <a:pt x="78" y="0"/>
                  </a:lnTo>
                  <a:lnTo>
                    <a:pt x="84" y="1"/>
                  </a:lnTo>
                  <a:lnTo>
                    <a:pt x="90" y="2"/>
                  </a:lnTo>
                  <a:lnTo>
                    <a:pt x="92" y="5"/>
                  </a:lnTo>
                  <a:lnTo>
                    <a:pt x="91" y="11"/>
                  </a:lnTo>
                  <a:lnTo>
                    <a:pt x="90" y="17"/>
                  </a:lnTo>
                  <a:lnTo>
                    <a:pt x="90" y="23"/>
                  </a:lnTo>
                  <a:lnTo>
                    <a:pt x="92" y="25"/>
                  </a:lnTo>
                  <a:lnTo>
                    <a:pt x="96" y="26"/>
                  </a:lnTo>
                  <a:lnTo>
                    <a:pt x="102" y="26"/>
                  </a:lnTo>
                  <a:lnTo>
                    <a:pt x="107" y="28"/>
                  </a:lnTo>
                  <a:lnTo>
                    <a:pt x="111" y="32"/>
                  </a:lnTo>
                  <a:lnTo>
                    <a:pt x="113" y="43"/>
                  </a:lnTo>
                  <a:lnTo>
                    <a:pt x="113" y="48"/>
                  </a:lnTo>
                  <a:lnTo>
                    <a:pt x="114" y="53"/>
                  </a:lnTo>
                  <a:lnTo>
                    <a:pt x="115" y="55"/>
                  </a:lnTo>
                  <a:lnTo>
                    <a:pt x="115" y="63"/>
                  </a:lnTo>
                  <a:lnTo>
                    <a:pt x="116" y="66"/>
                  </a:lnTo>
                  <a:lnTo>
                    <a:pt x="116" y="67"/>
                  </a:lnTo>
                  <a:lnTo>
                    <a:pt x="119" y="70"/>
                  </a:lnTo>
                  <a:lnTo>
                    <a:pt x="120" y="72"/>
                  </a:lnTo>
                  <a:lnTo>
                    <a:pt x="120" y="81"/>
                  </a:lnTo>
                  <a:lnTo>
                    <a:pt x="119" y="83"/>
                  </a:lnTo>
                  <a:lnTo>
                    <a:pt x="119" y="89"/>
                  </a:lnTo>
                  <a:lnTo>
                    <a:pt x="120" y="90"/>
                  </a:lnTo>
                  <a:lnTo>
                    <a:pt x="122" y="92"/>
                  </a:lnTo>
                  <a:lnTo>
                    <a:pt x="124" y="92"/>
                  </a:lnTo>
                  <a:lnTo>
                    <a:pt x="129" y="93"/>
                  </a:lnTo>
                  <a:lnTo>
                    <a:pt x="136" y="96"/>
                  </a:lnTo>
                  <a:lnTo>
                    <a:pt x="142" y="99"/>
                  </a:lnTo>
                  <a:lnTo>
                    <a:pt x="125" y="152"/>
                  </a:lnTo>
                  <a:lnTo>
                    <a:pt x="116" y="155"/>
                  </a:lnTo>
                  <a:lnTo>
                    <a:pt x="104" y="159"/>
                  </a:lnTo>
                  <a:lnTo>
                    <a:pt x="92" y="162"/>
                  </a:lnTo>
                  <a:lnTo>
                    <a:pt x="80" y="164"/>
                  </a:lnTo>
                  <a:lnTo>
                    <a:pt x="69" y="165"/>
                  </a:lnTo>
                  <a:lnTo>
                    <a:pt x="60" y="162"/>
                  </a:lnTo>
                  <a:lnTo>
                    <a:pt x="51" y="156"/>
                  </a:lnTo>
                  <a:lnTo>
                    <a:pt x="44" y="148"/>
                  </a:lnTo>
                  <a:lnTo>
                    <a:pt x="38" y="140"/>
                  </a:lnTo>
                  <a:lnTo>
                    <a:pt x="36" y="135"/>
                  </a:lnTo>
                  <a:lnTo>
                    <a:pt x="37" y="131"/>
                  </a:lnTo>
                  <a:lnTo>
                    <a:pt x="45" y="129"/>
                  </a:lnTo>
                  <a:lnTo>
                    <a:pt x="55" y="127"/>
                  </a:lnTo>
                  <a:lnTo>
                    <a:pt x="63" y="125"/>
                  </a:lnTo>
                  <a:lnTo>
                    <a:pt x="74" y="119"/>
                  </a:lnTo>
                  <a:lnTo>
                    <a:pt x="77" y="119"/>
                  </a:lnTo>
                  <a:lnTo>
                    <a:pt x="80" y="121"/>
                  </a:lnTo>
                  <a:lnTo>
                    <a:pt x="89" y="124"/>
                  </a:lnTo>
                  <a:lnTo>
                    <a:pt x="95" y="127"/>
                  </a:lnTo>
                  <a:lnTo>
                    <a:pt x="102" y="126"/>
                  </a:lnTo>
                  <a:lnTo>
                    <a:pt x="105" y="125"/>
                  </a:lnTo>
                  <a:lnTo>
                    <a:pt x="107" y="123"/>
                  </a:lnTo>
                  <a:lnTo>
                    <a:pt x="109" y="122"/>
                  </a:lnTo>
                  <a:lnTo>
                    <a:pt x="114" y="117"/>
                  </a:lnTo>
                  <a:lnTo>
                    <a:pt x="113" y="116"/>
                  </a:lnTo>
                  <a:lnTo>
                    <a:pt x="103" y="116"/>
                  </a:lnTo>
                  <a:lnTo>
                    <a:pt x="96" y="117"/>
                  </a:lnTo>
                  <a:lnTo>
                    <a:pt x="92" y="115"/>
                  </a:lnTo>
                  <a:lnTo>
                    <a:pt x="91" y="112"/>
                  </a:lnTo>
                  <a:lnTo>
                    <a:pt x="88" y="108"/>
                  </a:lnTo>
                  <a:lnTo>
                    <a:pt x="85" y="107"/>
                  </a:lnTo>
                  <a:lnTo>
                    <a:pt x="81" y="108"/>
                  </a:lnTo>
                  <a:lnTo>
                    <a:pt x="74" y="111"/>
                  </a:lnTo>
                  <a:lnTo>
                    <a:pt x="68" y="112"/>
                  </a:lnTo>
                  <a:lnTo>
                    <a:pt x="63" y="111"/>
                  </a:lnTo>
                  <a:lnTo>
                    <a:pt x="63" y="108"/>
                  </a:lnTo>
                  <a:lnTo>
                    <a:pt x="66" y="104"/>
                  </a:lnTo>
                  <a:lnTo>
                    <a:pt x="74" y="93"/>
                  </a:lnTo>
                  <a:lnTo>
                    <a:pt x="78" y="89"/>
                  </a:lnTo>
                  <a:lnTo>
                    <a:pt x="78" y="87"/>
                  </a:lnTo>
                  <a:lnTo>
                    <a:pt x="74" y="87"/>
                  </a:lnTo>
                  <a:lnTo>
                    <a:pt x="69" y="89"/>
                  </a:lnTo>
                  <a:lnTo>
                    <a:pt x="63" y="92"/>
                  </a:lnTo>
                  <a:lnTo>
                    <a:pt x="58" y="94"/>
                  </a:lnTo>
                  <a:lnTo>
                    <a:pt x="57" y="94"/>
                  </a:lnTo>
                  <a:lnTo>
                    <a:pt x="55" y="96"/>
                  </a:lnTo>
                  <a:lnTo>
                    <a:pt x="55" y="97"/>
                  </a:lnTo>
                  <a:lnTo>
                    <a:pt x="54" y="99"/>
                  </a:lnTo>
                  <a:lnTo>
                    <a:pt x="54" y="101"/>
                  </a:lnTo>
                  <a:lnTo>
                    <a:pt x="50" y="104"/>
                  </a:lnTo>
                  <a:lnTo>
                    <a:pt x="45" y="104"/>
                  </a:lnTo>
                  <a:lnTo>
                    <a:pt x="40" y="103"/>
                  </a:lnTo>
                  <a:lnTo>
                    <a:pt x="36" y="101"/>
                  </a:lnTo>
                  <a:lnTo>
                    <a:pt x="35" y="99"/>
                  </a:lnTo>
                  <a:lnTo>
                    <a:pt x="35" y="96"/>
                  </a:lnTo>
                  <a:lnTo>
                    <a:pt x="34" y="95"/>
                  </a:lnTo>
                  <a:lnTo>
                    <a:pt x="31" y="95"/>
                  </a:lnTo>
                  <a:lnTo>
                    <a:pt x="28" y="96"/>
                  </a:lnTo>
                  <a:lnTo>
                    <a:pt x="21" y="96"/>
                  </a:lnTo>
                  <a:lnTo>
                    <a:pt x="19" y="95"/>
                  </a:lnTo>
                  <a:lnTo>
                    <a:pt x="17" y="94"/>
                  </a:lnTo>
                  <a:lnTo>
                    <a:pt x="17" y="90"/>
                  </a:lnTo>
                  <a:lnTo>
                    <a:pt x="19" y="84"/>
                  </a:lnTo>
                  <a:lnTo>
                    <a:pt x="19" y="80"/>
                  </a:lnTo>
                  <a:lnTo>
                    <a:pt x="17" y="77"/>
                  </a:lnTo>
                  <a:lnTo>
                    <a:pt x="10" y="77"/>
                  </a:lnTo>
                  <a:lnTo>
                    <a:pt x="4" y="74"/>
                  </a:lnTo>
                  <a:lnTo>
                    <a:pt x="1" y="72"/>
                  </a:lnTo>
                  <a:lnTo>
                    <a:pt x="0" y="66"/>
                  </a:lnTo>
                  <a:lnTo>
                    <a:pt x="1" y="61"/>
                  </a:lnTo>
                  <a:lnTo>
                    <a:pt x="3" y="57"/>
                  </a:lnTo>
                  <a:lnTo>
                    <a:pt x="5" y="55"/>
                  </a:lnTo>
                  <a:lnTo>
                    <a:pt x="8" y="54"/>
                  </a:lnTo>
                  <a:lnTo>
                    <a:pt x="10" y="54"/>
                  </a:lnTo>
                  <a:lnTo>
                    <a:pt x="14" y="56"/>
                  </a:lnTo>
                  <a:lnTo>
                    <a:pt x="17" y="58"/>
                  </a:lnTo>
                  <a:lnTo>
                    <a:pt x="24" y="60"/>
                  </a:lnTo>
                  <a:lnTo>
                    <a:pt x="30" y="60"/>
                  </a:lnTo>
                  <a:lnTo>
                    <a:pt x="36" y="59"/>
                  </a:lnTo>
                  <a:lnTo>
                    <a:pt x="44" y="58"/>
                  </a:lnTo>
                  <a:lnTo>
                    <a:pt x="50" y="56"/>
                  </a:lnTo>
                  <a:lnTo>
                    <a:pt x="55" y="54"/>
                  </a:lnTo>
                  <a:lnTo>
                    <a:pt x="54" y="53"/>
                  </a:lnTo>
                  <a:lnTo>
                    <a:pt x="47" y="51"/>
                  </a:lnTo>
                  <a:lnTo>
                    <a:pt x="38" y="51"/>
                  </a:lnTo>
                  <a:lnTo>
                    <a:pt x="28" y="50"/>
                  </a:lnTo>
                  <a:lnTo>
                    <a:pt x="22" y="48"/>
                  </a:lnTo>
                  <a:lnTo>
                    <a:pt x="21" y="46"/>
                  </a:lnTo>
                  <a:lnTo>
                    <a:pt x="24" y="39"/>
                  </a:lnTo>
                  <a:lnTo>
                    <a:pt x="26" y="37"/>
                  </a:lnTo>
                  <a:lnTo>
                    <a:pt x="32" y="37"/>
                  </a:lnTo>
                  <a:lnTo>
                    <a:pt x="45" y="39"/>
                  </a:lnTo>
                  <a:lnTo>
                    <a:pt x="57" y="39"/>
                  </a:lnTo>
                  <a:lnTo>
                    <a:pt x="56" y="38"/>
                  </a:lnTo>
                  <a:lnTo>
                    <a:pt x="49" y="35"/>
                  </a:lnTo>
                  <a:lnTo>
                    <a:pt x="42" y="33"/>
                  </a:lnTo>
                  <a:lnTo>
                    <a:pt x="37" y="31"/>
                  </a:lnTo>
                  <a:lnTo>
                    <a:pt x="36" y="27"/>
                  </a:lnTo>
                  <a:lnTo>
                    <a:pt x="46" y="17"/>
                  </a:lnTo>
                  <a:lnTo>
                    <a:pt x="50" y="14"/>
                  </a:lnTo>
                  <a:lnTo>
                    <a:pt x="53" y="13"/>
                  </a:lnTo>
                  <a:lnTo>
                    <a:pt x="60" y="13"/>
                  </a:lnTo>
                  <a:lnTo>
                    <a:pt x="63" y="6"/>
                  </a:lnTo>
                  <a:lnTo>
                    <a:pt x="65" y="3"/>
                  </a:lnTo>
                  <a:lnTo>
                    <a:pt x="67" y="2"/>
                  </a:lnTo>
                  <a:lnTo>
                    <a:pt x="6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0" name="Freeform 18">
              <a:extLst>
                <a:ext uri="{FF2B5EF4-FFF2-40B4-BE49-F238E27FC236}">
                  <a16:creationId xmlns:a16="http://schemas.microsoft.com/office/drawing/2014/main" id="{5D4DF45D-9E6C-42D5-A012-981D54146584}"/>
                </a:ext>
              </a:extLst>
            </p:cNvPr>
            <p:cNvSpPr>
              <a:spLocks/>
            </p:cNvSpPr>
            <p:nvPr/>
          </p:nvSpPr>
          <p:spPr bwMode="auto">
            <a:xfrm>
              <a:off x="3327400" y="1865313"/>
              <a:ext cx="95250" cy="88900"/>
            </a:xfrm>
            <a:custGeom>
              <a:avLst/>
              <a:gdLst/>
              <a:ahLst/>
              <a:cxnLst>
                <a:cxn ang="0">
                  <a:pos x="29" y="0"/>
                </a:cxn>
                <a:cxn ang="0">
                  <a:pos x="42" y="1"/>
                </a:cxn>
                <a:cxn ang="0">
                  <a:pos x="53" y="2"/>
                </a:cxn>
                <a:cxn ang="0">
                  <a:pos x="60" y="4"/>
                </a:cxn>
                <a:cxn ang="0">
                  <a:pos x="47" y="47"/>
                </a:cxn>
                <a:cxn ang="0">
                  <a:pos x="41" y="50"/>
                </a:cxn>
                <a:cxn ang="0">
                  <a:pos x="33" y="54"/>
                </a:cxn>
                <a:cxn ang="0">
                  <a:pos x="25" y="56"/>
                </a:cxn>
                <a:cxn ang="0">
                  <a:pos x="19" y="54"/>
                </a:cxn>
                <a:cxn ang="0">
                  <a:pos x="11" y="49"/>
                </a:cxn>
                <a:cxn ang="0">
                  <a:pos x="6" y="46"/>
                </a:cxn>
                <a:cxn ang="0">
                  <a:pos x="1" y="42"/>
                </a:cxn>
                <a:cxn ang="0">
                  <a:pos x="0" y="35"/>
                </a:cxn>
                <a:cxn ang="0">
                  <a:pos x="1" y="26"/>
                </a:cxn>
                <a:cxn ang="0">
                  <a:pos x="4" y="16"/>
                </a:cxn>
                <a:cxn ang="0">
                  <a:pos x="7" y="8"/>
                </a:cxn>
                <a:cxn ang="0">
                  <a:pos x="11" y="2"/>
                </a:cxn>
                <a:cxn ang="0">
                  <a:pos x="18" y="1"/>
                </a:cxn>
                <a:cxn ang="0">
                  <a:pos x="29" y="0"/>
                </a:cxn>
              </a:cxnLst>
              <a:rect l="0" t="0" r="r" b="b"/>
              <a:pathLst>
                <a:path w="60" h="56">
                  <a:moveTo>
                    <a:pt x="29" y="0"/>
                  </a:moveTo>
                  <a:lnTo>
                    <a:pt x="42" y="1"/>
                  </a:lnTo>
                  <a:lnTo>
                    <a:pt x="53" y="2"/>
                  </a:lnTo>
                  <a:lnTo>
                    <a:pt x="60" y="4"/>
                  </a:lnTo>
                  <a:lnTo>
                    <a:pt x="47" y="47"/>
                  </a:lnTo>
                  <a:lnTo>
                    <a:pt x="41" y="50"/>
                  </a:lnTo>
                  <a:lnTo>
                    <a:pt x="33" y="54"/>
                  </a:lnTo>
                  <a:lnTo>
                    <a:pt x="25" y="56"/>
                  </a:lnTo>
                  <a:lnTo>
                    <a:pt x="19" y="54"/>
                  </a:lnTo>
                  <a:lnTo>
                    <a:pt x="11" y="49"/>
                  </a:lnTo>
                  <a:lnTo>
                    <a:pt x="6" y="46"/>
                  </a:lnTo>
                  <a:lnTo>
                    <a:pt x="1" y="42"/>
                  </a:lnTo>
                  <a:lnTo>
                    <a:pt x="0" y="35"/>
                  </a:lnTo>
                  <a:lnTo>
                    <a:pt x="1" y="26"/>
                  </a:lnTo>
                  <a:lnTo>
                    <a:pt x="4" y="16"/>
                  </a:lnTo>
                  <a:lnTo>
                    <a:pt x="7" y="8"/>
                  </a:lnTo>
                  <a:lnTo>
                    <a:pt x="11" y="2"/>
                  </a:lnTo>
                  <a:lnTo>
                    <a:pt x="18" y="1"/>
                  </a:lnTo>
                  <a:lnTo>
                    <a:pt x="2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1" name="Freeform 19">
              <a:extLst>
                <a:ext uri="{FF2B5EF4-FFF2-40B4-BE49-F238E27FC236}">
                  <a16:creationId xmlns:a16="http://schemas.microsoft.com/office/drawing/2014/main" id="{F7898C49-05E9-4865-8685-07D843014E7B}"/>
                </a:ext>
              </a:extLst>
            </p:cNvPr>
            <p:cNvSpPr>
              <a:spLocks/>
            </p:cNvSpPr>
            <p:nvPr/>
          </p:nvSpPr>
          <p:spPr bwMode="auto">
            <a:xfrm>
              <a:off x="3402013" y="1871663"/>
              <a:ext cx="23813" cy="68263"/>
            </a:xfrm>
            <a:custGeom>
              <a:avLst/>
              <a:gdLst/>
              <a:ahLst/>
              <a:cxnLst>
                <a:cxn ang="0">
                  <a:pos x="13" y="0"/>
                </a:cxn>
                <a:cxn ang="0">
                  <a:pos x="15" y="0"/>
                </a:cxn>
                <a:cxn ang="0">
                  <a:pos x="15" y="6"/>
                </a:cxn>
                <a:cxn ang="0">
                  <a:pos x="13" y="10"/>
                </a:cxn>
                <a:cxn ang="0">
                  <a:pos x="11" y="16"/>
                </a:cxn>
                <a:cxn ang="0">
                  <a:pos x="10" y="19"/>
                </a:cxn>
                <a:cxn ang="0">
                  <a:pos x="10" y="21"/>
                </a:cxn>
                <a:cxn ang="0">
                  <a:pos x="11" y="24"/>
                </a:cxn>
                <a:cxn ang="0">
                  <a:pos x="11" y="27"/>
                </a:cxn>
                <a:cxn ang="0">
                  <a:pos x="12" y="29"/>
                </a:cxn>
                <a:cxn ang="0">
                  <a:pos x="10" y="33"/>
                </a:cxn>
                <a:cxn ang="0">
                  <a:pos x="8" y="34"/>
                </a:cxn>
                <a:cxn ang="0">
                  <a:pos x="7" y="36"/>
                </a:cxn>
                <a:cxn ang="0">
                  <a:pos x="7" y="38"/>
                </a:cxn>
                <a:cxn ang="0">
                  <a:pos x="6" y="40"/>
                </a:cxn>
                <a:cxn ang="0">
                  <a:pos x="4" y="41"/>
                </a:cxn>
                <a:cxn ang="0">
                  <a:pos x="0" y="43"/>
                </a:cxn>
                <a:cxn ang="0">
                  <a:pos x="13" y="0"/>
                </a:cxn>
              </a:cxnLst>
              <a:rect l="0" t="0" r="r" b="b"/>
              <a:pathLst>
                <a:path w="15" h="43">
                  <a:moveTo>
                    <a:pt x="13" y="0"/>
                  </a:moveTo>
                  <a:lnTo>
                    <a:pt x="15" y="0"/>
                  </a:lnTo>
                  <a:lnTo>
                    <a:pt x="15" y="6"/>
                  </a:lnTo>
                  <a:lnTo>
                    <a:pt x="13" y="10"/>
                  </a:lnTo>
                  <a:lnTo>
                    <a:pt x="11" y="16"/>
                  </a:lnTo>
                  <a:lnTo>
                    <a:pt x="10" y="19"/>
                  </a:lnTo>
                  <a:lnTo>
                    <a:pt x="10" y="21"/>
                  </a:lnTo>
                  <a:lnTo>
                    <a:pt x="11" y="24"/>
                  </a:lnTo>
                  <a:lnTo>
                    <a:pt x="11" y="27"/>
                  </a:lnTo>
                  <a:lnTo>
                    <a:pt x="12" y="29"/>
                  </a:lnTo>
                  <a:lnTo>
                    <a:pt x="10" y="33"/>
                  </a:lnTo>
                  <a:lnTo>
                    <a:pt x="8" y="34"/>
                  </a:lnTo>
                  <a:lnTo>
                    <a:pt x="7" y="36"/>
                  </a:lnTo>
                  <a:lnTo>
                    <a:pt x="7" y="38"/>
                  </a:lnTo>
                  <a:lnTo>
                    <a:pt x="6" y="40"/>
                  </a:lnTo>
                  <a:lnTo>
                    <a:pt x="4" y="41"/>
                  </a:lnTo>
                  <a:lnTo>
                    <a:pt x="0" y="43"/>
                  </a:lnTo>
                  <a:lnTo>
                    <a:pt x="1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2" name="Freeform 20">
              <a:extLst>
                <a:ext uri="{FF2B5EF4-FFF2-40B4-BE49-F238E27FC236}">
                  <a16:creationId xmlns:a16="http://schemas.microsoft.com/office/drawing/2014/main" id="{FEBA1539-7956-43FB-95CC-C7947071E0B6}"/>
                </a:ext>
              </a:extLst>
            </p:cNvPr>
            <p:cNvSpPr>
              <a:spLocks/>
            </p:cNvSpPr>
            <p:nvPr/>
          </p:nvSpPr>
          <p:spPr bwMode="auto">
            <a:xfrm>
              <a:off x="3360738" y="1790701"/>
              <a:ext cx="87313" cy="57150"/>
            </a:xfrm>
            <a:custGeom>
              <a:avLst/>
              <a:gdLst/>
              <a:ahLst/>
              <a:cxnLst>
                <a:cxn ang="0">
                  <a:pos x="50" y="0"/>
                </a:cxn>
                <a:cxn ang="0">
                  <a:pos x="53" y="0"/>
                </a:cxn>
                <a:cxn ang="0">
                  <a:pos x="54" y="1"/>
                </a:cxn>
                <a:cxn ang="0">
                  <a:pos x="55" y="3"/>
                </a:cxn>
                <a:cxn ang="0">
                  <a:pos x="55" y="5"/>
                </a:cxn>
                <a:cxn ang="0">
                  <a:pos x="45" y="36"/>
                </a:cxn>
                <a:cxn ang="0">
                  <a:pos x="41" y="35"/>
                </a:cxn>
                <a:cxn ang="0">
                  <a:pos x="36" y="35"/>
                </a:cxn>
                <a:cxn ang="0">
                  <a:pos x="35" y="34"/>
                </a:cxn>
                <a:cxn ang="0">
                  <a:pos x="33" y="33"/>
                </a:cxn>
                <a:cxn ang="0">
                  <a:pos x="31" y="28"/>
                </a:cxn>
                <a:cxn ang="0">
                  <a:pos x="30" y="27"/>
                </a:cxn>
                <a:cxn ang="0">
                  <a:pos x="27" y="26"/>
                </a:cxn>
                <a:cxn ang="0">
                  <a:pos x="26" y="26"/>
                </a:cxn>
                <a:cxn ang="0">
                  <a:pos x="24" y="28"/>
                </a:cxn>
                <a:cxn ang="0">
                  <a:pos x="23" y="28"/>
                </a:cxn>
                <a:cxn ang="0">
                  <a:pos x="23" y="29"/>
                </a:cxn>
                <a:cxn ang="0">
                  <a:pos x="21" y="29"/>
                </a:cxn>
                <a:cxn ang="0">
                  <a:pos x="16" y="27"/>
                </a:cxn>
                <a:cxn ang="0">
                  <a:pos x="14" y="25"/>
                </a:cxn>
                <a:cxn ang="0">
                  <a:pos x="14" y="24"/>
                </a:cxn>
                <a:cxn ang="0">
                  <a:pos x="13" y="24"/>
                </a:cxn>
                <a:cxn ang="0">
                  <a:pos x="12" y="23"/>
                </a:cxn>
                <a:cxn ang="0">
                  <a:pos x="8" y="23"/>
                </a:cxn>
                <a:cxn ang="0">
                  <a:pos x="6" y="22"/>
                </a:cxn>
                <a:cxn ang="0">
                  <a:pos x="1" y="22"/>
                </a:cxn>
                <a:cxn ang="0">
                  <a:pos x="0" y="21"/>
                </a:cxn>
                <a:cxn ang="0">
                  <a:pos x="0" y="16"/>
                </a:cxn>
                <a:cxn ang="0">
                  <a:pos x="4" y="12"/>
                </a:cxn>
                <a:cxn ang="0">
                  <a:pos x="12" y="10"/>
                </a:cxn>
                <a:cxn ang="0">
                  <a:pos x="21" y="8"/>
                </a:cxn>
                <a:cxn ang="0">
                  <a:pos x="27" y="7"/>
                </a:cxn>
                <a:cxn ang="0">
                  <a:pos x="35" y="5"/>
                </a:cxn>
                <a:cxn ang="0">
                  <a:pos x="43" y="1"/>
                </a:cxn>
                <a:cxn ang="0">
                  <a:pos x="50" y="0"/>
                </a:cxn>
              </a:cxnLst>
              <a:rect l="0" t="0" r="r" b="b"/>
              <a:pathLst>
                <a:path w="55" h="36">
                  <a:moveTo>
                    <a:pt x="50" y="0"/>
                  </a:moveTo>
                  <a:lnTo>
                    <a:pt x="53" y="0"/>
                  </a:lnTo>
                  <a:lnTo>
                    <a:pt x="54" y="1"/>
                  </a:lnTo>
                  <a:lnTo>
                    <a:pt x="55" y="3"/>
                  </a:lnTo>
                  <a:lnTo>
                    <a:pt x="55" y="5"/>
                  </a:lnTo>
                  <a:lnTo>
                    <a:pt x="45" y="36"/>
                  </a:lnTo>
                  <a:lnTo>
                    <a:pt x="41" y="35"/>
                  </a:lnTo>
                  <a:lnTo>
                    <a:pt x="36" y="35"/>
                  </a:lnTo>
                  <a:lnTo>
                    <a:pt x="35" y="34"/>
                  </a:lnTo>
                  <a:lnTo>
                    <a:pt x="33" y="33"/>
                  </a:lnTo>
                  <a:lnTo>
                    <a:pt x="31" y="28"/>
                  </a:lnTo>
                  <a:lnTo>
                    <a:pt x="30" y="27"/>
                  </a:lnTo>
                  <a:lnTo>
                    <a:pt x="27" y="26"/>
                  </a:lnTo>
                  <a:lnTo>
                    <a:pt x="26" y="26"/>
                  </a:lnTo>
                  <a:lnTo>
                    <a:pt x="24" y="28"/>
                  </a:lnTo>
                  <a:lnTo>
                    <a:pt x="23" y="28"/>
                  </a:lnTo>
                  <a:lnTo>
                    <a:pt x="23" y="29"/>
                  </a:lnTo>
                  <a:lnTo>
                    <a:pt x="21" y="29"/>
                  </a:lnTo>
                  <a:lnTo>
                    <a:pt x="16" y="27"/>
                  </a:lnTo>
                  <a:lnTo>
                    <a:pt x="14" y="25"/>
                  </a:lnTo>
                  <a:lnTo>
                    <a:pt x="14" y="24"/>
                  </a:lnTo>
                  <a:lnTo>
                    <a:pt x="13" y="24"/>
                  </a:lnTo>
                  <a:lnTo>
                    <a:pt x="12" y="23"/>
                  </a:lnTo>
                  <a:lnTo>
                    <a:pt x="8" y="23"/>
                  </a:lnTo>
                  <a:lnTo>
                    <a:pt x="6" y="22"/>
                  </a:lnTo>
                  <a:lnTo>
                    <a:pt x="1" y="22"/>
                  </a:lnTo>
                  <a:lnTo>
                    <a:pt x="0" y="21"/>
                  </a:lnTo>
                  <a:lnTo>
                    <a:pt x="0" y="16"/>
                  </a:lnTo>
                  <a:lnTo>
                    <a:pt x="4" y="12"/>
                  </a:lnTo>
                  <a:lnTo>
                    <a:pt x="12" y="10"/>
                  </a:lnTo>
                  <a:lnTo>
                    <a:pt x="21" y="8"/>
                  </a:lnTo>
                  <a:lnTo>
                    <a:pt x="27" y="7"/>
                  </a:lnTo>
                  <a:lnTo>
                    <a:pt x="35" y="5"/>
                  </a:lnTo>
                  <a:lnTo>
                    <a:pt x="43" y="1"/>
                  </a:lnTo>
                  <a:lnTo>
                    <a:pt x="5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3" name="Freeform 21">
              <a:extLst>
                <a:ext uri="{FF2B5EF4-FFF2-40B4-BE49-F238E27FC236}">
                  <a16:creationId xmlns:a16="http://schemas.microsoft.com/office/drawing/2014/main" id="{A094F89D-A276-47B0-AB4A-6224A4D2B2A7}"/>
                </a:ext>
              </a:extLst>
            </p:cNvPr>
            <p:cNvSpPr>
              <a:spLocks/>
            </p:cNvSpPr>
            <p:nvPr/>
          </p:nvSpPr>
          <p:spPr bwMode="auto">
            <a:xfrm>
              <a:off x="3432175" y="1798638"/>
              <a:ext cx="20638" cy="50800"/>
            </a:xfrm>
            <a:custGeom>
              <a:avLst/>
              <a:gdLst/>
              <a:ahLst/>
              <a:cxnLst>
                <a:cxn ang="0">
                  <a:pos x="10" y="0"/>
                </a:cxn>
                <a:cxn ang="0">
                  <a:pos x="10" y="3"/>
                </a:cxn>
                <a:cxn ang="0">
                  <a:pos x="11" y="6"/>
                </a:cxn>
                <a:cxn ang="0">
                  <a:pos x="11" y="9"/>
                </a:cxn>
                <a:cxn ang="0">
                  <a:pos x="12" y="12"/>
                </a:cxn>
                <a:cxn ang="0">
                  <a:pos x="13" y="18"/>
                </a:cxn>
                <a:cxn ang="0">
                  <a:pos x="13" y="24"/>
                </a:cxn>
                <a:cxn ang="0">
                  <a:pos x="10" y="30"/>
                </a:cxn>
                <a:cxn ang="0">
                  <a:pos x="5" y="32"/>
                </a:cxn>
                <a:cxn ang="0">
                  <a:pos x="4" y="32"/>
                </a:cxn>
                <a:cxn ang="0">
                  <a:pos x="2" y="31"/>
                </a:cxn>
                <a:cxn ang="0">
                  <a:pos x="0" y="31"/>
                </a:cxn>
                <a:cxn ang="0">
                  <a:pos x="10" y="0"/>
                </a:cxn>
              </a:cxnLst>
              <a:rect l="0" t="0" r="r" b="b"/>
              <a:pathLst>
                <a:path w="13" h="32">
                  <a:moveTo>
                    <a:pt x="10" y="0"/>
                  </a:moveTo>
                  <a:lnTo>
                    <a:pt x="10" y="3"/>
                  </a:lnTo>
                  <a:lnTo>
                    <a:pt x="11" y="6"/>
                  </a:lnTo>
                  <a:lnTo>
                    <a:pt x="11" y="9"/>
                  </a:lnTo>
                  <a:lnTo>
                    <a:pt x="12" y="12"/>
                  </a:lnTo>
                  <a:lnTo>
                    <a:pt x="13" y="18"/>
                  </a:lnTo>
                  <a:lnTo>
                    <a:pt x="13" y="24"/>
                  </a:lnTo>
                  <a:lnTo>
                    <a:pt x="10" y="30"/>
                  </a:lnTo>
                  <a:lnTo>
                    <a:pt x="5" y="32"/>
                  </a:lnTo>
                  <a:lnTo>
                    <a:pt x="4" y="32"/>
                  </a:lnTo>
                  <a:lnTo>
                    <a:pt x="2" y="31"/>
                  </a:lnTo>
                  <a:lnTo>
                    <a:pt x="0" y="31"/>
                  </a:lnTo>
                  <a:lnTo>
                    <a:pt x="1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4" name="Freeform 22">
              <a:extLst>
                <a:ext uri="{FF2B5EF4-FFF2-40B4-BE49-F238E27FC236}">
                  <a16:creationId xmlns:a16="http://schemas.microsoft.com/office/drawing/2014/main" id="{0DBB1A20-A5BF-496A-B3D0-21A1993B7BA3}"/>
                </a:ext>
              </a:extLst>
            </p:cNvPr>
            <p:cNvSpPr>
              <a:spLocks/>
            </p:cNvSpPr>
            <p:nvPr/>
          </p:nvSpPr>
          <p:spPr bwMode="auto">
            <a:xfrm>
              <a:off x="2605088" y="2424113"/>
              <a:ext cx="1701800" cy="1654175"/>
            </a:xfrm>
            <a:custGeom>
              <a:avLst/>
              <a:gdLst/>
              <a:ahLst/>
              <a:cxnLst>
                <a:cxn ang="0">
                  <a:pos x="808" y="48"/>
                </a:cxn>
                <a:cxn ang="0">
                  <a:pos x="743" y="108"/>
                </a:cxn>
                <a:cxn ang="0">
                  <a:pos x="734" y="156"/>
                </a:cxn>
                <a:cxn ang="0">
                  <a:pos x="754" y="210"/>
                </a:cxn>
                <a:cxn ang="0">
                  <a:pos x="787" y="302"/>
                </a:cxn>
                <a:cxn ang="0">
                  <a:pos x="767" y="325"/>
                </a:cxn>
                <a:cxn ang="0">
                  <a:pos x="798" y="343"/>
                </a:cxn>
                <a:cxn ang="0">
                  <a:pos x="810" y="384"/>
                </a:cxn>
                <a:cxn ang="0">
                  <a:pos x="835" y="400"/>
                </a:cxn>
                <a:cxn ang="0">
                  <a:pos x="885" y="432"/>
                </a:cxn>
                <a:cxn ang="0">
                  <a:pos x="901" y="518"/>
                </a:cxn>
                <a:cxn ang="0">
                  <a:pos x="927" y="485"/>
                </a:cxn>
                <a:cxn ang="0">
                  <a:pos x="966" y="401"/>
                </a:cxn>
                <a:cxn ang="0">
                  <a:pos x="944" y="332"/>
                </a:cxn>
                <a:cxn ang="0">
                  <a:pos x="1017" y="339"/>
                </a:cxn>
                <a:cxn ang="0">
                  <a:pos x="1056" y="389"/>
                </a:cxn>
                <a:cxn ang="0">
                  <a:pos x="1067" y="478"/>
                </a:cxn>
                <a:cxn ang="0">
                  <a:pos x="1051" y="536"/>
                </a:cxn>
                <a:cxn ang="0">
                  <a:pos x="994" y="560"/>
                </a:cxn>
                <a:cxn ang="0">
                  <a:pos x="987" y="587"/>
                </a:cxn>
                <a:cxn ang="0">
                  <a:pos x="944" y="571"/>
                </a:cxn>
                <a:cxn ang="0">
                  <a:pos x="933" y="622"/>
                </a:cxn>
                <a:cxn ang="0">
                  <a:pos x="839" y="617"/>
                </a:cxn>
                <a:cxn ang="0">
                  <a:pos x="865" y="663"/>
                </a:cxn>
                <a:cxn ang="0">
                  <a:pos x="894" y="726"/>
                </a:cxn>
                <a:cxn ang="0">
                  <a:pos x="807" y="786"/>
                </a:cxn>
                <a:cxn ang="0">
                  <a:pos x="798" y="831"/>
                </a:cxn>
                <a:cxn ang="0">
                  <a:pos x="749" y="844"/>
                </a:cxn>
                <a:cxn ang="0">
                  <a:pos x="721" y="887"/>
                </a:cxn>
                <a:cxn ang="0">
                  <a:pos x="683" y="948"/>
                </a:cxn>
                <a:cxn ang="0">
                  <a:pos x="619" y="1040"/>
                </a:cxn>
                <a:cxn ang="0">
                  <a:pos x="380" y="1007"/>
                </a:cxn>
                <a:cxn ang="0">
                  <a:pos x="199" y="549"/>
                </a:cxn>
                <a:cxn ang="0">
                  <a:pos x="118" y="230"/>
                </a:cxn>
                <a:cxn ang="0">
                  <a:pos x="190" y="310"/>
                </a:cxn>
                <a:cxn ang="0">
                  <a:pos x="139" y="332"/>
                </a:cxn>
                <a:cxn ang="0">
                  <a:pos x="285" y="390"/>
                </a:cxn>
                <a:cxn ang="0">
                  <a:pos x="314" y="430"/>
                </a:cxn>
                <a:cxn ang="0">
                  <a:pos x="317" y="478"/>
                </a:cxn>
                <a:cxn ang="0">
                  <a:pos x="331" y="468"/>
                </a:cxn>
                <a:cxn ang="0">
                  <a:pos x="323" y="418"/>
                </a:cxn>
                <a:cxn ang="0">
                  <a:pos x="374" y="389"/>
                </a:cxn>
                <a:cxn ang="0">
                  <a:pos x="370" y="376"/>
                </a:cxn>
                <a:cxn ang="0">
                  <a:pos x="338" y="348"/>
                </a:cxn>
                <a:cxn ang="0">
                  <a:pos x="436" y="413"/>
                </a:cxn>
                <a:cxn ang="0">
                  <a:pos x="521" y="450"/>
                </a:cxn>
                <a:cxn ang="0">
                  <a:pos x="590" y="446"/>
                </a:cxn>
                <a:cxn ang="0">
                  <a:pos x="624" y="455"/>
                </a:cxn>
                <a:cxn ang="0">
                  <a:pos x="602" y="417"/>
                </a:cxn>
                <a:cxn ang="0">
                  <a:pos x="646" y="433"/>
                </a:cxn>
                <a:cxn ang="0">
                  <a:pos x="646" y="489"/>
                </a:cxn>
                <a:cxn ang="0">
                  <a:pos x="671" y="515"/>
                </a:cxn>
                <a:cxn ang="0">
                  <a:pos x="670" y="462"/>
                </a:cxn>
                <a:cxn ang="0">
                  <a:pos x="729" y="406"/>
                </a:cxn>
                <a:cxn ang="0">
                  <a:pos x="710" y="406"/>
                </a:cxn>
                <a:cxn ang="0">
                  <a:pos x="717" y="377"/>
                </a:cxn>
                <a:cxn ang="0">
                  <a:pos x="734" y="360"/>
                </a:cxn>
                <a:cxn ang="0">
                  <a:pos x="701" y="336"/>
                </a:cxn>
                <a:cxn ang="0">
                  <a:pos x="667" y="271"/>
                </a:cxn>
                <a:cxn ang="0">
                  <a:pos x="665" y="250"/>
                </a:cxn>
                <a:cxn ang="0">
                  <a:pos x="697" y="198"/>
                </a:cxn>
                <a:cxn ang="0">
                  <a:pos x="706" y="155"/>
                </a:cxn>
                <a:cxn ang="0">
                  <a:pos x="707" y="30"/>
                </a:cxn>
              </a:cxnLst>
              <a:rect l="0" t="0" r="r" b="b"/>
              <a:pathLst>
                <a:path w="1072" h="1042">
                  <a:moveTo>
                    <a:pt x="754" y="0"/>
                  </a:moveTo>
                  <a:lnTo>
                    <a:pt x="761" y="0"/>
                  </a:lnTo>
                  <a:lnTo>
                    <a:pt x="766" y="2"/>
                  </a:lnTo>
                  <a:lnTo>
                    <a:pt x="773" y="5"/>
                  </a:lnTo>
                  <a:lnTo>
                    <a:pt x="778" y="10"/>
                  </a:lnTo>
                  <a:lnTo>
                    <a:pt x="785" y="12"/>
                  </a:lnTo>
                  <a:lnTo>
                    <a:pt x="791" y="13"/>
                  </a:lnTo>
                  <a:lnTo>
                    <a:pt x="809" y="15"/>
                  </a:lnTo>
                  <a:lnTo>
                    <a:pt x="818" y="17"/>
                  </a:lnTo>
                  <a:lnTo>
                    <a:pt x="822" y="21"/>
                  </a:lnTo>
                  <a:lnTo>
                    <a:pt x="822" y="26"/>
                  </a:lnTo>
                  <a:lnTo>
                    <a:pt x="819" y="33"/>
                  </a:lnTo>
                  <a:lnTo>
                    <a:pt x="808" y="48"/>
                  </a:lnTo>
                  <a:lnTo>
                    <a:pt x="805" y="56"/>
                  </a:lnTo>
                  <a:lnTo>
                    <a:pt x="800" y="66"/>
                  </a:lnTo>
                  <a:lnTo>
                    <a:pt x="789" y="90"/>
                  </a:lnTo>
                  <a:lnTo>
                    <a:pt x="784" y="100"/>
                  </a:lnTo>
                  <a:lnTo>
                    <a:pt x="779" y="105"/>
                  </a:lnTo>
                  <a:lnTo>
                    <a:pt x="771" y="107"/>
                  </a:lnTo>
                  <a:lnTo>
                    <a:pt x="761" y="107"/>
                  </a:lnTo>
                  <a:lnTo>
                    <a:pt x="752" y="105"/>
                  </a:lnTo>
                  <a:lnTo>
                    <a:pt x="745" y="104"/>
                  </a:lnTo>
                  <a:lnTo>
                    <a:pt x="743" y="104"/>
                  </a:lnTo>
                  <a:lnTo>
                    <a:pt x="742" y="105"/>
                  </a:lnTo>
                  <a:lnTo>
                    <a:pt x="742" y="106"/>
                  </a:lnTo>
                  <a:lnTo>
                    <a:pt x="743" y="108"/>
                  </a:lnTo>
                  <a:lnTo>
                    <a:pt x="745" y="111"/>
                  </a:lnTo>
                  <a:lnTo>
                    <a:pt x="747" y="113"/>
                  </a:lnTo>
                  <a:lnTo>
                    <a:pt x="749" y="116"/>
                  </a:lnTo>
                  <a:lnTo>
                    <a:pt x="751" y="125"/>
                  </a:lnTo>
                  <a:lnTo>
                    <a:pt x="751" y="127"/>
                  </a:lnTo>
                  <a:lnTo>
                    <a:pt x="749" y="132"/>
                  </a:lnTo>
                  <a:lnTo>
                    <a:pt x="748" y="133"/>
                  </a:lnTo>
                  <a:lnTo>
                    <a:pt x="745" y="134"/>
                  </a:lnTo>
                  <a:lnTo>
                    <a:pt x="744" y="135"/>
                  </a:lnTo>
                  <a:lnTo>
                    <a:pt x="742" y="136"/>
                  </a:lnTo>
                  <a:lnTo>
                    <a:pt x="740" y="141"/>
                  </a:lnTo>
                  <a:lnTo>
                    <a:pt x="738" y="148"/>
                  </a:lnTo>
                  <a:lnTo>
                    <a:pt x="734" y="156"/>
                  </a:lnTo>
                  <a:lnTo>
                    <a:pt x="730" y="160"/>
                  </a:lnTo>
                  <a:lnTo>
                    <a:pt x="728" y="161"/>
                  </a:lnTo>
                  <a:lnTo>
                    <a:pt x="726" y="163"/>
                  </a:lnTo>
                  <a:lnTo>
                    <a:pt x="726" y="174"/>
                  </a:lnTo>
                  <a:lnTo>
                    <a:pt x="727" y="176"/>
                  </a:lnTo>
                  <a:lnTo>
                    <a:pt x="729" y="179"/>
                  </a:lnTo>
                  <a:lnTo>
                    <a:pt x="732" y="180"/>
                  </a:lnTo>
                  <a:lnTo>
                    <a:pt x="737" y="182"/>
                  </a:lnTo>
                  <a:lnTo>
                    <a:pt x="739" y="184"/>
                  </a:lnTo>
                  <a:lnTo>
                    <a:pt x="741" y="189"/>
                  </a:lnTo>
                  <a:lnTo>
                    <a:pt x="744" y="192"/>
                  </a:lnTo>
                  <a:lnTo>
                    <a:pt x="751" y="201"/>
                  </a:lnTo>
                  <a:lnTo>
                    <a:pt x="754" y="210"/>
                  </a:lnTo>
                  <a:lnTo>
                    <a:pt x="755" y="224"/>
                  </a:lnTo>
                  <a:lnTo>
                    <a:pt x="755" y="244"/>
                  </a:lnTo>
                  <a:lnTo>
                    <a:pt x="756" y="250"/>
                  </a:lnTo>
                  <a:lnTo>
                    <a:pt x="761" y="258"/>
                  </a:lnTo>
                  <a:lnTo>
                    <a:pt x="765" y="266"/>
                  </a:lnTo>
                  <a:lnTo>
                    <a:pt x="771" y="275"/>
                  </a:lnTo>
                  <a:lnTo>
                    <a:pt x="775" y="283"/>
                  </a:lnTo>
                  <a:lnTo>
                    <a:pt x="778" y="289"/>
                  </a:lnTo>
                  <a:lnTo>
                    <a:pt x="783" y="294"/>
                  </a:lnTo>
                  <a:lnTo>
                    <a:pt x="785" y="295"/>
                  </a:lnTo>
                  <a:lnTo>
                    <a:pt x="786" y="296"/>
                  </a:lnTo>
                  <a:lnTo>
                    <a:pt x="787" y="298"/>
                  </a:lnTo>
                  <a:lnTo>
                    <a:pt x="787" y="302"/>
                  </a:lnTo>
                  <a:lnTo>
                    <a:pt x="785" y="305"/>
                  </a:lnTo>
                  <a:lnTo>
                    <a:pt x="782" y="305"/>
                  </a:lnTo>
                  <a:lnTo>
                    <a:pt x="773" y="300"/>
                  </a:lnTo>
                  <a:lnTo>
                    <a:pt x="768" y="303"/>
                  </a:lnTo>
                  <a:lnTo>
                    <a:pt x="766" y="305"/>
                  </a:lnTo>
                  <a:lnTo>
                    <a:pt x="766" y="308"/>
                  </a:lnTo>
                  <a:lnTo>
                    <a:pt x="767" y="310"/>
                  </a:lnTo>
                  <a:lnTo>
                    <a:pt x="770" y="311"/>
                  </a:lnTo>
                  <a:lnTo>
                    <a:pt x="771" y="314"/>
                  </a:lnTo>
                  <a:lnTo>
                    <a:pt x="773" y="315"/>
                  </a:lnTo>
                  <a:lnTo>
                    <a:pt x="773" y="316"/>
                  </a:lnTo>
                  <a:lnTo>
                    <a:pt x="772" y="319"/>
                  </a:lnTo>
                  <a:lnTo>
                    <a:pt x="767" y="325"/>
                  </a:lnTo>
                  <a:lnTo>
                    <a:pt x="762" y="329"/>
                  </a:lnTo>
                  <a:lnTo>
                    <a:pt x="757" y="333"/>
                  </a:lnTo>
                  <a:lnTo>
                    <a:pt x="757" y="337"/>
                  </a:lnTo>
                  <a:lnTo>
                    <a:pt x="762" y="340"/>
                  </a:lnTo>
                  <a:lnTo>
                    <a:pt x="777" y="346"/>
                  </a:lnTo>
                  <a:lnTo>
                    <a:pt x="780" y="348"/>
                  </a:lnTo>
                  <a:lnTo>
                    <a:pt x="787" y="345"/>
                  </a:lnTo>
                  <a:lnTo>
                    <a:pt x="789" y="343"/>
                  </a:lnTo>
                  <a:lnTo>
                    <a:pt x="791" y="342"/>
                  </a:lnTo>
                  <a:lnTo>
                    <a:pt x="793" y="341"/>
                  </a:lnTo>
                  <a:lnTo>
                    <a:pt x="794" y="341"/>
                  </a:lnTo>
                  <a:lnTo>
                    <a:pt x="795" y="342"/>
                  </a:lnTo>
                  <a:lnTo>
                    <a:pt x="798" y="343"/>
                  </a:lnTo>
                  <a:lnTo>
                    <a:pt x="800" y="345"/>
                  </a:lnTo>
                  <a:lnTo>
                    <a:pt x="807" y="348"/>
                  </a:lnTo>
                  <a:lnTo>
                    <a:pt x="809" y="349"/>
                  </a:lnTo>
                  <a:lnTo>
                    <a:pt x="810" y="350"/>
                  </a:lnTo>
                  <a:lnTo>
                    <a:pt x="807" y="356"/>
                  </a:lnTo>
                  <a:lnTo>
                    <a:pt x="803" y="362"/>
                  </a:lnTo>
                  <a:lnTo>
                    <a:pt x="801" y="367"/>
                  </a:lnTo>
                  <a:lnTo>
                    <a:pt x="801" y="370"/>
                  </a:lnTo>
                  <a:lnTo>
                    <a:pt x="802" y="373"/>
                  </a:lnTo>
                  <a:lnTo>
                    <a:pt x="803" y="375"/>
                  </a:lnTo>
                  <a:lnTo>
                    <a:pt x="806" y="378"/>
                  </a:lnTo>
                  <a:lnTo>
                    <a:pt x="808" y="381"/>
                  </a:lnTo>
                  <a:lnTo>
                    <a:pt x="810" y="384"/>
                  </a:lnTo>
                  <a:lnTo>
                    <a:pt x="811" y="389"/>
                  </a:lnTo>
                  <a:lnTo>
                    <a:pt x="811" y="418"/>
                  </a:lnTo>
                  <a:lnTo>
                    <a:pt x="810" y="425"/>
                  </a:lnTo>
                  <a:lnTo>
                    <a:pt x="810" y="431"/>
                  </a:lnTo>
                  <a:lnTo>
                    <a:pt x="811" y="434"/>
                  </a:lnTo>
                  <a:lnTo>
                    <a:pt x="813" y="438"/>
                  </a:lnTo>
                  <a:lnTo>
                    <a:pt x="816" y="440"/>
                  </a:lnTo>
                  <a:lnTo>
                    <a:pt x="819" y="442"/>
                  </a:lnTo>
                  <a:lnTo>
                    <a:pt x="821" y="444"/>
                  </a:lnTo>
                  <a:lnTo>
                    <a:pt x="822" y="442"/>
                  </a:lnTo>
                  <a:lnTo>
                    <a:pt x="828" y="425"/>
                  </a:lnTo>
                  <a:lnTo>
                    <a:pt x="832" y="413"/>
                  </a:lnTo>
                  <a:lnTo>
                    <a:pt x="835" y="400"/>
                  </a:lnTo>
                  <a:lnTo>
                    <a:pt x="839" y="388"/>
                  </a:lnTo>
                  <a:lnTo>
                    <a:pt x="843" y="377"/>
                  </a:lnTo>
                  <a:lnTo>
                    <a:pt x="845" y="371"/>
                  </a:lnTo>
                  <a:lnTo>
                    <a:pt x="847" y="367"/>
                  </a:lnTo>
                  <a:lnTo>
                    <a:pt x="852" y="368"/>
                  </a:lnTo>
                  <a:lnTo>
                    <a:pt x="864" y="381"/>
                  </a:lnTo>
                  <a:lnTo>
                    <a:pt x="870" y="388"/>
                  </a:lnTo>
                  <a:lnTo>
                    <a:pt x="875" y="395"/>
                  </a:lnTo>
                  <a:lnTo>
                    <a:pt x="878" y="399"/>
                  </a:lnTo>
                  <a:lnTo>
                    <a:pt x="880" y="405"/>
                  </a:lnTo>
                  <a:lnTo>
                    <a:pt x="882" y="413"/>
                  </a:lnTo>
                  <a:lnTo>
                    <a:pt x="883" y="423"/>
                  </a:lnTo>
                  <a:lnTo>
                    <a:pt x="885" y="432"/>
                  </a:lnTo>
                  <a:lnTo>
                    <a:pt x="885" y="438"/>
                  </a:lnTo>
                  <a:lnTo>
                    <a:pt x="882" y="442"/>
                  </a:lnTo>
                  <a:lnTo>
                    <a:pt x="878" y="442"/>
                  </a:lnTo>
                  <a:lnTo>
                    <a:pt x="876" y="444"/>
                  </a:lnTo>
                  <a:lnTo>
                    <a:pt x="874" y="451"/>
                  </a:lnTo>
                  <a:lnTo>
                    <a:pt x="871" y="466"/>
                  </a:lnTo>
                  <a:lnTo>
                    <a:pt x="871" y="472"/>
                  </a:lnTo>
                  <a:lnTo>
                    <a:pt x="874" y="477"/>
                  </a:lnTo>
                  <a:lnTo>
                    <a:pt x="878" y="485"/>
                  </a:lnTo>
                  <a:lnTo>
                    <a:pt x="885" y="495"/>
                  </a:lnTo>
                  <a:lnTo>
                    <a:pt x="892" y="503"/>
                  </a:lnTo>
                  <a:lnTo>
                    <a:pt x="898" y="512"/>
                  </a:lnTo>
                  <a:lnTo>
                    <a:pt x="901" y="518"/>
                  </a:lnTo>
                  <a:lnTo>
                    <a:pt x="902" y="520"/>
                  </a:lnTo>
                  <a:lnTo>
                    <a:pt x="903" y="521"/>
                  </a:lnTo>
                  <a:lnTo>
                    <a:pt x="909" y="515"/>
                  </a:lnTo>
                  <a:lnTo>
                    <a:pt x="911" y="512"/>
                  </a:lnTo>
                  <a:lnTo>
                    <a:pt x="915" y="508"/>
                  </a:lnTo>
                  <a:lnTo>
                    <a:pt x="917" y="508"/>
                  </a:lnTo>
                  <a:lnTo>
                    <a:pt x="920" y="507"/>
                  </a:lnTo>
                  <a:lnTo>
                    <a:pt x="925" y="507"/>
                  </a:lnTo>
                  <a:lnTo>
                    <a:pt x="927" y="506"/>
                  </a:lnTo>
                  <a:lnTo>
                    <a:pt x="928" y="503"/>
                  </a:lnTo>
                  <a:lnTo>
                    <a:pt x="928" y="498"/>
                  </a:lnTo>
                  <a:lnTo>
                    <a:pt x="927" y="491"/>
                  </a:lnTo>
                  <a:lnTo>
                    <a:pt x="927" y="485"/>
                  </a:lnTo>
                  <a:lnTo>
                    <a:pt x="928" y="478"/>
                  </a:lnTo>
                  <a:lnTo>
                    <a:pt x="932" y="468"/>
                  </a:lnTo>
                  <a:lnTo>
                    <a:pt x="935" y="461"/>
                  </a:lnTo>
                  <a:lnTo>
                    <a:pt x="937" y="455"/>
                  </a:lnTo>
                  <a:lnTo>
                    <a:pt x="938" y="451"/>
                  </a:lnTo>
                  <a:lnTo>
                    <a:pt x="938" y="421"/>
                  </a:lnTo>
                  <a:lnTo>
                    <a:pt x="939" y="412"/>
                  </a:lnTo>
                  <a:lnTo>
                    <a:pt x="939" y="407"/>
                  </a:lnTo>
                  <a:lnTo>
                    <a:pt x="941" y="405"/>
                  </a:lnTo>
                  <a:lnTo>
                    <a:pt x="947" y="402"/>
                  </a:lnTo>
                  <a:lnTo>
                    <a:pt x="954" y="402"/>
                  </a:lnTo>
                  <a:lnTo>
                    <a:pt x="960" y="401"/>
                  </a:lnTo>
                  <a:lnTo>
                    <a:pt x="966" y="401"/>
                  </a:lnTo>
                  <a:lnTo>
                    <a:pt x="966" y="399"/>
                  </a:lnTo>
                  <a:lnTo>
                    <a:pt x="961" y="390"/>
                  </a:lnTo>
                  <a:lnTo>
                    <a:pt x="961" y="384"/>
                  </a:lnTo>
                  <a:lnTo>
                    <a:pt x="962" y="383"/>
                  </a:lnTo>
                  <a:lnTo>
                    <a:pt x="969" y="379"/>
                  </a:lnTo>
                  <a:lnTo>
                    <a:pt x="969" y="377"/>
                  </a:lnTo>
                  <a:lnTo>
                    <a:pt x="964" y="375"/>
                  </a:lnTo>
                  <a:lnTo>
                    <a:pt x="959" y="373"/>
                  </a:lnTo>
                  <a:lnTo>
                    <a:pt x="952" y="370"/>
                  </a:lnTo>
                  <a:lnTo>
                    <a:pt x="949" y="366"/>
                  </a:lnTo>
                  <a:lnTo>
                    <a:pt x="947" y="361"/>
                  </a:lnTo>
                  <a:lnTo>
                    <a:pt x="946" y="352"/>
                  </a:lnTo>
                  <a:lnTo>
                    <a:pt x="944" y="332"/>
                  </a:lnTo>
                  <a:lnTo>
                    <a:pt x="944" y="325"/>
                  </a:lnTo>
                  <a:lnTo>
                    <a:pt x="946" y="321"/>
                  </a:lnTo>
                  <a:lnTo>
                    <a:pt x="954" y="319"/>
                  </a:lnTo>
                  <a:lnTo>
                    <a:pt x="964" y="319"/>
                  </a:lnTo>
                  <a:lnTo>
                    <a:pt x="978" y="323"/>
                  </a:lnTo>
                  <a:lnTo>
                    <a:pt x="984" y="328"/>
                  </a:lnTo>
                  <a:lnTo>
                    <a:pt x="989" y="331"/>
                  </a:lnTo>
                  <a:lnTo>
                    <a:pt x="993" y="332"/>
                  </a:lnTo>
                  <a:lnTo>
                    <a:pt x="1006" y="328"/>
                  </a:lnTo>
                  <a:lnTo>
                    <a:pt x="1012" y="328"/>
                  </a:lnTo>
                  <a:lnTo>
                    <a:pt x="1016" y="331"/>
                  </a:lnTo>
                  <a:lnTo>
                    <a:pt x="1017" y="336"/>
                  </a:lnTo>
                  <a:lnTo>
                    <a:pt x="1017" y="339"/>
                  </a:lnTo>
                  <a:lnTo>
                    <a:pt x="1018" y="342"/>
                  </a:lnTo>
                  <a:lnTo>
                    <a:pt x="1027" y="351"/>
                  </a:lnTo>
                  <a:lnTo>
                    <a:pt x="1033" y="354"/>
                  </a:lnTo>
                  <a:lnTo>
                    <a:pt x="1049" y="359"/>
                  </a:lnTo>
                  <a:lnTo>
                    <a:pt x="1053" y="361"/>
                  </a:lnTo>
                  <a:lnTo>
                    <a:pt x="1052" y="365"/>
                  </a:lnTo>
                  <a:lnTo>
                    <a:pt x="1048" y="371"/>
                  </a:lnTo>
                  <a:lnTo>
                    <a:pt x="1042" y="376"/>
                  </a:lnTo>
                  <a:lnTo>
                    <a:pt x="1039" y="381"/>
                  </a:lnTo>
                  <a:lnTo>
                    <a:pt x="1040" y="383"/>
                  </a:lnTo>
                  <a:lnTo>
                    <a:pt x="1044" y="385"/>
                  </a:lnTo>
                  <a:lnTo>
                    <a:pt x="1051" y="386"/>
                  </a:lnTo>
                  <a:lnTo>
                    <a:pt x="1056" y="389"/>
                  </a:lnTo>
                  <a:lnTo>
                    <a:pt x="1059" y="393"/>
                  </a:lnTo>
                  <a:lnTo>
                    <a:pt x="1059" y="400"/>
                  </a:lnTo>
                  <a:lnTo>
                    <a:pt x="1055" y="408"/>
                  </a:lnTo>
                  <a:lnTo>
                    <a:pt x="1051" y="413"/>
                  </a:lnTo>
                  <a:lnTo>
                    <a:pt x="1044" y="416"/>
                  </a:lnTo>
                  <a:lnTo>
                    <a:pt x="1038" y="416"/>
                  </a:lnTo>
                  <a:lnTo>
                    <a:pt x="1032" y="418"/>
                  </a:lnTo>
                  <a:lnTo>
                    <a:pt x="1031" y="421"/>
                  </a:lnTo>
                  <a:lnTo>
                    <a:pt x="1033" y="427"/>
                  </a:lnTo>
                  <a:lnTo>
                    <a:pt x="1042" y="440"/>
                  </a:lnTo>
                  <a:lnTo>
                    <a:pt x="1047" y="455"/>
                  </a:lnTo>
                  <a:lnTo>
                    <a:pt x="1052" y="463"/>
                  </a:lnTo>
                  <a:lnTo>
                    <a:pt x="1067" y="478"/>
                  </a:lnTo>
                  <a:lnTo>
                    <a:pt x="1070" y="484"/>
                  </a:lnTo>
                  <a:lnTo>
                    <a:pt x="1071" y="493"/>
                  </a:lnTo>
                  <a:lnTo>
                    <a:pt x="1072" y="502"/>
                  </a:lnTo>
                  <a:lnTo>
                    <a:pt x="1072" y="510"/>
                  </a:lnTo>
                  <a:lnTo>
                    <a:pt x="1071" y="513"/>
                  </a:lnTo>
                  <a:lnTo>
                    <a:pt x="1069" y="517"/>
                  </a:lnTo>
                  <a:lnTo>
                    <a:pt x="1062" y="521"/>
                  </a:lnTo>
                  <a:lnTo>
                    <a:pt x="1059" y="522"/>
                  </a:lnTo>
                  <a:lnTo>
                    <a:pt x="1056" y="524"/>
                  </a:lnTo>
                  <a:lnTo>
                    <a:pt x="1054" y="527"/>
                  </a:lnTo>
                  <a:lnTo>
                    <a:pt x="1053" y="530"/>
                  </a:lnTo>
                  <a:lnTo>
                    <a:pt x="1051" y="533"/>
                  </a:lnTo>
                  <a:lnTo>
                    <a:pt x="1051" y="536"/>
                  </a:lnTo>
                  <a:lnTo>
                    <a:pt x="1050" y="538"/>
                  </a:lnTo>
                  <a:lnTo>
                    <a:pt x="1048" y="542"/>
                  </a:lnTo>
                  <a:lnTo>
                    <a:pt x="1042" y="549"/>
                  </a:lnTo>
                  <a:lnTo>
                    <a:pt x="1037" y="558"/>
                  </a:lnTo>
                  <a:lnTo>
                    <a:pt x="1030" y="566"/>
                  </a:lnTo>
                  <a:lnTo>
                    <a:pt x="1025" y="572"/>
                  </a:lnTo>
                  <a:lnTo>
                    <a:pt x="1021" y="575"/>
                  </a:lnTo>
                  <a:lnTo>
                    <a:pt x="1017" y="572"/>
                  </a:lnTo>
                  <a:lnTo>
                    <a:pt x="1013" y="567"/>
                  </a:lnTo>
                  <a:lnTo>
                    <a:pt x="1007" y="560"/>
                  </a:lnTo>
                  <a:lnTo>
                    <a:pt x="998" y="556"/>
                  </a:lnTo>
                  <a:lnTo>
                    <a:pt x="994" y="557"/>
                  </a:lnTo>
                  <a:lnTo>
                    <a:pt x="994" y="560"/>
                  </a:lnTo>
                  <a:lnTo>
                    <a:pt x="996" y="566"/>
                  </a:lnTo>
                  <a:lnTo>
                    <a:pt x="1000" y="572"/>
                  </a:lnTo>
                  <a:lnTo>
                    <a:pt x="1006" y="583"/>
                  </a:lnTo>
                  <a:lnTo>
                    <a:pt x="1006" y="587"/>
                  </a:lnTo>
                  <a:lnTo>
                    <a:pt x="1004" y="587"/>
                  </a:lnTo>
                  <a:lnTo>
                    <a:pt x="1000" y="585"/>
                  </a:lnTo>
                  <a:lnTo>
                    <a:pt x="995" y="581"/>
                  </a:lnTo>
                  <a:lnTo>
                    <a:pt x="989" y="579"/>
                  </a:lnTo>
                  <a:lnTo>
                    <a:pt x="985" y="579"/>
                  </a:lnTo>
                  <a:lnTo>
                    <a:pt x="985" y="580"/>
                  </a:lnTo>
                  <a:lnTo>
                    <a:pt x="986" y="581"/>
                  </a:lnTo>
                  <a:lnTo>
                    <a:pt x="987" y="583"/>
                  </a:lnTo>
                  <a:lnTo>
                    <a:pt x="987" y="587"/>
                  </a:lnTo>
                  <a:lnTo>
                    <a:pt x="985" y="588"/>
                  </a:lnTo>
                  <a:lnTo>
                    <a:pt x="982" y="587"/>
                  </a:lnTo>
                  <a:lnTo>
                    <a:pt x="977" y="585"/>
                  </a:lnTo>
                  <a:lnTo>
                    <a:pt x="970" y="583"/>
                  </a:lnTo>
                  <a:lnTo>
                    <a:pt x="967" y="582"/>
                  </a:lnTo>
                  <a:lnTo>
                    <a:pt x="964" y="581"/>
                  </a:lnTo>
                  <a:lnTo>
                    <a:pt x="963" y="579"/>
                  </a:lnTo>
                  <a:lnTo>
                    <a:pt x="962" y="576"/>
                  </a:lnTo>
                  <a:lnTo>
                    <a:pt x="960" y="574"/>
                  </a:lnTo>
                  <a:lnTo>
                    <a:pt x="958" y="569"/>
                  </a:lnTo>
                  <a:lnTo>
                    <a:pt x="957" y="568"/>
                  </a:lnTo>
                  <a:lnTo>
                    <a:pt x="950" y="568"/>
                  </a:lnTo>
                  <a:lnTo>
                    <a:pt x="944" y="571"/>
                  </a:lnTo>
                  <a:lnTo>
                    <a:pt x="938" y="572"/>
                  </a:lnTo>
                  <a:lnTo>
                    <a:pt x="933" y="571"/>
                  </a:lnTo>
                  <a:lnTo>
                    <a:pt x="928" y="569"/>
                  </a:lnTo>
                  <a:lnTo>
                    <a:pt x="924" y="569"/>
                  </a:lnTo>
                  <a:lnTo>
                    <a:pt x="922" y="572"/>
                  </a:lnTo>
                  <a:lnTo>
                    <a:pt x="924" y="578"/>
                  </a:lnTo>
                  <a:lnTo>
                    <a:pt x="929" y="582"/>
                  </a:lnTo>
                  <a:lnTo>
                    <a:pt x="937" y="587"/>
                  </a:lnTo>
                  <a:lnTo>
                    <a:pt x="944" y="592"/>
                  </a:lnTo>
                  <a:lnTo>
                    <a:pt x="946" y="599"/>
                  </a:lnTo>
                  <a:lnTo>
                    <a:pt x="944" y="606"/>
                  </a:lnTo>
                  <a:lnTo>
                    <a:pt x="935" y="617"/>
                  </a:lnTo>
                  <a:lnTo>
                    <a:pt x="933" y="622"/>
                  </a:lnTo>
                  <a:lnTo>
                    <a:pt x="931" y="627"/>
                  </a:lnTo>
                  <a:lnTo>
                    <a:pt x="926" y="634"/>
                  </a:lnTo>
                  <a:lnTo>
                    <a:pt x="910" y="650"/>
                  </a:lnTo>
                  <a:lnTo>
                    <a:pt x="902" y="654"/>
                  </a:lnTo>
                  <a:lnTo>
                    <a:pt x="892" y="655"/>
                  </a:lnTo>
                  <a:lnTo>
                    <a:pt x="883" y="655"/>
                  </a:lnTo>
                  <a:lnTo>
                    <a:pt x="879" y="653"/>
                  </a:lnTo>
                  <a:lnTo>
                    <a:pt x="874" y="647"/>
                  </a:lnTo>
                  <a:lnTo>
                    <a:pt x="865" y="640"/>
                  </a:lnTo>
                  <a:lnTo>
                    <a:pt x="857" y="633"/>
                  </a:lnTo>
                  <a:lnTo>
                    <a:pt x="848" y="625"/>
                  </a:lnTo>
                  <a:lnTo>
                    <a:pt x="843" y="620"/>
                  </a:lnTo>
                  <a:lnTo>
                    <a:pt x="839" y="617"/>
                  </a:lnTo>
                  <a:lnTo>
                    <a:pt x="816" y="617"/>
                  </a:lnTo>
                  <a:lnTo>
                    <a:pt x="808" y="619"/>
                  </a:lnTo>
                  <a:lnTo>
                    <a:pt x="803" y="619"/>
                  </a:lnTo>
                  <a:lnTo>
                    <a:pt x="803" y="620"/>
                  </a:lnTo>
                  <a:lnTo>
                    <a:pt x="808" y="621"/>
                  </a:lnTo>
                  <a:lnTo>
                    <a:pt x="814" y="623"/>
                  </a:lnTo>
                  <a:lnTo>
                    <a:pt x="822" y="626"/>
                  </a:lnTo>
                  <a:lnTo>
                    <a:pt x="829" y="629"/>
                  </a:lnTo>
                  <a:lnTo>
                    <a:pt x="839" y="638"/>
                  </a:lnTo>
                  <a:lnTo>
                    <a:pt x="846" y="649"/>
                  </a:lnTo>
                  <a:lnTo>
                    <a:pt x="853" y="659"/>
                  </a:lnTo>
                  <a:lnTo>
                    <a:pt x="857" y="662"/>
                  </a:lnTo>
                  <a:lnTo>
                    <a:pt x="865" y="663"/>
                  </a:lnTo>
                  <a:lnTo>
                    <a:pt x="876" y="665"/>
                  </a:lnTo>
                  <a:lnTo>
                    <a:pt x="905" y="665"/>
                  </a:lnTo>
                  <a:lnTo>
                    <a:pt x="909" y="666"/>
                  </a:lnTo>
                  <a:lnTo>
                    <a:pt x="915" y="670"/>
                  </a:lnTo>
                  <a:lnTo>
                    <a:pt x="917" y="672"/>
                  </a:lnTo>
                  <a:lnTo>
                    <a:pt x="918" y="674"/>
                  </a:lnTo>
                  <a:lnTo>
                    <a:pt x="918" y="678"/>
                  </a:lnTo>
                  <a:lnTo>
                    <a:pt x="917" y="680"/>
                  </a:lnTo>
                  <a:lnTo>
                    <a:pt x="914" y="685"/>
                  </a:lnTo>
                  <a:lnTo>
                    <a:pt x="910" y="694"/>
                  </a:lnTo>
                  <a:lnTo>
                    <a:pt x="904" y="704"/>
                  </a:lnTo>
                  <a:lnTo>
                    <a:pt x="899" y="716"/>
                  </a:lnTo>
                  <a:lnTo>
                    <a:pt x="894" y="726"/>
                  </a:lnTo>
                  <a:lnTo>
                    <a:pt x="891" y="733"/>
                  </a:lnTo>
                  <a:lnTo>
                    <a:pt x="885" y="742"/>
                  </a:lnTo>
                  <a:lnTo>
                    <a:pt x="876" y="750"/>
                  </a:lnTo>
                  <a:lnTo>
                    <a:pt x="868" y="756"/>
                  </a:lnTo>
                  <a:lnTo>
                    <a:pt x="862" y="757"/>
                  </a:lnTo>
                  <a:lnTo>
                    <a:pt x="842" y="755"/>
                  </a:lnTo>
                  <a:lnTo>
                    <a:pt x="835" y="756"/>
                  </a:lnTo>
                  <a:lnTo>
                    <a:pt x="830" y="760"/>
                  </a:lnTo>
                  <a:lnTo>
                    <a:pt x="826" y="767"/>
                  </a:lnTo>
                  <a:lnTo>
                    <a:pt x="824" y="774"/>
                  </a:lnTo>
                  <a:lnTo>
                    <a:pt x="821" y="780"/>
                  </a:lnTo>
                  <a:lnTo>
                    <a:pt x="814" y="783"/>
                  </a:lnTo>
                  <a:lnTo>
                    <a:pt x="807" y="786"/>
                  </a:lnTo>
                  <a:lnTo>
                    <a:pt x="800" y="786"/>
                  </a:lnTo>
                  <a:lnTo>
                    <a:pt x="793" y="785"/>
                  </a:lnTo>
                  <a:lnTo>
                    <a:pt x="785" y="783"/>
                  </a:lnTo>
                  <a:lnTo>
                    <a:pt x="778" y="781"/>
                  </a:lnTo>
                  <a:lnTo>
                    <a:pt x="774" y="781"/>
                  </a:lnTo>
                  <a:lnTo>
                    <a:pt x="774" y="783"/>
                  </a:lnTo>
                  <a:lnTo>
                    <a:pt x="784" y="793"/>
                  </a:lnTo>
                  <a:lnTo>
                    <a:pt x="789" y="799"/>
                  </a:lnTo>
                  <a:lnTo>
                    <a:pt x="795" y="804"/>
                  </a:lnTo>
                  <a:lnTo>
                    <a:pt x="798" y="808"/>
                  </a:lnTo>
                  <a:lnTo>
                    <a:pt x="800" y="815"/>
                  </a:lnTo>
                  <a:lnTo>
                    <a:pt x="800" y="824"/>
                  </a:lnTo>
                  <a:lnTo>
                    <a:pt x="798" y="831"/>
                  </a:lnTo>
                  <a:lnTo>
                    <a:pt x="796" y="836"/>
                  </a:lnTo>
                  <a:lnTo>
                    <a:pt x="795" y="837"/>
                  </a:lnTo>
                  <a:lnTo>
                    <a:pt x="786" y="837"/>
                  </a:lnTo>
                  <a:lnTo>
                    <a:pt x="784" y="838"/>
                  </a:lnTo>
                  <a:lnTo>
                    <a:pt x="783" y="839"/>
                  </a:lnTo>
                  <a:lnTo>
                    <a:pt x="782" y="841"/>
                  </a:lnTo>
                  <a:lnTo>
                    <a:pt x="780" y="842"/>
                  </a:lnTo>
                  <a:lnTo>
                    <a:pt x="779" y="844"/>
                  </a:lnTo>
                  <a:lnTo>
                    <a:pt x="777" y="846"/>
                  </a:lnTo>
                  <a:lnTo>
                    <a:pt x="773" y="847"/>
                  </a:lnTo>
                  <a:lnTo>
                    <a:pt x="767" y="846"/>
                  </a:lnTo>
                  <a:lnTo>
                    <a:pt x="761" y="844"/>
                  </a:lnTo>
                  <a:lnTo>
                    <a:pt x="749" y="844"/>
                  </a:lnTo>
                  <a:lnTo>
                    <a:pt x="748" y="846"/>
                  </a:lnTo>
                  <a:lnTo>
                    <a:pt x="748" y="848"/>
                  </a:lnTo>
                  <a:lnTo>
                    <a:pt x="749" y="850"/>
                  </a:lnTo>
                  <a:lnTo>
                    <a:pt x="754" y="855"/>
                  </a:lnTo>
                  <a:lnTo>
                    <a:pt x="755" y="858"/>
                  </a:lnTo>
                  <a:lnTo>
                    <a:pt x="755" y="861"/>
                  </a:lnTo>
                  <a:lnTo>
                    <a:pt x="752" y="864"/>
                  </a:lnTo>
                  <a:lnTo>
                    <a:pt x="749" y="864"/>
                  </a:lnTo>
                  <a:lnTo>
                    <a:pt x="742" y="866"/>
                  </a:lnTo>
                  <a:lnTo>
                    <a:pt x="737" y="870"/>
                  </a:lnTo>
                  <a:lnTo>
                    <a:pt x="731" y="875"/>
                  </a:lnTo>
                  <a:lnTo>
                    <a:pt x="726" y="882"/>
                  </a:lnTo>
                  <a:lnTo>
                    <a:pt x="721" y="887"/>
                  </a:lnTo>
                  <a:lnTo>
                    <a:pt x="719" y="892"/>
                  </a:lnTo>
                  <a:lnTo>
                    <a:pt x="717" y="895"/>
                  </a:lnTo>
                  <a:lnTo>
                    <a:pt x="716" y="898"/>
                  </a:lnTo>
                  <a:lnTo>
                    <a:pt x="707" y="907"/>
                  </a:lnTo>
                  <a:lnTo>
                    <a:pt x="706" y="909"/>
                  </a:lnTo>
                  <a:lnTo>
                    <a:pt x="706" y="914"/>
                  </a:lnTo>
                  <a:lnTo>
                    <a:pt x="707" y="917"/>
                  </a:lnTo>
                  <a:lnTo>
                    <a:pt x="707" y="921"/>
                  </a:lnTo>
                  <a:lnTo>
                    <a:pt x="705" y="927"/>
                  </a:lnTo>
                  <a:lnTo>
                    <a:pt x="698" y="931"/>
                  </a:lnTo>
                  <a:lnTo>
                    <a:pt x="692" y="937"/>
                  </a:lnTo>
                  <a:lnTo>
                    <a:pt x="686" y="941"/>
                  </a:lnTo>
                  <a:lnTo>
                    <a:pt x="683" y="948"/>
                  </a:lnTo>
                  <a:lnTo>
                    <a:pt x="676" y="967"/>
                  </a:lnTo>
                  <a:lnTo>
                    <a:pt x="673" y="976"/>
                  </a:lnTo>
                  <a:lnTo>
                    <a:pt x="670" y="983"/>
                  </a:lnTo>
                  <a:lnTo>
                    <a:pt x="667" y="990"/>
                  </a:lnTo>
                  <a:lnTo>
                    <a:pt x="662" y="998"/>
                  </a:lnTo>
                  <a:lnTo>
                    <a:pt x="658" y="1005"/>
                  </a:lnTo>
                  <a:lnTo>
                    <a:pt x="656" y="1009"/>
                  </a:lnTo>
                  <a:lnTo>
                    <a:pt x="655" y="1012"/>
                  </a:lnTo>
                  <a:lnTo>
                    <a:pt x="652" y="1020"/>
                  </a:lnTo>
                  <a:lnTo>
                    <a:pt x="651" y="1030"/>
                  </a:lnTo>
                  <a:lnTo>
                    <a:pt x="649" y="1042"/>
                  </a:lnTo>
                  <a:lnTo>
                    <a:pt x="623" y="1040"/>
                  </a:lnTo>
                  <a:lnTo>
                    <a:pt x="619" y="1040"/>
                  </a:lnTo>
                  <a:lnTo>
                    <a:pt x="616" y="1039"/>
                  </a:lnTo>
                  <a:lnTo>
                    <a:pt x="603" y="1037"/>
                  </a:lnTo>
                  <a:lnTo>
                    <a:pt x="589" y="1036"/>
                  </a:lnTo>
                  <a:lnTo>
                    <a:pt x="560" y="1033"/>
                  </a:lnTo>
                  <a:lnTo>
                    <a:pt x="557" y="1033"/>
                  </a:lnTo>
                  <a:lnTo>
                    <a:pt x="554" y="1032"/>
                  </a:lnTo>
                  <a:lnTo>
                    <a:pt x="525" y="1029"/>
                  </a:lnTo>
                  <a:lnTo>
                    <a:pt x="495" y="1024"/>
                  </a:lnTo>
                  <a:lnTo>
                    <a:pt x="488" y="1024"/>
                  </a:lnTo>
                  <a:lnTo>
                    <a:pt x="426" y="1014"/>
                  </a:lnTo>
                  <a:lnTo>
                    <a:pt x="422" y="1014"/>
                  </a:lnTo>
                  <a:lnTo>
                    <a:pt x="419" y="1013"/>
                  </a:lnTo>
                  <a:lnTo>
                    <a:pt x="380" y="1007"/>
                  </a:lnTo>
                  <a:lnTo>
                    <a:pt x="387" y="963"/>
                  </a:lnTo>
                  <a:lnTo>
                    <a:pt x="395" y="921"/>
                  </a:lnTo>
                  <a:lnTo>
                    <a:pt x="403" y="883"/>
                  </a:lnTo>
                  <a:lnTo>
                    <a:pt x="410" y="847"/>
                  </a:lnTo>
                  <a:lnTo>
                    <a:pt x="417" y="815"/>
                  </a:lnTo>
                  <a:lnTo>
                    <a:pt x="422" y="786"/>
                  </a:lnTo>
                  <a:lnTo>
                    <a:pt x="428" y="761"/>
                  </a:lnTo>
                  <a:lnTo>
                    <a:pt x="432" y="741"/>
                  </a:lnTo>
                  <a:lnTo>
                    <a:pt x="436" y="727"/>
                  </a:lnTo>
                  <a:lnTo>
                    <a:pt x="437" y="718"/>
                  </a:lnTo>
                  <a:lnTo>
                    <a:pt x="438" y="715"/>
                  </a:lnTo>
                  <a:lnTo>
                    <a:pt x="218" y="605"/>
                  </a:lnTo>
                  <a:lnTo>
                    <a:pt x="199" y="549"/>
                  </a:lnTo>
                  <a:lnTo>
                    <a:pt x="144" y="532"/>
                  </a:lnTo>
                  <a:lnTo>
                    <a:pt x="0" y="264"/>
                  </a:lnTo>
                  <a:lnTo>
                    <a:pt x="54" y="148"/>
                  </a:lnTo>
                  <a:lnTo>
                    <a:pt x="58" y="150"/>
                  </a:lnTo>
                  <a:lnTo>
                    <a:pt x="62" y="159"/>
                  </a:lnTo>
                  <a:lnTo>
                    <a:pt x="63" y="164"/>
                  </a:lnTo>
                  <a:lnTo>
                    <a:pt x="70" y="176"/>
                  </a:lnTo>
                  <a:lnTo>
                    <a:pt x="78" y="187"/>
                  </a:lnTo>
                  <a:lnTo>
                    <a:pt x="89" y="196"/>
                  </a:lnTo>
                  <a:lnTo>
                    <a:pt x="98" y="205"/>
                  </a:lnTo>
                  <a:lnTo>
                    <a:pt x="104" y="213"/>
                  </a:lnTo>
                  <a:lnTo>
                    <a:pt x="109" y="221"/>
                  </a:lnTo>
                  <a:lnTo>
                    <a:pt x="118" y="230"/>
                  </a:lnTo>
                  <a:lnTo>
                    <a:pt x="127" y="238"/>
                  </a:lnTo>
                  <a:lnTo>
                    <a:pt x="135" y="244"/>
                  </a:lnTo>
                  <a:lnTo>
                    <a:pt x="142" y="251"/>
                  </a:lnTo>
                  <a:lnTo>
                    <a:pt x="144" y="251"/>
                  </a:lnTo>
                  <a:lnTo>
                    <a:pt x="147" y="250"/>
                  </a:lnTo>
                  <a:lnTo>
                    <a:pt x="152" y="250"/>
                  </a:lnTo>
                  <a:lnTo>
                    <a:pt x="158" y="251"/>
                  </a:lnTo>
                  <a:lnTo>
                    <a:pt x="164" y="255"/>
                  </a:lnTo>
                  <a:lnTo>
                    <a:pt x="170" y="263"/>
                  </a:lnTo>
                  <a:lnTo>
                    <a:pt x="181" y="285"/>
                  </a:lnTo>
                  <a:lnTo>
                    <a:pt x="186" y="296"/>
                  </a:lnTo>
                  <a:lnTo>
                    <a:pt x="189" y="305"/>
                  </a:lnTo>
                  <a:lnTo>
                    <a:pt x="190" y="310"/>
                  </a:lnTo>
                  <a:lnTo>
                    <a:pt x="188" y="312"/>
                  </a:lnTo>
                  <a:lnTo>
                    <a:pt x="181" y="314"/>
                  </a:lnTo>
                  <a:lnTo>
                    <a:pt x="157" y="314"/>
                  </a:lnTo>
                  <a:lnTo>
                    <a:pt x="151" y="315"/>
                  </a:lnTo>
                  <a:lnTo>
                    <a:pt x="149" y="317"/>
                  </a:lnTo>
                  <a:lnTo>
                    <a:pt x="147" y="319"/>
                  </a:lnTo>
                  <a:lnTo>
                    <a:pt x="145" y="321"/>
                  </a:lnTo>
                  <a:lnTo>
                    <a:pt x="144" y="321"/>
                  </a:lnTo>
                  <a:lnTo>
                    <a:pt x="142" y="322"/>
                  </a:lnTo>
                  <a:lnTo>
                    <a:pt x="141" y="323"/>
                  </a:lnTo>
                  <a:lnTo>
                    <a:pt x="140" y="326"/>
                  </a:lnTo>
                  <a:lnTo>
                    <a:pt x="139" y="329"/>
                  </a:lnTo>
                  <a:lnTo>
                    <a:pt x="139" y="332"/>
                  </a:lnTo>
                  <a:lnTo>
                    <a:pt x="141" y="338"/>
                  </a:lnTo>
                  <a:lnTo>
                    <a:pt x="149" y="343"/>
                  </a:lnTo>
                  <a:lnTo>
                    <a:pt x="161" y="350"/>
                  </a:lnTo>
                  <a:lnTo>
                    <a:pt x="189" y="363"/>
                  </a:lnTo>
                  <a:lnTo>
                    <a:pt x="204" y="370"/>
                  </a:lnTo>
                  <a:lnTo>
                    <a:pt x="218" y="374"/>
                  </a:lnTo>
                  <a:lnTo>
                    <a:pt x="229" y="377"/>
                  </a:lnTo>
                  <a:lnTo>
                    <a:pt x="235" y="379"/>
                  </a:lnTo>
                  <a:lnTo>
                    <a:pt x="243" y="381"/>
                  </a:lnTo>
                  <a:lnTo>
                    <a:pt x="260" y="378"/>
                  </a:lnTo>
                  <a:lnTo>
                    <a:pt x="277" y="378"/>
                  </a:lnTo>
                  <a:lnTo>
                    <a:pt x="280" y="382"/>
                  </a:lnTo>
                  <a:lnTo>
                    <a:pt x="285" y="390"/>
                  </a:lnTo>
                  <a:lnTo>
                    <a:pt x="292" y="397"/>
                  </a:lnTo>
                  <a:lnTo>
                    <a:pt x="299" y="402"/>
                  </a:lnTo>
                  <a:lnTo>
                    <a:pt x="301" y="405"/>
                  </a:lnTo>
                  <a:lnTo>
                    <a:pt x="301" y="413"/>
                  </a:lnTo>
                  <a:lnTo>
                    <a:pt x="300" y="416"/>
                  </a:lnTo>
                  <a:lnTo>
                    <a:pt x="300" y="418"/>
                  </a:lnTo>
                  <a:lnTo>
                    <a:pt x="301" y="419"/>
                  </a:lnTo>
                  <a:lnTo>
                    <a:pt x="302" y="421"/>
                  </a:lnTo>
                  <a:lnTo>
                    <a:pt x="304" y="423"/>
                  </a:lnTo>
                  <a:lnTo>
                    <a:pt x="307" y="425"/>
                  </a:lnTo>
                  <a:lnTo>
                    <a:pt x="310" y="427"/>
                  </a:lnTo>
                  <a:lnTo>
                    <a:pt x="312" y="429"/>
                  </a:lnTo>
                  <a:lnTo>
                    <a:pt x="314" y="430"/>
                  </a:lnTo>
                  <a:lnTo>
                    <a:pt x="316" y="434"/>
                  </a:lnTo>
                  <a:lnTo>
                    <a:pt x="317" y="439"/>
                  </a:lnTo>
                  <a:lnTo>
                    <a:pt x="317" y="446"/>
                  </a:lnTo>
                  <a:lnTo>
                    <a:pt x="315" y="453"/>
                  </a:lnTo>
                  <a:lnTo>
                    <a:pt x="313" y="455"/>
                  </a:lnTo>
                  <a:lnTo>
                    <a:pt x="310" y="456"/>
                  </a:lnTo>
                  <a:lnTo>
                    <a:pt x="307" y="456"/>
                  </a:lnTo>
                  <a:lnTo>
                    <a:pt x="305" y="458"/>
                  </a:lnTo>
                  <a:lnTo>
                    <a:pt x="306" y="463"/>
                  </a:lnTo>
                  <a:lnTo>
                    <a:pt x="307" y="468"/>
                  </a:lnTo>
                  <a:lnTo>
                    <a:pt x="311" y="474"/>
                  </a:lnTo>
                  <a:lnTo>
                    <a:pt x="315" y="478"/>
                  </a:lnTo>
                  <a:lnTo>
                    <a:pt x="317" y="478"/>
                  </a:lnTo>
                  <a:lnTo>
                    <a:pt x="317" y="477"/>
                  </a:lnTo>
                  <a:lnTo>
                    <a:pt x="318" y="475"/>
                  </a:lnTo>
                  <a:lnTo>
                    <a:pt x="318" y="473"/>
                  </a:lnTo>
                  <a:lnTo>
                    <a:pt x="319" y="470"/>
                  </a:lnTo>
                  <a:lnTo>
                    <a:pt x="319" y="469"/>
                  </a:lnTo>
                  <a:lnTo>
                    <a:pt x="321" y="467"/>
                  </a:lnTo>
                  <a:lnTo>
                    <a:pt x="322" y="466"/>
                  </a:lnTo>
                  <a:lnTo>
                    <a:pt x="324" y="466"/>
                  </a:lnTo>
                  <a:lnTo>
                    <a:pt x="325" y="467"/>
                  </a:lnTo>
                  <a:lnTo>
                    <a:pt x="326" y="469"/>
                  </a:lnTo>
                  <a:lnTo>
                    <a:pt x="330" y="474"/>
                  </a:lnTo>
                  <a:lnTo>
                    <a:pt x="331" y="473"/>
                  </a:lnTo>
                  <a:lnTo>
                    <a:pt x="331" y="468"/>
                  </a:lnTo>
                  <a:lnTo>
                    <a:pt x="330" y="462"/>
                  </a:lnTo>
                  <a:lnTo>
                    <a:pt x="329" y="454"/>
                  </a:lnTo>
                  <a:lnTo>
                    <a:pt x="328" y="450"/>
                  </a:lnTo>
                  <a:lnTo>
                    <a:pt x="328" y="442"/>
                  </a:lnTo>
                  <a:lnTo>
                    <a:pt x="329" y="433"/>
                  </a:lnTo>
                  <a:lnTo>
                    <a:pt x="330" y="425"/>
                  </a:lnTo>
                  <a:lnTo>
                    <a:pt x="330" y="421"/>
                  </a:lnTo>
                  <a:lnTo>
                    <a:pt x="329" y="420"/>
                  </a:lnTo>
                  <a:lnTo>
                    <a:pt x="328" y="420"/>
                  </a:lnTo>
                  <a:lnTo>
                    <a:pt x="326" y="421"/>
                  </a:lnTo>
                  <a:lnTo>
                    <a:pt x="324" y="421"/>
                  </a:lnTo>
                  <a:lnTo>
                    <a:pt x="324" y="420"/>
                  </a:lnTo>
                  <a:lnTo>
                    <a:pt x="323" y="418"/>
                  </a:lnTo>
                  <a:lnTo>
                    <a:pt x="324" y="416"/>
                  </a:lnTo>
                  <a:lnTo>
                    <a:pt x="324" y="412"/>
                  </a:lnTo>
                  <a:lnTo>
                    <a:pt x="325" y="410"/>
                  </a:lnTo>
                  <a:lnTo>
                    <a:pt x="329" y="406"/>
                  </a:lnTo>
                  <a:lnTo>
                    <a:pt x="333" y="401"/>
                  </a:lnTo>
                  <a:lnTo>
                    <a:pt x="335" y="396"/>
                  </a:lnTo>
                  <a:lnTo>
                    <a:pt x="338" y="390"/>
                  </a:lnTo>
                  <a:lnTo>
                    <a:pt x="344" y="386"/>
                  </a:lnTo>
                  <a:lnTo>
                    <a:pt x="350" y="385"/>
                  </a:lnTo>
                  <a:lnTo>
                    <a:pt x="357" y="387"/>
                  </a:lnTo>
                  <a:lnTo>
                    <a:pt x="362" y="390"/>
                  </a:lnTo>
                  <a:lnTo>
                    <a:pt x="368" y="391"/>
                  </a:lnTo>
                  <a:lnTo>
                    <a:pt x="374" y="389"/>
                  </a:lnTo>
                  <a:lnTo>
                    <a:pt x="382" y="385"/>
                  </a:lnTo>
                  <a:lnTo>
                    <a:pt x="391" y="379"/>
                  </a:lnTo>
                  <a:lnTo>
                    <a:pt x="396" y="377"/>
                  </a:lnTo>
                  <a:lnTo>
                    <a:pt x="398" y="376"/>
                  </a:lnTo>
                  <a:lnTo>
                    <a:pt x="399" y="374"/>
                  </a:lnTo>
                  <a:lnTo>
                    <a:pt x="399" y="372"/>
                  </a:lnTo>
                  <a:lnTo>
                    <a:pt x="400" y="370"/>
                  </a:lnTo>
                  <a:lnTo>
                    <a:pt x="399" y="366"/>
                  </a:lnTo>
                  <a:lnTo>
                    <a:pt x="398" y="364"/>
                  </a:lnTo>
                  <a:lnTo>
                    <a:pt x="397" y="363"/>
                  </a:lnTo>
                  <a:lnTo>
                    <a:pt x="393" y="364"/>
                  </a:lnTo>
                  <a:lnTo>
                    <a:pt x="387" y="367"/>
                  </a:lnTo>
                  <a:lnTo>
                    <a:pt x="370" y="376"/>
                  </a:lnTo>
                  <a:lnTo>
                    <a:pt x="363" y="376"/>
                  </a:lnTo>
                  <a:lnTo>
                    <a:pt x="356" y="372"/>
                  </a:lnTo>
                  <a:lnTo>
                    <a:pt x="351" y="370"/>
                  </a:lnTo>
                  <a:lnTo>
                    <a:pt x="346" y="372"/>
                  </a:lnTo>
                  <a:lnTo>
                    <a:pt x="339" y="375"/>
                  </a:lnTo>
                  <a:lnTo>
                    <a:pt x="331" y="378"/>
                  </a:lnTo>
                  <a:lnTo>
                    <a:pt x="326" y="376"/>
                  </a:lnTo>
                  <a:lnTo>
                    <a:pt x="323" y="371"/>
                  </a:lnTo>
                  <a:lnTo>
                    <a:pt x="321" y="365"/>
                  </a:lnTo>
                  <a:lnTo>
                    <a:pt x="321" y="361"/>
                  </a:lnTo>
                  <a:lnTo>
                    <a:pt x="323" y="356"/>
                  </a:lnTo>
                  <a:lnTo>
                    <a:pt x="329" y="352"/>
                  </a:lnTo>
                  <a:lnTo>
                    <a:pt x="338" y="348"/>
                  </a:lnTo>
                  <a:lnTo>
                    <a:pt x="347" y="346"/>
                  </a:lnTo>
                  <a:lnTo>
                    <a:pt x="364" y="345"/>
                  </a:lnTo>
                  <a:lnTo>
                    <a:pt x="384" y="342"/>
                  </a:lnTo>
                  <a:lnTo>
                    <a:pt x="393" y="340"/>
                  </a:lnTo>
                  <a:lnTo>
                    <a:pt x="402" y="340"/>
                  </a:lnTo>
                  <a:lnTo>
                    <a:pt x="407" y="342"/>
                  </a:lnTo>
                  <a:lnTo>
                    <a:pt x="410" y="346"/>
                  </a:lnTo>
                  <a:lnTo>
                    <a:pt x="410" y="379"/>
                  </a:lnTo>
                  <a:lnTo>
                    <a:pt x="413" y="387"/>
                  </a:lnTo>
                  <a:lnTo>
                    <a:pt x="419" y="394"/>
                  </a:lnTo>
                  <a:lnTo>
                    <a:pt x="425" y="400"/>
                  </a:lnTo>
                  <a:lnTo>
                    <a:pt x="430" y="411"/>
                  </a:lnTo>
                  <a:lnTo>
                    <a:pt x="436" y="413"/>
                  </a:lnTo>
                  <a:lnTo>
                    <a:pt x="443" y="415"/>
                  </a:lnTo>
                  <a:lnTo>
                    <a:pt x="451" y="415"/>
                  </a:lnTo>
                  <a:lnTo>
                    <a:pt x="457" y="416"/>
                  </a:lnTo>
                  <a:lnTo>
                    <a:pt x="460" y="418"/>
                  </a:lnTo>
                  <a:lnTo>
                    <a:pt x="462" y="422"/>
                  </a:lnTo>
                  <a:lnTo>
                    <a:pt x="466" y="428"/>
                  </a:lnTo>
                  <a:lnTo>
                    <a:pt x="473" y="434"/>
                  </a:lnTo>
                  <a:lnTo>
                    <a:pt x="480" y="441"/>
                  </a:lnTo>
                  <a:lnTo>
                    <a:pt x="487" y="446"/>
                  </a:lnTo>
                  <a:lnTo>
                    <a:pt x="494" y="451"/>
                  </a:lnTo>
                  <a:lnTo>
                    <a:pt x="501" y="452"/>
                  </a:lnTo>
                  <a:lnTo>
                    <a:pt x="511" y="452"/>
                  </a:lnTo>
                  <a:lnTo>
                    <a:pt x="521" y="450"/>
                  </a:lnTo>
                  <a:lnTo>
                    <a:pt x="531" y="450"/>
                  </a:lnTo>
                  <a:lnTo>
                    <a:pt x="538" y="451"/>
                  </a:lnTo>
                  <a:lnTo>
                    <a:pt x="547" y="454"/>
                  </a:lnTo>
                  <a:lnTo>
                    <a:pt x="569" y="461"/>
                  </a:lnTo>
                  <a:lnTo>
                    <a:pt x="579" y="462"/>
                  </a:lnTo>
                  <a:lnTo>
                    <a:pt x="586" y="463"/>
                  </a:lnTo>
                  <a:lnTo>
                    <a:pt x="588" y="461"/>
                  </a:lnTo>
                  <a:lnTo>
                    <a:pt x="588" y="456"/>
                  </a:lnTo>
                  <a:lnTo>
                    <a:pt x="586" y="445"/>
                  </a:lnTo>
                  <a:lnTo>
                    <a:pt x="587" y="443"/>
                  </a:lnTo>
                  <a:lnTo>
                    <a:pt x="588" y="443"/>
                  </a:lnTo>
                  <a:lnTo>
                    <a:pt x="589" y="444"/>
                  </a:lnTo>
                  <a:lnTo>
                    <a:pt x="590" y="446"/>
                  </a:lnTo>
                  <a:lnTo>
                    <a:pt x="592" y="449"/>
                  </a:lnTo>
                  <a:lnTo>
                    <a:pt x="593" y="452"/>
                  </a:lnTo>
                  <a:lnTo>
                    <a:pt x="595" y="456"/>
                  </a:lnTo>
                  <a:lnTo>
                    <a:pt x="598" y="462"/>
                  </a:lnTo>
                  <a:lnTo>
                    <a:pt x="603" y="468"/>
                  </a:lnTo>
                  <a:lnTo>
                    <a:pt x="613" y="478"/>
                  </a:lnTo>
                  <a:lnTo>
                    <a:pt x="617" y="480"/>
                  </a:lnTo>
                  <a:lnTo>
                    <a:pt x="618" y="480"/>
                  </a:lnTo>
                  <a:lnTo>
                    <a:pt x="624" y="475"/>
                  </a:lnTo>
                  <a:lnTo>
                    <a:pt x="626" y="472"/>
                  </a:lnTo>
                  <a:lnTo>
                    <a:pt x="627" y="466"/>
                  </a:lnTo>
                  <a:lnTo>
                    <a:pt x="626" y="459"/>
                  </a:lnTo>
                  <a:lnTo>
                    <a:pt x="624" y="455"/>
                  </a:lnTo>
                  <a:lnTo>
                    <a:pt x="616" y="450"/>
                  </a:lnTo>
                  <a:lnTo>
                    <a:pt x="601" y="450"/>
                  </a:lnTo>
                  <a:lnTo>
                    <a:pt x="599" y="449"/>
                  </a:lnTo>
                  <a:lnTo>
                    <a:pt x="598" y="446"/>
                  </a:lnTo>
                  <a:lnTo>
                    <a:pt x="598" y="443"/>
                  </a:lnTo>
                  <a:lnTo>
                    <a:pt x="596" y="441"/>
                  </a:lnTo>
                  <a:lnTo>
                    <a:pt x="596" y="439"/>
                  </a:lnTo>
                  <a:lnTo>
                    <a:pt x="595" y="431"/>
                  </a:lnTo>
                  <a:lnTo>
                    <a:pt x="594" y="421"/>
                  </a:lnTo>
                  <a:lnTo>
                    <a:pt x="594" y="419"/>
                  </a:lnTo>
                  <a:lnTo>
                    <a:pt x="595" y="418"/>
                  </a:lnTo>
                  <a:lnTo>
                    <a:pt x="598" y="417"/>
                  </a:lnTo>
                  <a:lnTo>
                    <a:pt x="602" y="417"/>
                  </a:lnTo>
                  <a:lnTo>
                    <a:pt x="604" y="418"/>
                  </a:lnTo>
                  <a:lnTo>
                    <a:pt x="609" y="418"/>
                  </a:lnTo>
                  <a:lnTo>
                    <a:pt x="614" y="417"/>
                  </a:lnTo>
                  <a:lnTo>
                    <a:pt x="622" y="416"/>
                  </a:lnTo>
                  <a:lnTo>
                    <a:pt x="629" y="417"/>
                  </a:lnTo>
                  <a:lnTo>
                    <a:pt x="632" y="418"/>
                  </a:lnTo>
                  <a:lnTo>
                    <a:pt x="634" y="420"/>
                  </a:lnTo>
                  <a:lnTo>
                    <a:pt x="635" y="422"/>
                  </a:lnTo>
                  <a:lnTo>
                    <a:pt x="635" y="429"/>
                  </a:lnTo>
                  <a:lnTo>
                    <a:pt x="636" y="430"/>
                  </a:lnTo>
                  <a:lnTo>
                    <a:pt x="640" y="432"/>
                  </a:lnTo>
                  <a:lnTo>
                    <a:pt x="642" y="432"/>
                  </a:lnTo>
                  <a:lnTo>
                    <a:pt x="646" y="433"/>
                  </a:lnTo>
                  <a:lnTo>
                    <a:pt x="648" y="435"/>
                  </a:lnTo>
                  <a:lnTo>
                    <a:pt x="649" y="438"/>
                  </a:lnTo>
                  <a:lnTo>
                    <a:pt x="650" y="439"/>
                  </a:lnTo>
                  <a:lnTo>
                    <a:pt x="652" y="440"/>
                  </a:lnTo>
                  <a:lnTo>
                    <a:pt x="658" y="440"/>
                  </a:lnTo>
                  <a:lnTo>
                    <a:pt x="659" y="441"/>
                  </a:lnTo>
                  <a:lnTo>
                    <a:pt x="660" y="443"/>
                  </a:lnTo>
                  <a:lnTo>
                    <a:pt x="659" y="450"/>
                  </a:lnTo>
                  <a:lnTo>
                    <a:pt x="655" y="459"/>
                  </a:lnTo>
                  <a:lnTo>
                    <a:pt x="646" y="477"/>
                  </a:lnTo>
                  <a:lnTo>
                    <a:pt x="644" y="483"/>
                  </a:lnTo>
                  <a:lnTo>
                    <a:pt x="644" y="487"/>
                  </a:lnTo>
                  <a:lnTo>
                    <a:pt x="646" y="489"/>
                  </a:lnTo>
                  <a:lnTo>
                    <a:pt x="648" y="490"/>
                  </a:lnTo>
                  <a:lnTo>
                    <a:pt x="649" y="491"/>
                  </a:lnTo>
                  <a:lnTo>
                    <a:pt x="653" y="493"/>
                  </a:lnTo>
                  <a:lnTo>
                    <a:pt x="656" y="498"/>
                  </a:lnTo>
                  <a:lnTo>
                    <a:pt x="655" y="501"/>
                  </a:lnTo>
                  <a:lnTo>
                    <a:pt x="655" y="509"/>
                  </a:lnTo>
                  <a:lnTo>
                    <a:pt x="661" y="509"/>
                  </a:lnTo>
                  <a:lnTo>
                    <a:pt x="662" y="508"/>
                  </a:lnTo>
                  <a:lnTo>
                    <a:pt x="664" y="508"/>
                  </a:lnTo>
                  <a:lnTo>
                    <a:pt x="665" y="509"/>
                  </a:lnTo>
                  <a:lnTo>
                    <a:pt x="665" y="510"/>
                  </a:lnTo>
                  <a:lnTo>
                    <a:pt x="667" y="513"/>
                  </a:lnTo>
                  <a:lnTo>
                    <a:pt x="671" y="515"/>
                  </a:lnTo>
                  <a:lnTo>
                    <a:pt x="673" y="515"/>
                  </a:lnTo>
                  <a:lnTo>
                    <a:pt x="675" y="514"/>
                  </a:lnTo>
                  <a:lnTo>
                    <a:pt x="676" y="512"/>
                  </a:lnTo>
                  <a:lnTo>
                    <a:pt x="676" y="493"/>
                  </a:lnTo>
                  <a:lnTo>
                    <a:pt x="678" y="489"/>
                  </a:lnTo>
                  <a:lnTo>
                    <a:pt x="678" y="487"/>
                  </a:lnTo>
                  <a:lnTo>
                    <a:pt x="675" y="483"/>
                  </a:lnTo>
                  <a:lnTo>
                    <a:pt x="671" y="478"/>
                  </a:lnTo>
                  <a:lnTo>
                    <a:pt x="669" y="475"/>
                  </a:lnTo>
                  <a:lnTo>
                    <a:pt x="668" y="473"/>
                  </a:lnTo>
                  <a:lnTo>
                    <a:pt x="667" y="469"/>
                  </a:lnTo>
                  <a:lnTo>
                    <a:pt x="669" y="465"/>
                  </a:lnTo>
                  <a:lnTo>
                    <a:pt x="670" y="462"/>
                  </a:lnTo>
                  <a:lnTo>
                    <a:pt x="672" y="461"/>
                  </a:lnTo>
                  <a:lnTo>
                    <a:pt x="673" y="458"/>
                  </a:lnTo>
                  <a:lnTo>
                    <a:pt x="678" y="455"/>
                  </a:lnTo>
                  <a:lnTo>
                    <a:pt x="693" y="455"/>
                  </a:lnTo>
                  <a:lnTo>
                    <a:pt x="697" y="452"/>
                  </a:lnTo>
                  <a:lnTo>
                    <a:pt x="702" y="445"/>
                  </a:lnTo>
                  <a:lnTo>
                    <a:pt x="706" y="438"/>
                  </a:lnTo>
                  <a:lnTo>
                    <a:pt x="710" y="431"/>
                  </a:lnTo>
                  <a:lnTo>
                    <a:pt x="715" y="428"/>
                  </a:lnTo>
                  <a:lnTo>
                    <a:pt x="720" y="424"/>
                  </a:lnTo>
                  <a:lnTo>
                    <a:pt x="725" y="418"/>
                  </a:lnTo>
                  <a:lnTo>
                    <a:pt x="728" y="411"/>
                  </a:lnTo>
                  <a:lnTo>
                    <a:pt x="729" y="406"/>
                  </a:lnTo>
                  <a:lnTo>
                    <a:pt x="729" y="396"/>
                  </a:lnTo>
                  <a:lnTo>
                    <a:pt x="728" y="390"/>
                  </a:lnTo>
                  <a:lnTo>
                    <a:pt x="724" y="387"/>
                  </a:lnTo>
                  <a:lnTo>
                    <a:pt x="721" y="387"/>
                  </a:lnTo>
                  <a:lnTo>
                    <a:pt x="719" y="388"/>
                  </a:lnTo>
                  <a:lnTo>
                    <a:pt x="718" y="389"/>
                  </a:lnTo>
                  <a:lnTo>
                    <a:pt x="716" y="394"/>
                  </a:lnTo>
                  <a:lnTo>
                    <a:pt x="716" y="397"/>
                  </a:lnTo>
                  <a:lnTo>
                    <a:pt x="715" y="399"/>
                  </a:lnTo>
                  <a:lnTo>
                    <a:pt x="715" y="401"/>
                  </a:lnTo>
                  <a:lnTo>
                    <a:pt x="714" y="404"/>
                  </a:lnTo>
                  <a:lnTo>
                    <a:pt x="713" y="405"/>
                  </a:lnTo>
                  <a:lnTo>
                    <a:pt x="710" y="406"/>
                  </a:lnTo>
                  <a:lnTo>
                    <a:pt x="706" y="406"/>
                  </a:lnTo>
                  <a:lnTo>
                    <a:pt x="703" y="405"/>
                  </a:lnTo>
                  <a:lnTo>
                    <a:pt x="701" y="404"/>
                  </a:lnTo>
                  <a:lnTo>
                    <a:pt x="701" y="400"/>
                  </a:lnTo>
                  <a:lnTo>
                    <a:pt x="702" y="398"/>
                  </a:lnTo>
                  <a:lnTo>
                    <a:pt x="702" y="396"/>
                  </a:lnTo>
                  <a:lnTo>
                    <a:pt x="703" y="393"/>
                  </a:lnTo>
                  <a:lnTo>
                    <a:pt x="704" y="390"/>
                  </a:lnTo>
                  <a:lnTo>
                    <a:pt x="705" y="386"/>
                  </a:lnTo>
                  <a:lnTo>
                    <a:pt x="708" y="383"/>
                  </a:lnTo>
                  <a:lnTo>
                    <a:pt x="711" y="381"/>
                  </a:lnTo>
                  <a:lnTo>
                    <a:pt x="716" y="378"/>
                  </a:lnTo>
                  <a:lnTo>
                    <a:pt x="717" y="377"/>
                  </a:lnTo>
                  <a:lnTo>
                    <a:pt x="718" y="375"/>
                  </a:lnTo>
                  <a:lnTo>
                    <a:pt x="718" y="371"/>
                  </a:lnTo>
                  <a:lnTo>
                    <a:pt x="717" y="368"/>
                  </a:lnTo>
                  <a:lnTo>
                    <a:pt x="717" y="366"/>
                  </a:lnTo>
                  <a:lnTo>
                    <a:pt x="716" y="364"/>
                  </a:lnTo>
                  <a:lnTo>
                    <a:pt x="716" y="362"/>
                  </a:lnTo>
                  <a:lnTo>
                    <a:pt x="717" y="361"/>
                  </a:lnTo>
                  <a:lnTo>
                    <a:pt x="725" y="361"/>
                  </a:lnTo>
                  <a:lnTo>
                    <a:pt x="727" y="363"/>
                  </a:lnTo>
                  <a:lnTo>
                    <a:pt x="730" y="364"/>
                  </a:lnTo>
                  <a:lnTo>
                    <a:pt x="733" y="364"/>
                  </a:lnTo>
                  <a:lnTo>
                    <a:pt x="734" y="362"/>
                  </a:lnTo>
                  <a:lnTo>
                    <a:pt x="734" y="360"/>
                  </a:lnTo>
                  <a:lnTo>
                    <a:pt x="736" y="356"/>
                  </a:lnTo>
                  <a:lnTo>
                    <a:pt x="737" y="354"/>
                  </a:lnTo>
                  <a:lnTo>
                    <a:pt x="737" y="350"/>
                  </a:lnTo>
                  <a:lnTo>
                    <a:pt x="734" y="348"/>
                  </a:lnTo>
                  <a:lnTo>
                    <a:pt x="725" y="348"/>
                  </a:lnTo>
                  <a:lnTo>
                    <a:pt x="720" y="350"/>
                  </a:lnTo>
                  <a:lnTo>
                    <a:pt x="718" y="350"/>
                  </a:lnTo>
                  <a:lnTo>
                    <a:pt x="716" y="349"/>
                  </a:lnTo>
                  <a:lnTo>
                    <a:pt x="713" y="346"/>
                  </a:lnTo>
                  <a:lnTo>
                    <a:pt x="710" y="344"/>
                  </a:lnTo>
                  <a:lnTo>
                    <a:pt x="709" y="342"/>
                  </a:lnTo>
                  <a:lnTo>
                    <a:pt x="706" y="339"/>
                  </a:lnTo>
                  <a:lnTo>
                    <a:pt x="701" y="336"/>
                  </a:lnTo>
                  <a:lnTo>
                    <a:pt x="694" y="333"/>
                  </a:lnTo>
                  <a:lnTo>
                    <a:pt x="688" y="330"/>
                  </a:lnTo>
                  <a:lnTo>
                    <a:pt x="684" y="327"/>
                  </a:lnTo>
                  <a:lnTo>
                    <a:pt x="679" y="325"/>
                  </a:lnTo>
                  <a:lnTo>
                    <a:pt x="673" y="323"/>
                  </a:lnTo>
                  <a:lnTo>
                    <a:pt x="671" y="320"/>
                  </a:lnTo>
                  <a:lnTo>
                    <a:pt x="670" y="315"/>
                  </a:lnTo>
                  <a:lnTo>
                    <a:pt x="665" y="307"/>
                  </a:lnTo>
                  <a:lnTo>
                    <a:pt x="662" y="299"/>
                  </a:lnTo>
                  <a:lnTo>
                    <a:pt x="661" y="293"/>
                  </a:lnTo>
                  <a:lnTo>
                    <a:pt x="662" y="285"/>
                  </a:lnTo>
                  <a:lnTo>
                    <a:pt x="664" y="277"/>
                  </a:lnTo>
                  <a:lnTo>
                    <a:pt x="667" y="271"/>
                  </a:lnTo>
                  <a:lnTo>
                    <a:pt x="668" y="269"/>
                  </a:lnTo>
                  <a:lnTo>
                    <a:pt x="669" y="268"/>
                  </a:lnTo>
                  <a:lnTo>
                    <a:pt x="671" y="266"/>
                  </a:lnTo>
                  <a:lnTo>
                    <a:pt x="674" y="265"/>
                  </a:lnTo>
                  <a:lnTo>
                    <a:pt x="678" y="265"/>
                  </a:lnTo>
                  <a:lnTo>
                    <a:pt x="679" y="264"/>
                  </a:lnTo>
                  <a:lnTo>
                    <a:pt x="679" y="260"/>
                  </a:lnTo>
                  <a:lnTo>
                    <a:pt x="678" y="259"/>
                  </a:lnTo>
                  <a:lnTo>
                    <a:pt x="676" y="257"/>
                  </a:lnTo>
                  <a:lnTo>
                    <a:pt x="674" y="254"/>
                  </a:lnTo>
                  <a:lnTo>
                    <a:pt x="672" y="254"/>
                  </a:lnTo>
                  <a:lnTo>
                    <a:pt x="668" y="252"/>
                  </a:lnTo>
                  <a:lnTo>
                    <a:pt x="665" y="250"/>
                  </a:lnTo>
                  <a:lnTo>
                    <a:pt x="665" y="246"/>
                  </a:lnTo>
                  <a:lnTo>
                    <a:pt x="667" y="240"/>
                  </a:lnTo>
                  <a:lnTo>
                    <a:pt x="670" y="227"/>
                  </a:lnTo>
                  <a:lnTo>
                    <a:pt x="672" y="220"/>
                  </a:lnTo>
                  <a:lnTo>
                    <a:pt x="675" y="213"/>
                  </a:lnTo>
                  <a:lnTo>
                    <a:pt x="679" y="207"/>
                  </a:lnTo>
                  <a:lnTo>
                    <a:pt x="681" y="204"/>
                  </a:lnTo>
                  <a:lnTo>
                    <a:pt x="686" y="204"/>
                  </a:lnTo>
                  <a:lnTo>
                    <a:pt x="688" y="205"/>
                  </a:lnTo>
                  <a:lnTo>
                    <a:pt x="692" y="205"/>
                  </a:lnTo>
                  <a:lnTo>
                    <a:pt x="694" y="204"/>
                  </a:lnTo>
                  <a:lnTo>
                    <a:pt x="695" y="203"/>
                  </a:lnTo>
                  <a:lnTo>
                    <a:pt x="697" y="198"/>
                  </a:lnTo>
                  <a:lnTo>
                    <a:pt x="697" y="196"/>
                  </a:lnTo>
                  <a:lnTo>
                    <a:pt x="695" y="195"/>
                  </a:lnTo>
                  <a:lnTo>
                    <a:pt x="694" y="194"/>
                  </a:lnTo>
                  <a:lnTo>
                    <a:pt x="692" y="193"/>
                  </a:lnTo>
                  <a:lnTo>
                    <a:pt x="690" y="189"/>
                  </a:lnTo>
                  <a:lnTo>
                    <a:pt x="691" y="186"/>
                  </a:lnTo>
                  <a:lnTo>
                    <a:pt x="692" y="183"/>
                  </a:lnTo>
                  <a:lnTo>
                    <a:pt x="694" y="180"/>
                  </a:lnTo>
                  <a:lnTo>
                    <a:pt x="697" y="178"/>
                  </a:lnTo>
                  <a:lnTo>
                    <a:pt x="699" y="174"/>
                  </a:lnTo>
                  <a:lnTo>
                    <a:pt x="702" y="172"/>
                  </a:lnTo>
                  <a:lnTo>
                    <a:pt x="704" y="166"/>
                  </a:lnTo>
                  <a:lnTo>
                    <a:pt x="706" y="155"/>
                  </a:lnTo>
                  <a:lnTo>
                    <a:pt x="708" y="141"/>
                  </a:lnTo>
                  <a:lnTo>
                    <a:pt x="709" y="128"/>
                  </a:lnTo>
                  <a:lnTo>
                    <a:pt x="709" y="119"/>
                  </a:lnTo>
                  <a:lnTo>
                    <a:pt x="705" y="100"/>
                  </a:lnTo>
                  <a:lnTo>
                    <a:pt x="703" y="91"/>
                  </a:lnTo>
                  <a:lnTo>
                    <a:pt x="702" y="84"/>
                  </a:lnTo>
                  <a:lnTo>
                    <a:pt x="703" y="78"/>
                  </a:lnTo>
                  <a:lnTo>
                    <a:pt x="704" y="68"/>
                  </a:lnTo>
                  <a:lnTo>
                    <a:pt x="705" y="57"/>
                  </a:lnTo>
                  <a:lnTo>
                    <a:pt x="705" y="46"/>
                  </a:lnTo>
                  <a:lnTo>
                    <a:pt x="706" y="36"/>
                  </a:lnTo>
                  <a:lnTo>
                    <a:pt x="706" y="32"/>
                  </a:lnTo>
                  <a:lnTo>
                    <a:pt x="707" y="30"/>
                  </a:lnTo>
                  <a:lnTo>
                    <a:pt x="709" y="28"/>
                  </a:lnTo>
                  <a:lnTo>
                    <a:pt x="713" y="27"/>
                  </a:lnTo>
                  <a:lnTo>
                    <a:pt x="715" y="26"/>
                  </a:lnTo>
                  <a:lnTo>
                    <a:pt x="717" y="26"/>
                  </a:lnTo>
                  <a:lnTo>
                    <a:pt x="719" y="25"/>
                  </a:lnTo>
                  <a:lnTo>
                    <a:pt x="719" y="21"/>
                  </a:lnTo>
                  <a:lnTo>
                    <a:pt x="718" y="19"/>
                  </a:lnTo>
                  <a:lnTo>
                    <a:pt x="718" y="10"/>
                  </a:lnTo>
                  <a:lnTo>
                    <a:pt x="722" y="6"/>
                  </a:lnTo>
                  <a:lnTo>
                    <a:pt x="732" y="3"/>
                  </a:lnTo>
                  <a:lnTo>
                    <a:pt x="744" y="1"/>
                  </a:lnTo>
                  <a:lnTo>
                    <a:pt x="754"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5" name="Freeform 23">
              <a:extLst>
                <a:ext uri="{FF2B5EF4-FFF2-40B4-BE49-F238E27FC236}">
                  <a16:creationId xmlns:a16="http://schemas.microsoft.com/office/drawing/2014/main" id="{F4FE1DF7-E84A-42C9-8644-F7737B5F352F}"/>
                </a:ext>
              </a:extLst>
            </p:cNvPr>
            <p:cNvSpPr>
              <a:spLocks noEditPoints="1"/>
            </p:cNvSpPr>
            <p:nvPr/>
          </p:nvSpPr>
          <p:spPr bwMode="auto">
            <a:xfrm>
              <a:off x="1903413" y="2339976"/>
              <a:ext cx="1397000" cy="1682750"/>
            </a:xfrm>
            <a:custGeom>
              <a:avLst/>
              <a:gdLst/>
              <a:ahLst/>
              <a:cxnLst>
                <a:cxn ang="0">
                  <a:pos x="426" y="776"/>
                </a:cxn>
                <a:cxn ang="0">
                  <a:pos x="398" y="805"/>
                </a:cxn>
                <a:cxn ang="0">
                  <a:pos x="344" y="823"/>
                </a:cxn>
                <a:cxn ang="0">
                  <a:pos x="412" y="872"/>
                </a:cxn>
                <a:cxn ang="0">
                  <a:pos x="481" y="861"/>
                </a:cxn>
                <a:cxn ang="0">
                  <a:pos x="563" y="816"/>
                </a:cxn>
                <a:cxn ang="0">
                  <a:pos x="617" y="806"/>
                </a:cxn>
                <a:cxn ang="0">
                  <a:pos x="592" y="783"/>
                </a:cxn>
                <a:cxn ang="0">
                  <a:pos x="514" y="817"/>
                </a:cxn>
                <a:cxn ang="0">
                  <a:pos x="462" y="783"/>
                </a:cxn>
                <a:cxn ang="0">
                  <a:pos x="281" y="365"/>
                </a:cxn>
                <a:cxn ang="0">
                  <a:pos x="296" y="384"/>
                </a:cxn>
                <a:cxn ang="0">
                  <a:pos x="336" y="402"/>
                </a:cxn>
                <a:cxn ang="0">
                  <a:pos x="368" y="440"/>
                </a:cxn>
                <a:cxn ang="0">
                  <a:pos x="335" y="421"/>
                </a:cxn>
                <a:cxn ang="0">
                  <a:pos x="308" y="444"/>
                </a:cxn>
                <a:cxn ang="0">
                  <a:pos x="281" y="464"/>
                </a:cxn>
                <a:cxn ang="0">
                  <a:pos x="333" y="482"/>
                </a:cxn>
                <a:cxn ang="0">
                  <a:pos x="368" y="489"/>
                </a:cxn>
                <a:cxn ang="0">
                  <a:pos x="355" y="510"/>
                </a:cxn>
                <a:cxn ang="0">
                  <a:pos x="402" y="474"/>
                </a:cxn>
                <a:cxn ang="0">
                  <a:pos x="453" y="502"/>
                </a:cxn>
                <a:cxn ang="0">
                  <a:pos x="479" y="469"/>
                </a:cxn>
                <a:cxn ang="0">
                  <a:pos x="453" y="452"/>
                </a:cxn>
                <a:cxn ang="0">
                  <a:pos x="409" y="421"/>
                </a:cxn>
                <a:cxn ang="0">
                  <a:pos x="456" y="406"/>
                </a:cxn>
                <a:cxn ang="0">
                  <a:pos x="397" y="387"/>
                </a:cxn>
                <a:cxn ang="0">
                  <a:pos x="286" y="367"/>
                </a:cxn>
                <a:cxn ang="0">
                  <a:pos x="185" y="7"/>
                </a:cxn>
                <a:cxn ang="0">
                  <a:pos x="203" y="12"/>
                </a:cxn>
                <a:cxn ang="0">
                  <a:pos x="215" y="31"/>
                </a:cxn>
                <a:cxn ang="0">
                  <a:pos x="238" y="35"/>
                </a:cxn>
                <a:cxn ang="0">
                  <a:pos x="263" y="36"/>
                </a:cxn>
                <a:cxn ang="0">
                  <a:pos x="319" y="43"/>
                </a:cxn>
                <a:cxn ang="0">
                  <a:pos x="336" y="57"/>
                </a:cxn>
                <a:cxn ang="0">
                  <a:pos x="257" y="53"/>
                </a:cxn>
                <a:cxn ang="0">
                  <a:pos x="208" y="62"/>
                </a:cxn>
                <a:cxn ang="0">
                  <a:pos x="215" y="73"/>
                </a:cxn>
                <a:cxn ang="0">
                  <a:pos x="284" y="75"/>
                </a:cxn>
                <a:cxn ang="0">
                  <a:pos x="333" y="76"/>
                </a:cxn>
                <a:cxn ang="0">
                  <a:pos x="353" y="78"/>
                </a:cxn>
                <a:cxn ang="0">
                  <a:pos x="391" y="57"/>
                </a:cxn>
                <a:cxn ang="0">
                  <a:pos x="385" y="147"/>
                </a:cxn>
                <a:cxn ang="0">
                  <a:pos x="442" y="129"/>
                </a:cxn>
                <a:cxn ang="0">
                  <a:pos x="444" y="171"/>
                </a:cxn>
                <a:cxn ang="0">
                  <a:pos x="586" y="585"/>
                </a:cxn>
                <a:cxn ang="0">
                  <a:pos x="859" y="868"/>
                </a:cxn>
                <a:cxn ang="0">
                  <a:pos x="791" y="1054"/>
                </a:cxn>
                <a:cxn ang="0">
                  <a:pos x="575" y="1004"/>
                </a:cxn>
                <a:cxn ang="0">
                  <a:pos x="73" y="777"/>
                </a:cxn>
                <a:cxn ang="0">
                  <a:pos x="86" y="708"/>
                </a:cxn>
                <a:cxn ang="0">
                  <a:pos x="19" y="676"/>
                </a:cxn>
                <a:cxn ang="0">
                  <a:pos x="29" y="624"/>
                </a:cxn>
                <a:cxn ang="0">
                  <a:pos x="6" y="549"/>
                </a:cxn>
                <a:cxn ang="0">
                  <a:pos x="16" y="522"/>
                </a:cxn>
                <a:cxn ang="0">
                  <a:pos x="42" y="444"/>
                </a:cxn>
                <a:cxn ang="0">
                  <a:pos x="41" y="362"/>
                </a:cxn>
                <a:cxn ang="0">
                  <a:pos x="30" y="311"/>
                </a:cxn>
                <a:cxn ang="0">
                  <a:pos x="80" y="263"/>
                </a:cxn>
                <a:cxn ang="0">
                  <a:pos x="63" y="216"/>
                </a:cxn>
                <a:cxn ang="0">
                  <a:pos x="69" y="141"/>
                </a:cxn>
                <a:cxn ang="0">
                  <a:pos x="78" y="91"/>
                </a:cxn>
                <a:cxn ang="0">
                  <a:pos x="144" y="19"/>
                </a:cxn>
              </a:cxnLst>
              <a:rect l="0" t="0" r="r" b="b"/>
              <a:pathLst>
                <a:path w="880" h="1060">
                  <a:moveTo>
                    <a:pt x="414" y="729"/>
                  </a:moveTo>
                  <a:lnTo>
                    <a:pt x="414" y="732"/>
                  </a:lnTo>
                  <a:lnTo>
                    <a:pt x="416" y="743"/>
                  </a:lnTo>
                  <a:lnTo>
                    <a:pt x="418" y="747"/>
                  </a:lnTo>
                  <a:lnTo>
                    <a:pt x="420" y="753"/>
                  </a:lnTo>
                  <a:lnTo>
                    <a:pt x="423" y="759"/>
                  </a:lnTo>
                  <a:lnTo>
                    <a:pt x="426" y="765"/>
                  </a:lnTo>
                  <a:lnTo>
                    <a:pt x="427" y="770"/>
                  </a:lnTo>
                  <a:lnTo>
                    <a:pt x="426" y="776"/>
                  </a:lnTo>
                  <a:lnTo>
                    <a:pt x="427" y="784"/>
                  </a:lnTo>
                  <a:lnTo>
                    <a:pt x="430" y="793"/>
                  </a:lnTo>
                  <a:lnTo>
                    <a:pt x="430" y="802"/>
                  </a:lnTo>
                  <a:lnTo>
                    <a:pt x="427" y="808"/>
                  </a:lnTo>
                  <a:lnTo>
                    <a:pt x="423" y="811"/>
                  </a:lnTo>
                  <a:lnTo>
                    <a:pt x="418" y="809"/>
                  </a:lnTo>
                  <a:lnTo>
                    <a:pt x="412" y="805"/>
                  </a:lnTo>
                  <a:lnTo>
                    <a:pt x="405" y="803"/>
                  </a:lnTo>
                  <a:lnTo>
                    <a:pt x="398" y="805"/>
                  </a:lnTo>
                  <a:lnTo>
                    <a:pt x="390" y="812"/>
                  </a:lnTo>
                  <a:lnTo>
                    <a:pt x="381" y="821"/>
                  </a:lnTo>
                  <a:lnTo>
                    <a:pt x="375" y="828"/>
                  </a:lnTo>
                  <a:lnTo>
                    <a:pt x="369" y="829"/>
                  </a:lnTo>
                  <a:lnTo>
                    <a:pt x="364" y="826"/>
                  </a:lnTo>
                  <a:lnTo>
                    <a:pt x="358" y="822"/>
                  </a:lnTo>
                  <a:lnTo>
                    <a:pt x="353" y="818"/>
                  </a:lnTo>
                  <a:lnTo>
                    <a:pt x="347" y="818"/>
                  </a:lnTo>
                  <a:lnTo>
                    <a:pt x="344" y="823"/>
                  </a:lnTo>
                  <a:lnTo>
                    <a:pt x="345" y="828"/>
                  </a:lnTo>
                  <a:lnTo>
                    <a:pt x="347" y="836"/>
                  </a:lnTo>
                  <a:lnTo>
                    <a:pt x="353" y="844"/>
                  </a:lnTo>
                  <a:lnTo>
                    <a:pt x="358" y="852"/>
                  </a:lnTo>
                  <a:lnTo>
                    <a:pt x="364" y="860"/>
                  </a:lnTo>
                  <a:lnTo>
                    <a:pt x="372" y="865"/>
                  </a:lnTo>
                  <a:lnTo>
                    <a:pt x="384" y="869"/>
                  </a:lnTo>
                  <a:lnTo>
                    <a:pt x="397" y="871"/>
                  </a:lnTo>
                  <a:lnTo>
                    <a:pt x="412" y="872"/>
                  </a:lnTo>
                  <a:lnTo>
                    <a:pt x="425" y="873"/>
                  </a:lnTo>
                  <a:lnTo>
                    <a:pt x="443" y="873"/>
                  </a:lnTo>
                  <a:lnTo>
                    <a:pt x="446" y="872"/>
                  </a:lnTo>
                  <a:lnTo>
                    <a:pt x="450" y="863"/>
                  </a:lnTo>
                  <a:lnTo>
                    <a:pt x="454" y="858"/>
                  </a:lnTo>
                  <a:lnTo>
                    <a:pt x="461" y="855"/>
                  </a:lnTo>
                  <a:lnTo>
                    <a:pt x="468" y="854"/>
                  </a:lnTo>
                  <a:lnTo>
                    <a:pt x="477" y="858"/>
                  </a:lnTo>
                  <a:lnTo>
                    <a:pt x="481" y="861"/>
                  </a:lnTo>
                  <a:lnTo>
                    <a:pt x="490" y="862"/>
                  </a:lnTo>
                  <a:lnTo>
                    <a:pt x="499" y="861"/>
                  </a:lnTo>
                  <a:lnTo>
                    <a:pt x="508" y="856"/>
                  </a:lnTo>
                  <a:lnTo>
                    <a:pt x="520" y="848"/>
                  </a:lnTo>
                  <a:lnTo>
                    <a:pt x="531" y="840"/>
                  </a:lnTo>
                  <a:lnTo>
                    <a:pt x="542" y="832"/>
                  </a:lnTo>
                  <a:lnTo>
                    <a:pt x="552" y="824"/>
                  </a:lnTo>
                  <a:lnTo>
                    <a:pt x="559" y="818"/>
                  </a:lnTo>
                  <a:lnTo>
                    <a:pt x="563" y="816"/>
                  </a:lnTo>
                  <a:lnTo>
                    <a:pt x="569" y="816"/>
                  </a:lnTo>
                  <a:lnTo>
                    <a:pt x="575" y="820"/>
                  </a:lnTo>
                  <a:lnTo>
                    <a:pt x="583" y="823"/>
                  </a:lnTo>
                  <a:lnTo>
                    <a:pt x="589" y="827"/>
                  </a:lnTo>
                  <a:lnTo>
                    <a:pt x="595" y="826"/>
                  </a:lnTo>
                  <a:lnTo>
                    <a:pt x="600" y="822"/>
                  </a:lnTo>
                  <a:lnTo>
                    <a:pt x="607" y="816"/>
                  </a:lnTo>
                  <a:lnTo>
                    <a:pt x="612" y="810"/>
                  </a:lnTo>
                  <a:lnTo>
                    <a:pt x="617" y="806"/>
                  </a:lnTo>
                  <a:lnTo>
                    <a:pt x="621" y="806"/>
                  </a:lnTo>
                  <a:lnTo>
                    <a:pt x="627" y="810"/>
                  </a:lnTo>
                  <a:lnTo>
                    <a:pt x="631" y="811"/>
                  </a:lnTo>
                  <a:lnTo>
                    <a:pt x="634" y="810"/>
                  </a:lnTo>
                  <a:lnTo>
                    <a:pt x="633" y="805"/>
                  </a:lnTo>
                  <a:lnTo>
                    <a:pt x="627" y="801"/>
                  </a:lnTo>
                  <a:lnTo>
                    <a:pt x="609" y="790"/>
                  </a:lnTo>
                  <a:lnTo>
                    <a:pt x="602" y="786"/>
                  </a:lnTo>
                  <a:lnTo>
                    <a:pt x="592" y="783"/>
                  </a:lnTo>
                  <a:lnTo>
                    <a:pt x="581" y="782"/>
                  </a:lnTo>
                  <a:lnTo>
                    <a:pt x="571" y="783"/>
                  </a:lnTo>
                  <a:lnTo>
                    <a:pt x="563" y="786"/>
                  </a:lnTo>
                  <a:lnTo>
                    <a:pt x="557" y="791"/>
                  </a:lnTo>
                  <a:lnTo>
                    <a:pt x="548" y="797"/>
                  </a:lnTo>
                  <a:lnTo>
                    <a:pt x="538" y="804"/>
                  </a:lnTo>
                  <a:lnTo>
                    <a:pt x="528" y="810"/>
                  </a:lnTo>
                  <a:lnTo>
                    <a:pt x="520" y="815"/>
                  </a:lnTo>
                  <a:lnTo>
                    <a:pt x="514" y="817"/>
                  </a:lnTo>
                  <a:lnTo>
                    <a:pt x="505" y="817"/>
                  </a:lnTo>
                  <a:lnTo>
                    <a:pt x="495" y="816"/>
                  </a:lnTo>
                  <a:lnTo>
                    <a:pt x="485" y="814"/>
                  </a:lnTo>
                  <a:lnTo>
                    <a:pt x="478" y="813"/>
                  </a:lnTo>
                  <a:lnTo>
                    <a:pt x="472" y="812"/>
                  </a:lnTo>
                  <a:lnTo>
                    <a:pt x="469" y="808"/>
                  </a:lnTo>
                  <a:lnTo>
                    <a:pt x="467" y="797"/>
                  </a:lnTo>
                  <a:lnTo>
                    <a:pt x="466" y="789"/>
                  </a:lnTo>
                  <a:lnTo>
                    <a:pt x="462" y="783"/>
                  </a:lnTo>
                  <a:lnTo>
                    <a:pt x="457" y="775"/>
                  </a:lnTo>
                  <a:lnTo>
                    <a:pt x="449" y="766"/>
                  </a:lnTo>
                  <a:lnTo>
                    <a:pt x="442" y="755"/>
                  </a:lnTo>
                  <a:lnTo>
                    <a:pt x="433" y="746"/>
                  </a:lnTo>
                  <a:lnTo>
                    <a:pt x="426" y="737"/>
                  </a:lnTo>
                  <a:lnTo>
                    <a:pt x="420" y="732"/>
                  </a:lnTo>
                  <a:lnTo>
                    <a:pt x="416" y="729"/>
                  </a:lnTo>
                  <a:lnTo>
                    <a:pt x="414" y="729"/>
                  </a:lnTo>
                  <a:close/>
                  <a:moveTo>
                    <a:pt x="281" y="365"/>
                  </a:moveTo>
                  <a:lnTo>
                    <a:pt x="276" y="368"/>
                  </a:lnTo>
                  <a:lnTo>
                    <a:pt x="273" y="374"/>
                  </a:lnTo>
                  <a:lnTo>
                    <a:pt x="272" y="381"/>
                  </a:lnTo>
                  <a:lnTo>
                    <a:pt x="272" y="386"/>
                  </a:lnTo>
                  <a:lnTo>
                    <a:pt x="275" y="389"/>
                  </a:lnTo>
                  <a:lnTo>
                    <a:pt x="286" y="384"/>
                  </a:lnTo>
                  <a:lnTo>
                    <a:pt x="292" y="383"/>
                  </a:lnTo>
                  <a:lnTo>
                    <a:pt x="294" y="383"/>
                  </a:lnTo>
                  <a:lnTo>
                    <a:pt x="296" y="384"/>
                  </a:lnTo>
                  <a:lnTo>
                    <a:pt x="299" y="387"/>
                  </a:lnTo>
                  <a:lnTo>
                    <a:pt x="301" y="392"/>
                  </a:lnTo>
                  <a:lnTo>
                    <a:pt x="304" y="393"/>
                  </a:lnTo>
                  <a:lnTo>
                    <a:pt x="309" y="395"/>
                  </a:lnTo>
                  <a:lnTo>
                    <a:pt x="316" y="396"/>
                  </a:lnTo>
                  <a:lnTo>
                    <a:pt x="323" y="401"/>
                  </a:lnTo>
                  <a:lnTo>
                    <a:pt x="328" y="403"/>
                  </a:lnTo>
                  <a:lnTo>
                    <a:pt x="333" y="403"/>
                  </a:lnTo>
                  <a:lnTo>
                    <a:pt x="336" y="402"/>
                  </a:lnTo>
                  <a:lnTo>
                    <a:pt x="341" y="403"/>
                  </a:lnTo>
                  <a:lnTo>
                    <a:pt x="347" y="406"/>
                  </a:lnTo>
                  <a:lnTo>
                    <a:pt x="354" y="413"/>
                  </a:lnTo>
                  <a:lnTo>
                    <a:pt x="361" y="421"/>
                  </a:lnTo>
                  <a:lnTo>
                    <a:pt x="366" y="429"/>
                  </a:lnTo>
                  <a:lnTo>
                    <a:pt x="369" y="435"/>
                  </a:lnTo>
                  <a:lnTo>
                    <a:pt x="370" y="437"/>
                  </a:lnTo>
                  <a:lnTo>
                    <a:pt x="369" y="438"/>
                  </a:lnTo>
                  <a:lnTo>
                    <a:pt x="368" y="440"/>
                  </a:lnTo>
                  <a:lnTo>
                    <a:pt x="366" y="440"/>
                  </a:lnTo>
                  <a:lnTo>
                    <a:pt x="363" y="441"/>
                  </a:lnTo>
                  <a:lnTo>
                    <a:pt x="361" y="441"/>
                  </a:lnTo>
                  <a:lnTo>
                    <a:pt x="358" y="442"/>
                  </a:lnTo>
                  <a:lnTo>
                    <a:pt x="356" y="442"/>
                  </a:lnTo>
                  <a:lnTo>
                    <a:pt x="353" y="440"/>
                  </a:lnTo>
                  <a:lnTo>
                    <a:pt x="344" y="429"/>
                  </a:lnTo>
                  <a:lnTo>
                    <a:pt x="339" y="424"/>
                  </a:lnTo>
                  <a:lnTo>
                    <a:pt x="335" y="421"/>
                  </a:lnTo>
                  <a:lnTo>
                    <a:pt x="333" y="423"/>
                  </a:lnTo>
                  <a:lnTo>
                    <a:pt x="334" y="427"/>
                  </a:lnTo>
                  <a:lnTo>
                    <a:pt x="336" y="432"/>
                  </a:lnTo>
                  <a:lnTo>
                    <a:pt x="338" y="438"/>
                  </a:lnTo>
                  <a:lnTo>
                    <a:pt x="339" y="442"/>
                  </a:lnTo>
                  <a:lnTo>
                    <a:pt x="335" y="444"/>
                  </a:lnTo>
                  <a:lnTo>
                    <a:pt x="330" y="446"/>
                  </a:lnTo>
                  <a:lnTo>
                    <a:pt x="322" y="444"/>
                  </a:lnTo>
                  <a:lnTo>
                    <a:pt x="308" y="444"/>
                  </a:lnTo>
                  <a:lnTo>
                    <a:pt x="307" y="448"/>
                  </a:lnTo>
                  <a:lnTo>
                    <a:pt x="307" y="451"/>
                  </a:lnTo>
                  <a:lnTo>
                    <a:pt x="308" y="457"/>
                  </a:lnTo>
                  <a:lnTo>
                    <a:pt x="308" y="462"/>
                  </a:lnTo>
                  <a:lnTo>
                    <a:pt x="306" y="465"/>
                  </a:lnTo>
                  <a:lnTo>
                    <a:pt x="301" y="465"/>
                  </a:lnTo>
                  <a:lnTo>
                    <a:pt x="288" y="463"/>
                  </a:lnTo>
                  <a:lnTo>
                    <a:pt x="284" y="463"/>
                  </a:lnTo>
                  <a:lnTo>
                    <a:pt x="281" y="464"/>
                  </a:lnTo>
                  <a:lnTo>
                    <a:pt x="282" y="468"/>
                  </a:lnTo>
                  <a:lnTo>
                    <a:pt x="285" y="473"/>
                  </a:lnTo>
                  <a:lnTo>
                    <a:pt x="292" y="478"/>
                  </a:lnTo>
                  <a:lnTo>
                    <a:pt x="299" y="485"/>
                  </a:lnTo>
                  <a:lnTo>
                    <a:pt x="306" y="491"/>
                  </a:lnTo>
                  <a:lnTo>
                    <a:pt x="312" y="494"/>
                  </a:lnTo>
                  <a:lnTo>
                    <a:pt x="318" y="496"/>
                  </a:lnTo>
                  <a:lnTo>
                    <a:pt x="322" y="495"/>
                  </a:lnTo>
                  <a:lnTo>
                    <a:pt x="333" y="482"/>
                  </a:lnTo>
                  <a:lnTo>
                    <a:pt x="338" y="475"/>
                  </a:lnTo>
                  <a:lnTo>
                    <a:pt x="342" y="472"/>
                  </a:lnTo>
                  <a:lnTo>
                    <a:pt x="347" y="472"/>
                  </a:lnTo>
                  <a:lnTo>
                    <a:pt x="356" y="473"/>
                  </a:lnTo>
                  <a:lnTo>
                    <a:pt x="366" y="475"/>
                  </a:lnTo>
                  <a:lnTo>
                    <a:pt x="374" y="477"/>
                  </a:lnTo>
                  <a:lnTo>
                    <a:pt x="378" y="482"/>
                  </a:lnTo>
                  <a:lnTo>
                    <a:pt x="376" y="485"/>
                  </a:lnTo>
                  <a:lnTo>
                    <a:pt x="368" y="489"/>
                  </a:lnTo>
                  <a:lnTo>
                    <a:pt x="357" y="494"/>
                  </a:lnTo>
                  <a:lnTo>
                    <a:pt x="345" y="498"/>
                  </a:lnTo>
                  <a:lnTo>
                    <a:pt x="333" y="504"/>
                  </a:lnTo>
                  <a:lnTo>
                    <a:pt x="326" y="508"/>
                  </a:lnTo>
                  <a:lnTo>
                    <a:pt x="322" y="511"/>
                  </a:lnTo>
                  <a:lnTo>
                    <a:pt x="326" y="512"/>
                  </a:lnTo>
                  <a:lnTo>
                    <a:pt x="333" y="512"/>
                  </a:lnTo>
                  <a:lnTo>
                    <a:pt x="343" y="511"/>
                  </a:lnTo>
                  <a:lnTo>
                    <a:pt x="355" y="510"/>
                  </a:lnTo>
                  <a:lnTo>
                    <a:pt x="379" y="506"/>
                  </a:lnTo>
                  <a:lnTo>
                    <a:pt x="392" y="503"/>
                  </a:lnTo>
                  <a:lnTo>
                    <a:pt x="395" y="500"/>
                  </a:lnTo>
                  <a:lnTo>
                    <a:pt x="393" y="495"/>
                  </a:lnTo>
                  <a:lnTo>
                    <a:pt x="391" y="489"/>
                  </a:lnTo>
                  <a:lnTo>
                    <a:pt x="389" y="485"/>
                  </a:lnTo>
                  <a:lnTo>
                    <a:pt x="390" y="481"/>
                  </a:lnTo>
                  <a:lnTo>
                    <a:pt x="396" y="476"/>
                  </a:lnTo>
                  <a:lnTo>
                    <a:pt x="402" y="474"/>
                  </a:lnTo>
                  <a:lnTo>
                    <a:pt x="410" y="475"/>
                  </a:lnTo>
                  <a:lnTo>
                    <a:pt x="416" y="480"/>
                  </a:lnTo>
                  <a:lnTo>
                    <a:pt x="421" y="486"/>
                  </a:lnTo>
                  <a:lnTo>
                    <a:pt x="434" y="499"/>
                  </a:lnTo>
                  <a:lnTo>
                    <a:pt x="442" y="503"/>
                  </a:lnTo>
                  <a:lnTo>
                    <a:pt x="446" y="504"/>
                  </a:lnTo>
                  <a:lnTo>
                    <a:pt x="449" y="504"/>
                  </a:lnTo>
                  <a:lnTo>
                    <a:pt x="451" y="503"/>
                  </a:lnTo>
                  <a:lnTo>
                    <a:pt x="453" y="502"/>
                  </a:lnTo>
                  <a:lnTo>
                    <a:pt x="453" y="497"/>
                  </a:lnTo>
                  <a:lnTo>
                    <a:pt x="448" y="488"/>
                  </a:lnTo>
                  <a:lnTo>
                    <a:pt x="447" y="487"/>
                  </a:lnTo>
                  <a:lnTo>
                    <a:pt x="448" y="484"/>
                  </a:lnTo>
                  <a:lnTo>
                    <a:pt x="453" y="480"/>
                  </a:lnTo>
                  <a:lnTo>
                    <a:pt x="459" y="476"/>
                  </a:lnTo>
                  <a:lnTo>
                    <a:pt x="467" y="472"/>
                  </a:lnTo>
                  <a:lnTo>
                    <a:pt x="474" y="470"/>
                  </a:lnTo>
                  <a:lnTo>
                    <a:pt x="479" y="469"/>
                  </a:lnTo>
                  <a:lnTo>
                    <a:pt x="482" y="466"/>
                  </a:lnTo>
                  <a:lnTo>
                    <a:pt x="483" y="460"/>
                  </a:lnTo>
                  <a:lnTo>
                    <a:pt x="482" y="452"/>
                  </a:lnTo>
                  <a:lnTo>
                    <a:pt x="480" y="446"/>
                  </a:lnTo>
                  <a:lnTo>
                    <a:pt x="476" y="442"/>
                  </a:lnTo>
                  <a:lnTo>
                    <a:pt x="469" y="442"/>
                  </a:lnTo>
                  <a:lnTo>
                    <a:pt x="462" y="446"/>
                  </a:lnTo>
                  <a:lnTo>
                    <a:pt x="457" y="450"/>
                  </a:lnTo>
                  <a:lnTo>
                    <a:pt x="453" y="452"/>
                  </a:lnTo>
                  <a:lnTo>
                    <a:pt x="447" y="451"/>
                  </a:lnTo>
                  <a:lnTo>
                    <a:pt x="439" y="449"/>
                  </a:lnTo>
                  <a:lnTo>
                    <a:pt x="430" y="444"/>
                  </a:lnTo>
                  <a:lnTo>
                    <a:pt x="421" y="439"/>
                  </a:lnTo>
                  <a:lnTo>
                    <a:pt x="413" y="435"/>
                  </a:lnTo>
                  <a:lnTo>
                    <a:pt x="409" y="430"/>
                  </a:lnTo>
                  <a:lnTo>
                    <a:pt x="408" y="427"/>
                  </a:lnTo>
                  <a:lnTo>
                    <a:pt x="408" y="425"/>
                  </a:lnTo>
                  <a:lnTo>
                    <a:pt x="409" y="421"/>
                  </a:lnTo>
                  <a:lnTo>
                    <a:pt x="411" y="418"/>
                  </a:lnTo>
                  <a:lnTo>
                    <a:pt x="414" y="416"/>
                  </a:lnTo>
                  <a:lnTo>
                    <a:pt x="416" y="415"/>
                  </a:lnTo>
                  <a:lnTo>
                    <a:pt x="420" y="414"/>
                  </a:lnTo>
                  <a:lnTo>
                    <a:pt x="426" y="413"/>
                  </a:lnTo>
                  <a:lnTo>
                    <a:pt x="436" y="410"/>
                  </a:lnTo>
                  <a:lnTo>
                    <a:pt x="446" y="409"/>
                  </a:lnTo>
                  <a:lnTo>
                    <a:pt x="454" y="407"/>
                  </a:lnTo>
                  <a:lnTo>
                    <a:pt x="456" y="406"/>
                  </a:lnTo>
                  <a:lnTo>
                    <a:pt x="456" y="403"/>
                  </a:lnTo>
                  <a:lnTo>
                    <a:pt x="453" y="399"/>
                  </a:lnTo>
                  <a:lnTo>
                    <a:pt x="449" y="397"/>
                  </a:lnTo>
                  <a:lnTo>
                    <a:pt x="447" y="395"/>
                  </a:lnTo>
                  <a:lnTo>
                    <a:pt x="441" y="391"/>
                  </a:lnTo>
                  <a:lnTo>
                    <a:pt x="433" y="389"/>
                  </a:lnTo>
                  <a:lnTo>
                    <a:pt x="422" y="387"/>
                  </a:lnTo>
                  <a:lnTo>
                    <a:pt x="409" y="386"/>
                  </a:lnTo>
                  <a:lnTo>
                    <a:pt x="397" y="387"/>
                  </a:lnTo>
                  <a:lnTo>
                    <a:pt x="387" y="389"/>
                  </a:lnTo>
                  <a:lnTo>
                    <a:pt x="377" y="389"/>
                  </a:lnTo>
                  <a:lnTo>
                    <a:pt x="365" y="386"/>
                  </a:lnTo>
                  <a:lnTo>
                    <a:pt x="336" y="380"/>
                  </a:lnTo>
                  <a:lnTo>
                    <a:pt x="326" y="379"/>
                  </a:lnTo>
                  <a:lnTo>
                    <a:pt x="316" y="378"/>
                  </a:lnTo>
                  <a:lnTo>
                    <a:pt x="305" y="374"/>
                  </a:lnTo>
                  <a:lnTo>
                    <a:pt x="295" y="370"/>
                  </a:lnTo>
                  <a:lnTo>
                    <a:pt x="286" y="367"/>
                  </a:lnTo>
                  <a:lnTo>
                    <a:pt x="281" y="365"/>
                  </a:lnTo>
                  <a:close/>
                  <a:moveTo>
                    <a:pt x="165" y="0"/>
                  </a:moveTo>
                  <a:lnTo>
                    <a:pt x="170" y="0"/>
                  </a:lnTo>
                  <a:lnTo>
                    <a:pt x="172" y="1"/>
                  </a:lnTo>
                  <a:lnTo>
                    <a:pt x="173" y="1"/>
                  </a:lnTo>
                  <a:lnTo>
                    <a:pt x="178" y="6"/>
                  </a:lnTo>
                  <a:lnTo>
                    <a:pt x="182" y="8"/>
                  </a:lnTo>
                  <a:lnTo>
                    <a:pt x="183" y="8"/>
                  </a:lnTo>
                  <a:lnTo>
                    <a:pt x="185" y="7"/>
                  </a:lnTo>
                  <a:lnTo>
                    <a:pt x="186" y="6"/>
                  </a:lnTo>
                  <a:lnTo>
                    <a:pt x="188" y="4"/>
                  </a:lnTo>
                  <a:lnTo>
                    <a:pt x="189" y="2"/>
                  </a:lnTo>
                  <a:lnTo>
                    <a:pt x="190" y="2"/>
                  </a:lnTo>
                  <a:lnTo>
                    <a:pt x="192" y="4"/>
                  </a:lnTo>
                  <a:lnTo>
                    <a:pt x="195" y="5"/>
                  </a:lnTo>
                  <a:lnTo>
                    <a:pt x="197" y="7"/>
                  </a:lnTo>
                  <a:lnTo>
                    <a:pt x="200" y="10"/>
                  </a:lnTo>
                  <a:lnTo>
                    <a:pt x="203" y="12"/>
                  </a:lnTo>
                  <a:lnTo>
                    <a:pt x="207" y="12"/>
                  </a:lnTo>
                  <a:lnTo>
                    <a:pt x="213" y="9"/>
                  </a:lnTo>
                  <a:lnTo>
                    <a:pt x="217" y="7"/>
                  </a:lnTo>
                  <a:lnTo>
                    <a:pt x="220" y="7"/>
                  </a:lnTo>
                  <a:lnTo>
                    <a:pt x="221" y="11"/>
                  </a:lnTo>
                  <a:lnTo>
                    <a:pt x="221" y="18"/>
                  </a:lnTo>
                  <a:lnTo>
                    <a:pt x="218" y="24"/>
                  </a:lnTo>
                  <a:lnTo>
                    <a:pt x="216" y="30"/>
                  </a:lnTo>
                  <a:lnTo>
                    <a:pt x="215" y="31"/>
                  </a:lnTo>
                  <a:lnTo>
                    <a:pt x="215" y="33"/>
                  </a:lnTo>
                  <a:lnTo>
                    <a:pt x="217" y="33"/>
                  </a:lnTo>
                  <a:lnTo>
                    <a:pt x="218" y="34"/>
                  </a:lnTo>
                  <a:lnTo>
                    <a:pt x="220" y="34"/>
                  </a:lnTo>
                  <a:lnTo>
                    <a:pt x="224" y="35"/>
                  </a:lnTo>
                  <a:lnTo>
                    <a:pt x="229" y="35"/>
                  </a:lnTo>
                  <a:lnTo>
                    <a:pt x="234" y="38"/>
                  </a:lnTo>
                  <a:lnTo>
                    <a:pt x="236" y="38"/>
                  </a:lnTo>
                  <a:lnTo>
                    <a:pt x="238" y="35"/>
                  </a:lnTo>
                  <a:lnTo>
                    <a:pt x="239" y="33"/>
                  </a:lnTo>
                  <a:lnTo>
                    <a:pt x="239" y="32"/>
                  </a:lnTo>
                  <a:lnTo>
                    <a:pt x="240" y="31"/>
                  </a:lnTo>
                  <a:lnTo>
                    <a:pt x="242" y="30"/>
                  </a:lnTo>
                  <a:lnTo>
                    <a:pt x="244" y="30"/>
                  </a:lnTo>
                  <a:lnTo>
                    <a:pt x="251" y="32"/>
                  </a:lnTo>
                  <a:lnTo>
                    <a:pt x="253" y="34"/>
                  </a:lnTo>
                  <a:lnTo>
                    <a:pt x="257" y="35"/>
                  </a:lnTo>
                  <a:lnTo>
                    <a:pt x="263" y="36"/>
                  </a:lnTo>
                  <a:lnTo>
                    <a:pt x="274" y="39"/>
                  </a:lnTo>
                  <a:lnTo>
                    <a:pt x="285" y="40"/>
                  </a:lnTo>
                  <a:lnTo>
                    <a:pt x="293" y="40"/>
                  </a:lnTo>
                  <a:lnTo>
                    <a:pt x="299" y="39"/>
                  </a:lnTo>
                  <a:lnTo>
                    <a:pt x="306" y="36"/>
                  </a:lnTo>
                  <a:lnTo>
                    <a:pt x="313" y="38"/>
                  </a:lnTo>
                  <a:lnTo>
                    <a:pt x="316" y="39"/>
                  </a:lnTo>
                  <a:lnTo>
                    <a:pt x="317" y="41"/>
                  </a:lnTo>
                  <a:lnTo>
                    <a:pt x="319" y="43"/>
                  </a:lnTo>
                  <a:lnTo>
                    <a:pt x="319" y="45"/>
                  </a:lnTo>
                  <a:lnTo>
                    <a:pt x="320" y="46"/>
                  </a:lnTo>
                  <a:lnTo>
                    <a:pt x="322" y="46"/>
                  </a:lnTo>
                  <a:lnTo>
                    <a:pt x="324" y="47"/>
                  </a:lnTo>
                  <a:lnTo>
                    <a:pt x="329" y="49"/>
                  </a:lnTo>
                  <a:lnTo>
                    <a:pt x="332" y="49"/>
                  </a:lnTo>
                  <a:lnTo>
                    <a:pt x="335" y="52"/>
                  </a:lnTo>
                  <a:lnTo>
                    <a:pt x="336" y="54"/>
                  </a:lnTo>
                  <a:lnTo>
                    <a:pt x="336" y="57"/>
                  </a:lnTo>
                  <a:lnTo>
                    <a:pt x="333" y="61"/>
                  </a:lnTo>
                  <a:lnTo>
                    <a:pt x="324" y="62"/>
                  </a:lnTo>
                  <a:lnTo>
                    <a:pt x="303" y="62"/>
                  </a:lnTo>
                  <a:lnTo>
                    <a:pt x="293" y="61"/>
                  </a:lnTo>
                  <a:lnTo>
                    <a:pt x="286" y="61"/>
                  </a:lnTo>
                  <a:lnTo>
                    <a:pt x="277" y="58"/>
                  </a:lnTo>
                  <a:lnTo>
                    <a:pt x="269" y="55"/>
                  </a:lnTo>
                  <a:lnTo>
                    <a:pt x="261" y="53"/>
                  </a:lnTo>
                  <a:lnTo>
                    <a:pt x="257" y="53"/>
                  </a:lnTo>
                  <a:lnTo>
                    <a:pt x="247" y="56"/>
                  </a:lnTo>
                  <a:lnTo>
                    <a:pt x="241" y="56"/>
                  </a:lnTo>
                  <a:lnTo>
                    <a:pt x="237" y="54"/>
                  </a:lnTo>
                  <a:lnTo>
                    <a:pt x="234" y="54"/>
                  </a:lnTo>
                  <a:lnTo>
                    <a:pt x="228" y="55"/>
                  </a:lnTo>
                  <a:lnTo>
                    <a:pt x="223" y="57"/>
                  </a:lnTo>
                  <a:lnTo>
                    <a:pt x="215" y="59"/>
                  </a:lnTo>
                  <a:lnTo>
                    <a:pt x="212" y="59"/>
                  </a:lnTo>
                  <a:lnTo>
                    <a:pt x="208" y="62"/>
                  </a:lnTo>
                  <a:lnTo>
                    <a:pt x="202" y="68"/>
                  </a:lnTo>
                  <a:lnTo>
                    <a:pt x="200" y="72"/>
                  </a:lnTo>
                  <a:lnTo>
                    <a:pt x="198" y="74"/>
                  </a:lnTo>
                  <a:lnTo>
                    <a:pt x="198" y="75"/>
                  </a:lnTo>
                  <a:lnTo>
                    <a:pt x="201" y="75"/>
                  </a:lnTo>
                  <a:lnTo>
                    <a:pt x="203" y="76"/>
                  </a:lnTo>
                  <a:lnTo>
                    <a:pt x="212" y="76"/>
                  </a:lnTo>
                  <a:lnTo>
                    <a:pt x="214" y="75"/>
                  </a:lnTo>
                  <a:lnTo>
                    <a:pt x="215" y="73"/>
                  </a:lnTo>
                  <a:lnTo>
                    <a:pt x="219" y="68"/>
                  </a:lnTo>
                  <a:lnTo>
                    <a:pt x="257" y="68"/>
                  </a:lnTo>
                  <a:lnTo>
                    <a:pt x="261" y="69"/>
                  </a:lnTo>
                  <a:lnTo>
                    <a:pt x="264" y="70"/>
                  </a:lnTo>
                  <a:lnTo>
                    <a:pt x="269" y="75"/>
                  </a:lnTo>
                  <a:lnTo>
                    <a:pt x="270" y="78"/>
                  </a:lnTo>
                  <a:lnTo>
                    <a:pt x="273" y="80"/>
                  </a:lnTo>
                  <a:lnTo>
                    <a:pt x="278" y="78"/>
                  </a:lnTo>
                  <a:lnTo>
                    <a:pt x="284" y="75"/>
                  </a:lnTo>
                  <a:lnTo>
                    <a:pt x="289" y="73"/>
                  </a:lnTo>
                  <a:lnTo>
                    <a:pt x="296" y="72"/>
                  </a:lnTo>
                  <a:lnTo>
                    <a:pt x="306" y="70"/>
                  </a:lnTo>
                  <a:lnTo>
                    <a:pt x="316" y="70"/>
                  </a:lnTo>
                  <a:lnTo>
                    <a:pt x="326" y="72"/>
                  </a:lnTo>
                  <a:lnTo>
                    <a:pt x="332" y="73"/>
                  </a:lnTo>
                  <a:lnTo>
                    <a:pt x="334" y="74"/>
                  </a:lnTo>
                  <a:lnTo>
                    <a:pt x="334" y="75"/>
                  </a:lnTo>
                  <a:lnTo>
                    <a:pt x="333" y="76"/>
                  </a:lnTo>
                  <a:lnTo>
                    <a:pt x="331" y="80"/>
                  </a:lnTo>
                  <a:lnTo>
                    <a:pt x="329" y="84"/>
                  </a:lnTo>
                  <a:lnTo>
                    <a:pt x="329" y="87"/>
                  </a:lnTo>
                  <a:lnTo>
                    <a:pt x="330" y="89"/>
                  </a:lnTo>
                  <a:lnTo>
                    <a:pt x="334" y="88"/>
                  </a:lnTo>
                  <a:lnTo>
                    <a:pt x="339" y="86"/>
                  </a:lnTo>
                  <a:lnTo>
                    <a:pt x="345" y="81"/>
                  </a:lnTo>
                  <a:lnTo>
                    <a:pt x="350" y="79"/>
                  </a:lnTo>
                  <a:lnTo>
                    <a:pt x="353" y="78"/>
                  </a:lnTo>
                  <a:lnTo>
                    <a:pt x="358" y="77"/>
                  </a:lnTo>
                  <a:lnTo>
                    <a:pt x="372" y="75"/>
                  </a:lnTo>
                  <a:lnTo>
                    <a:pt x="375" y="73"/>
                  </a:lnTo>
                  <a:lnTo>
                    <a:pt x="376" y="68"/>
                  </a:lnTo>
                  <a:lnTo>
                    <a:pt x="378" y="63"/>
                  </a:lnTo>
                  <a:lnTo>
                    <a:pt x="381" y="56"/>
                  </a:lnTo>
                  <a:lnTo>
                    <a:pt x="385" y="53"/>
                  </a:lnTo>
                  <a:lnTo>
                    <a:pt x="389" y="53"/>
                  </a:lnTo>
                  <a:lnTo>
                    <a:pt x="391" y="57"/>
                  </a:lnTo>
                  <a:lnTo>
                    <a:pt x="392" y="66"/>
                  </a:lnTo>
                  <a:lnTo>
                    <a:pt x="390" y="76"/>
                  </a:lnTo>
                  <a:lnTo>
                    <a:pt x="388" y="87"/>
                  </a:lnTo>
                  <a:lnTo>
                    <a:pt x="386" y="96"/>
                  </a:lnTo>
                  <a:lnTo>
                    <a:pt x="382" y="103"/>
                  </a:lnTo>
                  <a:lnTo>
                    <a:pt x="380" y="112"/>
                  </a:lnTo>
                  <a:lnTo>
                    <a:pt x="380" y="124"/>
                  </a:lnTo>
                  <a:lnTo>
                    <a:pt x="381" y="136"/>
                  </a:lnTo>
                  <a:lnTo>
                    <a:pt x="385" y="147"/>
                  </a:lnTo>
                  <a:lnTo>
                    <a:pt x="389" y="155"/>
                  </a:lnTo>
                  <a:lnTo>
                    <a:pt x="393" y="156"/>
                  </a:lnTo>
                  <a:lnTo>
                    <a:pt x="401" y="153"/>
                  </a:lnTo>
                  <a:lnTo>
                    <a:pt x="409" y="147"/>
                  </a:lnTo>
                  <a:lnTo>
                    <a:pt x="426" y="134"/>
                  </a:lnTo>
                  <a:lnTo>
                    <a:pt x="434" y="129"/>
                  </a:lnTo>
                  <a:lnTo>
                    <a:pt x="439" y="125"/>
                  </a:lnTo>
                  <a:lnTo>
                    <a:pt x="442" y="124"/>
                  </a:lnTo>
                  <a:lnTo>
                    <a:pt x="442" y="129"/>
                  </a:lnTo>
                  <a:lnTo>
                    <a:pt x="435" y="142"/>
                  </a:lnTo>
                  <a:lnTo>
                    <a:pt x="431" y="147"/>
                  </a:lnTo>
                  <a:lnTo>
                    <a:pt x="427" y="154"/>
                  </a:lnTo>
                  <a:lnTo>
                    <a:pt x="424" y="163"/>
                  </a:lnTo>
                  <a:lnTo>
                    <a:pt x="423" y="171"/>
                  </a:lnTo>
                  <a:lnTo>
                    <a:pt x="425" y="178"/>
                  </a:lnTo>
                  <a:lnTo>
                    <a:pt x="428" y="178"/>
                  </a:lnTo>
                  <a:lnTo>
                    <a:pt x="435" y="176"/>
                  </a:lnTo>
                  <a:lnTo>
                    <a:pt x="444" y="171"/>
                  </a:lnTo>
                  <a:lnTo>
                    <a:pt x="453" y="168"/>
                  </a:lnTo>
                  <a:lnTo>
                    <a:pt x="461" y="166"/>
                  </a:lnTo>
                  <a:lnTo>
                    <a:pt x="469" y="167"/>
                  </a:lnTo>
                  <a:lnTo>
                    <a:pt x="480" y="175"/>
                  </a:lnTo>
                  <a:lnTo>
                    <a:pt x="491" y="187"/>
                  </a:lnTo>
                  <a:lnTo>
                    <a:pt x="500" y="203"/>
                  </a:lnTo>
                  <a:lnTo>
                    <a:pt x="496" y="201"/>
                  </a:lnTo>
                  <a:lnTo>
                    <a:pt x="442" y="317"/>
                  </a:lnTo>
                  <a:lnTo>
                    <a:pt x="586" y="585"/>
                  </a:lnTo>
                  <a:lnTo>
                    <a:pt x="641" y="602"/>
                  </a:lnTo>
                  <a:lnTo>
                    <a:pt x="660" y="658"/>
                  </a:lnTo>
                  <a:lnTo>
                    <a:pt x="880" y="768"/>
                  </a:lnTo>
                  <a:lnTo>
                    <a:pt x="879" y="771"/>
                  </a:lnTo>
                  <a:lnTo>
                    <a:pt x="878" y="780"/>
                  </a:lnTo>
                  <a:lnTo>
                    <a:pt x="874" y="794"/>
                  </a:lnTo>
                  <a:lnTo>
                    <a:pt x="870" y="814"/>
                  </a:lnTo>
                  <a:lnTo>
                    <a:pt x="864" y="839"/>
                  </a:lnTo>
                  <a:lnTo>
                    <a:pt x="859" y="868"/>
                  </a:lnTo>
                  <a:lnTo>
                    <a:pt x="852" y="900"/>
                  </a:lnTo>
                  <a:lnTo>
                    <a:pt x="845" y="936"/>
                  </a:lnTo>
                  <a:lnTo>
                    <a:pt x="837" y="974"/>
                  </a:lnTo>
                  <a:lnTo>
                    <a:pt x="829" y="1016"/>
                  </a:lnTo>
                  <a:lnTo>
                    <a:pt x="822" y="1060"/>
                  </a:lnTo>
                  <a:lnTo>
                    <a:pt x="809" y="1058"/>
                  </a:lnTo>
                  <a:lnTo>
                    <a:pt x="796" y="1055"/>
                  </a:lnTo>
                  <a:lnTo>
                    <a:pt x="793" y="1055"/>
                  </a:lnTo>
                  <a:lnTo>
                    <a:pt x="791" y="1054"/>
                  </a:lnTo>
                  <a:lnTo>
                    <a:pt x="757" y="1049"/>
                  </a:lnTo>
                  <a:lnTo>
                    <a:pt x="724" y="1041"/>
                  </a:lnTo>
                  <a:lnTo>
                    <a:pt x="722" y="1041"/>
                  </a:lnTo>
                  <a:lnTo>
                    <a:pt x="720" y="1040"/>
                  </a:lnTo>
                  <a:lnTo>
                    <a:pt x="719" y="1040"/>
                  </a:lnTo>
                  <a:lnTo>
                    <a:pt x="651" y="1025"/>
                  </a:lnTo>
                  <a:lnTo>
                    <a:pt x="644" y="1022"/>
                  </a:lnTo>
                  <a:lnTo>
                    <a:pt x="576" y="1005"/>
                  </a:lnTo>
                  <a:lnTo>
                    <a:pt x="575" y="1004"/>
                  </a:lnTo>
                  <a:lnTo>
                    <a:pt x="573" y="1004"/>
                  </a:lnTo>
                  <a:lnTo>
                    <a:pt x="571" y="1003"/>
                  </a:lnTo>
                  <a:lnTo>
                    <a:pt x="537" y="993"/>
                  </a:lnTo>
                  <a:lnTo>
                    <a:pt x="471" y="972"/>
                  </a:lnTo>
                  <a:lnTo>
                    <a:pt x="407" y="948"/>
                  </a:lnTo>
                  <a:lnTo>
                    <a:pt x="344" y="920"/>
                  </a:lnTo>
                  <a:lnTo>
                    <a:pt x="248" y="874"/>
                  </a:lnTo>
                  <a:lnTo>
                    <a:pt x="157" y="826"/>
                  </a:lnTo>
                  <a:lnTo>
                    <a:pt x="73" y="777"/>
                  </a:lnTo>
                  <a:lnTo>
                    <a:pt x="76" y="766"/>
                  </a:lnTo>
                  <a:lnTo>
                    <a:pt x="78" y="755"/>
                  </a:lnTo>
                  <a:lnTo>
                    <a:pt x="79" y="743"/>
                  </a:lnTo>
                  <a:lnTo>
                    <a:pt x="77" y="733"/>
                  </a:lnTo>
                  <a:lnTo>
                    <a:pt x="76" y="725"/>
                  </a:lnTo>
                  <a:lnTo>
                    <a:pt x="77" y="719"/>
                  </a:lnTo>
                  <a:lnTo>
                    <a:pt x="79" y="715"/>
                  </a:lnTo>
                  <a:lnTo>
                    <a:pt x="83" y="712"/>
                  </a:lnTo>
                  <a:lnTo>
                    <a:pt x="86" y="708"/>
                  </a:lnTo>
                  <a:lnTo>
                    <a:pt x="86" y="704"/>
                  </a:lnTo>
                  <a:lnTo>
                    <a:pt x="83" y="703"/>
                  </a:lnTo>
                  <a:lnTo>
                    <a:pt x="78" y="703"/>
                  </a:lnTo>
                  <a:lnTo>
                    <a:pt x="70" y="702"/>
                  </a:lnTo>
                  <a:lnTo>
                    <a:pt x="59" y="700"/>
                  </a:lnTo>
                  <a:lnTo>
                    <a:pt x="45" y="693"/>
                  </a:lnTo>
                  <a:lnTo>
                    <a:pt x="35" y="686"/>
                  </a:lnTo>
                  <a:lnTo>
                    <a:pt x="27" y="679"/>
                  </a:lnTo>
                  <a:lnTo>
                    <a:pt x="19" y="676"/>
                  </a:lnTo>
                  <a:lnTo>
                    <a:pt x="16" y="673"/>
                  </a:lnTo>
                  <a:lnTo>
                    <a:pt x="14" y="667"/>
                  </a:lnTo>
                  <a:lnTo>
                    <a:pt x="16" y="662"/>
                  </a:lnTo>
                  <a:lnTo>
                    <a:pt x="18" y="655"/>
                  </a:lnTo>
                  <a:lnTo>
                    <a:pt x="20" y="651"/>
                  </a:lnTo>
                  <a:lnTo>
                    <a:pt x="23" y="646"/>
                  </a:lnTo>
                  <a:lnTo>
                    <a:pt x="27" y="640"/>
                  </a:lnTo>
                  <a:lnTo>
                    <a:pt x="29" y="632"/>
                  </a:lnTo>
                  <a:lnTo>
                    <a:pt x="29" y="624"/>
                  </a:lnTo>
                  <a:lnTo>
                    <a:pt x="27" y="618"/>
                  </a:lnTo>
                  <a:lnTo>
                    <a:pt x="22" y="609"/>
                  </a:lnTo>
                  <a:lnTo>
                    <a:pt x="20" y="596"/>
                  </a:lnTo>
                  <a:lnTo>
                    <a:pt x="19" y="583"/>
                  </a:lnTo>
                  <a:lnTo>
                    <a:pt x="19" y="571"/>
                  </a:lnTo>
                  <a:lnTo>
                    <a:pt x="18" y="563"/>
                  </a:lnTo>
                  <a:lnTo>
                    <a:pt x="16" y="557"/>
                  </a:lnTo>
                  <a:lnTo>
                    <a:pt x="12" y="554"/>
                  </a:lnTo>
                  <a:lnTo>
                    <a:pt x="6" y="549"/>
                  </a:lnTo>
                  <a:lnTo>
                    <a:pt x="2" y="545"/>
                  </a:lnTo>
                  <a:lnTo>
                    <a:pt x="1" y="542"/>
                  </a:lnTo>
                  <a:lnTo>
                    <a:pt x="0" y="540"/>
                  </a:lnTo>
                  <a:lnTo>
                    <a:pt x="1" y="537"/>
                  </a:lnTo>
                  <a:lnTo>
                    <a:pt x="5" y="533"/>
                  </a:lnTo>
                  <a:lnTo>
                    <a:pt x="7" y="533"/>
                  </a:lnTo>
                  <a:lnTo>
                    <a:pt x="10" y="532"/>
                  </a:lnTo>
                  <a:lnTo>
                    <a:pt x="13" y="529"/>
                  </a:lnTo>
                  <a:lnTo>
                    <a:pt x="16" y="522"/>
                  </a:lnTo>
                  <a:lnTo>
                    <a:pt x="16" y="504"/>
                  </a:lnTo>
                  <a:lnTo>
                    <a:pt x="17" y="496"/>
                  </a:lnTo>
                  <a:lnTo>
                    <a:pt x="20" y="484"/>
                  </a:lnTo>
                  <a:lnTo>
                    <a:pt x="21" y="471"/>
                  </a:lnTo>
                  <a:lnTo>
                    <a:pt x="22" y="459"/>
                  </a:lnTo>
                  <a:lnTo>
                    <a:pt x="23" y="454"/>
                  </a:lnTo>
                  <a:lnTo>
                    <a:pt x="28" y="452"/>
                  </a:lnTo>
                  <a:lnTo>
                    <a:pt x="41" y="449"/>
                  </a:lnTo>
                  <a:lnTo>
                    <a:pt x="42" y="444"/>
                  </a:lnTo>
                  <a:lnTo>
                    <a:pt x="43" y="437"/>
                  </a:lnTo>
                  <a:lnTo>
                    <a:pt x="42" y="427"/>
                  </a:lnTo>
                  <a:lnTo>
                    <a:pt x="42" y="417"/>
                  </a:lnTo>
                  <a:lnTo>
                    <a:pt x="41" y="407"/>
                  </a:lnTo>
                  <a:lnTo>
                    <a:pt x="41" y="401"/>
                  </a:lnTo>
                  <a:lnTo>
                    <a:pt x="43" y="385"/>
                  </a:lnTo>
                  <a:lnTo>
                    <a:pt x="47" y="370"/>
                  </a:lnTo>
                  <a:lnTo>
                    <a:pt x="47" y="365"/>
                  </a:lnTo>
                  <a:lnTo>
                    <a:pt x="41" y="362"/>
                  </a:lnTo>
                  <a:lnTo>
                    <a:pt x="37" y="361"/>
                  </a:lnTo>
                  <a:lnTo>
                    <a:pt x="35" y="361"/>
                  </a:lnTo>
                  <a:lnTo>
                    <a:pt x="31" y="359"/>
                  </a:lnTo>
                  <a:lnTo>
                    <a:pt x="31" y="357"/>
                  </a:lnTo>
                  <a:lnTo>
                    <a:pt x="33" y="350"/>
                  </a:lnTo>
                  <a:lnTo>
                    <a:pt x="33" y="341"/>
                  </a:lnTo>
                  <a:lnTo>
                    <a:pt x="32" y="331"/>
                  </a:lnTo>
                  <a:lnTo>
                    <a:pt x="30" y="321"/>
                  </a:lnTo>
                  <a:lnTo>
                    <a:pt x="30" y="311"/>
                  </a:lnTo>
                  <a:lnTo>
                    <a:pt x="31" y="304"/>
                  </a:lnTo>
                  <a:lnTo>
                    <a:pt x="34" y="299"/>
                  </a:lnTo>
                  <a:lnTo>
                    <a:pt x="39" y="293"/>
                  </a:lnTo>
                  <a:lnTo>
                    <a:pt x="45" y="289"/>
                  </a:lnTo>
                  <a:lnTo>
                    <a:pt x="65" y="284"/>
                  </a:lnTo>
                  <a:lnTo>
                    <a:pt x="75" y="281"/>
                  </a:lnTo>
                  <a:lnTo>
                    <a:pt x="79" y="277"/>
                  </a:lnTo>
                  <a:lnTo>
                    <a:pt x="81" y="270"/>
                  </a:lnTo>
                  <a:lnTo>
                    <a:pt x="80" y="263"/>
                  </a:lnTo>
                  <a:lnTo>
                    <a:pt x="81" y="257"/>
                  </a:lnTo>
                  <a:lnTo>
                    <a:pt x="83" y="251"/>
                  </a:lnTo>
                  <a:lnTo>
                    <a:pt x="85" y="247"/>
                  </a:lnTo>
                  <a:lnTo>
                    <a:pt x="81" y="244"/>
                  </a:lnTo>
                  <a:lnTo>
                    <a:pt x="76" y="240"/>
                  </a:lnTo>
                  <a:lnTo>
                    <a:pt x="60" y="234"/>
                  </a:lnTo>
                  <a:lnTo>
                    <a:pt x="56" y="228"/>
                  </a:lnTo>
                  <a:lnTo>
                    <a:pt x="57" y="223"/>
                  </a:lnTo>
                  <a:lnTo>
                    <a:pt x="63" y="216"/>
                  </a:lnTo>
                  <a:lnTo>
                    <a:pt x="70" y="209"/>
                  </a:lnTo>
                  <a:lnTo>
                    <a:pt x="78" y="199"/>
                  </a:lnTo>
                  <a:lnTo>
                    <a:pt x="86" y="188"/>
                  </a:lnTo>
                  <a:lnTo>
                    <a:pt x="92" y="177"/>
                  </a:lnTo>
                  <a:lnTo>
                    <a:pt x="94" y="167"/>
                  </a:lnTo>
                  <a:lnTo>
                    <a:pt x="92" y="161"/>
                  </a:lnTo>
                  <a:lnTo>
                    <a:pt x="87" y="155"/>
                  </a:lnTo>
                  <a:lnTo>
                    <a:pt x="78" y="147"/>
                  </a:lnTo>
                  <a:lnTo>
                    <a:pt x="69" y="141"/>
                  </a:lnTo>
                  <a:lnTo>
                    <a:pt x="60" y="133"/>
                  </a:lnTo>
                  <a:lnTo>
                    <a:pt x="54" y="127"/>
                  </a:lnTo>
                  <a:lnTo>
                    <a:pt x="50" y="122"/>
                  </a:lnTo>
                  <a:lnTo>
                    <a:pt x="48" y="118"/>
                  </a:lnTo>
                  <a:lnTo>
                    <a:pt x="53" y="113"/>
                  </a:lnTo>
                  <a:lnTo>
                    <a:pt x="58" y="109"/>
                  </a:lnTo>
                  <a:lnTo>
                    <a:pt x="66" y="106"/>
                  </a:lnTo>
                  <a:lnTo>
                    <a:pt x="71" y="102"/>
                  </a:lnTo>
                  <a:lnTo>
                    <a:pt x="78" y="91"/>
                  </a:lnTo>
                  <a:lnTo>
                    <a:pt x="81" y="78"/>
                  </a:lnTo>
                  <a:lnTo>
                    <a:pt x="88" y="68"/>
                  </a:lnTo>
                  <a:lnTo>
                    <a:pt x="96" y="59"/>
                  </a:lnTo>
                  <a:lnTo>
                    <a:pt x="105" y="49"/>
                  </a:lnTo>
                  <a:lnTo>
                    <a:pt x="115" y="36"/>
                  </a:lnTo>
                  <a:lnTo>
                    <a:pt x="127" y="24"/>
                  </a:lnTo>
                  <a:lnTo>
                    <a:pt x="139" y="11"/>
                  </a:lnTo>
                  <a:lnTo>
                    <a:pt x="142" y="15"/>
                  </a:lnTo>
                  <a:lnTo>
                    <a:pt x="144" y="19"/>
                  </a:lnTo>
                  <a:lnTo>
                    <a:pt x="146" y="22"/>
                  </a:lnTo>
                  <a:lnTo>
                    <a:pt x="147" y="23"/>
                  </a:lnTo>
                  <a:lnTo>
                    <a:pt x="148" y="23"/>
                  </a:lnTo>
                  <a:lnTo>
                    <a:pt x="150" y="21"/>
                  </a:lnTo>
                  <a:lnTo>
                    <a:pt x="155" y="12"/>
                  </a:lnTo>
                  <a:lnTo>
                    <a:pt x="157" y="9"/>
                  </a:lnTo>
                  <a:lnTo>
                    <a:pt x="158" y="7"/>
                  </a:lnTo>
                  <a:lnTo>
                    <a:pt x="16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6" name="Freeform 24">
              <a:extLst>
                <a:ext uri="{FF2B5EF4-FFF2-40B4-BE49-F238E27FC236}">
                  <a16:creationId xmlns:a16="http://schemas.microsoft.com/office/drawing/2014/main" id="{7E76D217-4678-4E51-9E45-593907C3A02E}"/>
                </a:ext>
              </a:extLst>
            </p:cNvPr>
            <p:cNvSpPr>
              <a:spLocks/>
            </p:cNvSpPr>
            <p:nvPr/>
          </p:nvSpPr>
          <p:spPr bwMode="auto">
            <a:xfrm>
              <a:off x="2357438" y="3916363"/>
              <a:ext cx="850900" cy="1420813"/>
            </a:xfrm>
            <a:custGeom>
              <a:avLst/>
              <a:gdLst/>
              <a:ahLst/>
              <a:cxnLst>
                <a:cxn ang="0">
                  <a:pos x="285" y="10"/>
                </a:cxn>
                <a:cxn ang="0">
                  <a:pos x="289" y="11"/>
                </a:cxn>
                <a:cxn ang="0">
                  <a:pos x="358" y="29"/>
                </a:cxn>
                <a:cxn ang="0">
                  <a:pos x="433" y="47"/>
                </a:cxn>
                <a:cxn ang="0">
                  <a:pos x="436" y="48"/>
                </a:cxn>
                <a:cxn ang="0">
                  <a:pos x="471" y="56"/>
                </a:cxn>
                <a:cxn ang="0">
                  <a:pos x="507" y="62"/>
                </a:cxn>
                <a:cxn ang="0">
                  <a:pos x="523" y="65"/>
                </a:cxn>
                <a:cxn ang="0">
                  <a:pos x="523" y="140"/>
                </a:cxn>
                <a:cxn ang="0">
                  <a:pos x="503" y="221"/>
                </a:cxn>
                <a:cxn ang="0">
                  <a:pos x="487" y="236"/>
                </a:cxn>
                <a:cxn ang="0">
                  <a:pos x="475" y="249"/>
                </a:cxn>
                <a:cxn ang="0">
                  <a:pos x="471" y="259"/>
                </a:cxn>
                <a:cxn ang="0">
                  <a:pos x="473" y="287"/>
                </a:cxn>
                <a:cxn ang="0">
                  <a:pos x="472" y="299"/>
                </a:cxn>
                <a:cxn ang="0">
                  <a:pos x="455" y="318"/>
                </a:cxn>
                <a:cxn ang="0">
                  <a:pos x="449" y="329"/>
                </a:cxn>
                <a:cxn ang="0">
                  <a:pos x="458" y="332"/>
                </a:cxn>
                <a:cxn ang="0">
                  <a:pos x="471" y="321"/>
                </a:cxn>
                <a:cxn ang="0">
                  <a:pos x="490" y="301"/>
                </a:cxn>
                <a:cxn ang="0">
                  <a:pos x="495" y="298"/>
                </a:cxn>
                <a:cxn ang="0">
                  <a:pos x="490" y="349"/>
                </a:cxn>
                <a:cxn ang="0">
                  <a:pos x="473" y="471"/>
                </a:cxn>
                <a:cxn ang="0">
                  <a:pos x="456" y="595"/>
                </a:cxn>
                <a:cxn ang="0">
                  <a:pos x="440" y="713"/>
                </a:cxn>
                <a:cxn ang="0">
                  <a:pos x="426" y="815"/>
                </a:cxn>
                <a:cxn ang="0">
                  <a:pos x="415" y="895"/>
                </a:cxn>
                <a:cxn ang="0">
                  <a:pos x="308" y="870"/>
                </a:cxn>
                <a:cxn ang="0">
                  <a:pos x="181" y="837"/>
                </a:cxn>
                <a:cxn ang="0">
                  <a:pos x="36" y="793"/>
                </a:cxn>
                <a:cxn ang="0">
                  <a:pos x="227" y="77"/>
                </a:cxn>
                <a:cxn ang="0">
                  <a:pos x="231" y="73"/>
                </a:cxn>
                <a:cxn ang="0">
                  <a:pos x="236" y="72"/>
                </a:cxn>
                <a:cxn ang="0">
                  <a:pos x="254" y="72"/>
                </a:cxn>
                <a:cxn ang="0">
                  <a:pos x="282" y="76"/>
                </a:cxn>
                <a:cxn ang="0">
                  <a:pos x="305" y="79"/>
                </a:cxn>
                <a:cxn ang="0">
                  <a:pos x="319" y="78"/>
                </a:cxn>
                <a:cxn ang="0">
                  <a:pos x="331" y="74"/>
                </a:cxn>
                <a:cxn ang="0">
                  <a:pos x="329" y="70"/>
                </a:cxn>
                <a:cxn ang="0">
                  <a:pos x="317" y="62"/>
                </a:cxn>
                <a:cxn ang="0">
                  <a:pos x="295" y="60"/>
                </a:cxn>
                <a:cxn ang="0">
                  <a:pos x="287" y="56"/>
                </a:cxn>
                <a:cxn ang="0">
                  <a:pos x="283" y="45"/>
                </a:cxn>
                <a:cxn ang="0">
                  <a:pos x="273" y="37"/>
                </a:cxn>
                <a:cxn ang="0">
                  <a:pos x="259" y="39"/>
                </a:cxn>
                <a:cxn ang="0">
                  <a:pos x="236" y="50"/>
                </a:cxn>
              </a:cxnLst>
              <a:rect l="0" t="0" r="r" b="b"/>
              <a:pathLst>
                <a:path w="536" h="895">
                  <a:moveTo>
                    <a:pt x="251" y="0"/>
                  </a:moveTo>
                  <a:lnTo>
                    <a:pt x="285" y="10"/>
                  </a:lnTo>
                  <a:lnTo>
                    <a:pt x="287" y="11"/>
                  </a:lnTo>
                  <a:lnTo>
                    <a:pt x="289" y="11"/>
                  </a:lnTo>
                  <a:lnTo>
                    <a:pt x="290" y="12"/>
                  </a:lnTo>
                  <a:lnTo>
                    <a:pt x="358" y="29"/>
                  </a:lnTo>
                  <a:lnTo>
                    <a:pt x="365" y="32"/>
                  </a:lnTo>
                  <a:lnTo>
                    <a:pt x="433" y="47"/>
                  </a:lnTo>
                  <a:lnTo>
                    <a:pt x="434" y="47"/>
                  </a:lnTo>
                  <a:lnTo>
                    <a:pt x="436" y="48"/>
                  </a:lnTo>
                  <a:lnTo>
                    <a:pt x="438" y="48"/>
                  </a:lnTo>
                  <a:lnTo>
                    <a:pt x="471" y="56"/>
                  </a:lnTo>
                  <a:lnTo>
                    <a:pt x="505" y="61"/>
                  </a:lnTo>
                  <a:lnTo>
                    <a:pt x="507" y="62"/>
                  </a:lnTo>
                  <a:lnTo>
                    <a:pt x="510" y="62"/>
                  </a:lnTo>
                  <a:lnTo>
                    <a:pt x="523" y="65"/>
                  </a:lnTo>
                  <a:lnTo>
                    <a:pt x="536" y="67"/>
                  </a:lnTo>
                  <a:lnTo>
                    <a:pt x="523" y="140"/>
                  </a:lnTo>
                  <a:lnTo>
                    <a:pt x="509" y="217"/>
                  </a:lnTo>
                  <a:lnTo>
                    <a:pt x="503" y="221"/>
                  </a:lnTo>
                  <a:lnTo>
                    <a:pt x="495" y="227"/>
                  </a:lnTo>
                  <a:lnTo>
                    <a:pt x="487" y="236"/>
                  </a:lnTo>
                  <a:lnTo>
                    <a:pt x="480" y="243"/>
                  </a:lnTo>
                  <a:lnTo>
                    <a:pt x="475" y="249"/>
                  </a:lnTo>
                  <a:lnTo>
                    <a:pt x="472" y="253"/>
                  </a:lnTo>
                  <a:lnTo>
                    <a:pt x="471" y="259"/>
                  </a:lnTo>
                  <a:lnTo>
                    <a:pt x="471" y="267"/>
                  </a:lnTo>
                  <a:lnTo>
                    <a:pt x="473" y="287"/>
                  </a:lnTo>
                  <a:lnTo>
                    <a:pt x="474" y="294"/>
                  </a:lnTo>
                  <a:lnTo>
                    <a:pt x="472" y="299"/>
                  </a:lnTo>
                  <a:lnTo>
                    <a:pt x="468" y="305"/>
                  </a:lnTo>
                  <a:lnTo>
                    <a:pt x="455" y="318"/>
                  </a:lnTo>
                  <a:lnTo>
                    <a:pt x="450" y="325"/>
                  </a:lnTo>
                  <a:lnTo>
                    <a:pt x="449" y="329"/>
                  </a:lnTo>
                  <a:lnTo>
                    <a:pt x="452" y="333"/>
                  </a:lnTo>
                  <a:lnTo>
                    <a:pt x="458" y="332"/>
                  </a:lnTo>
                  <a:lnTo>
                    <a:pt x="464" y="328"/>
                  </a:lnTo>
                  <a:lnTo>
                    <a:pt x="471" y="321"/>
                  </a:lnTo>
                  <a:lnTo>
                    <a:pt x="478" y="314"/>
                  </a:lnTo>
                  <a:lnTo>
                    <a:pt x="490" y="301"/>
                  </a:lnTo>
                  <a:lnTo>
                    <a:pt x="494" y="298"/>
                  </a:lnTo>
                  <a:lnTo>
                    <a:pt x="495" y="298"/>
                  </a:lnTo>
                  <a:lnTo>
                    <a:pt x="497" y="297"/>
                  </a:lnTo>
                  <a:lnTo>
                    <a:pt x="490" y="349"/>
                  </a:lnTo>
                  <a:lnTo>
                    <a:pt x="481" y="409"/>
                  </a:lnTo>
                  <a:lnTo>
                    <a:pt x="473" y="471"/>
                  </a:lnTo>
                  <a:lnTo>
                    <a:pt x="464" y="534"/>
                  </a:lnTo>
                  <a:lnTo>
                    <a:pt x="456" y="595"/>
                  </a:lnTo>
                  <a:lnTo>
                    <a:pt x="448" y="656"/>
                  </a:lnTo>
                  <a:lnTo>
                    <a:pt x="440" y="713"/>
                  </a:lnTo>
                  <a:lnTo>
                    <a:pt x="433" y="767"/>
                  </a:lnTo>
                  <a:lnTo>
                    <a:pt x="426" y="815"/>
                  </a:lnTo>
                  <a:lnTo>
                    <a:pt x="421" y="859"/>
                  </a:lnTo>
                  <a:lnTo>
                    <a:pt x="415" y="895"/>
                  </a:lnTo>
                  <a:lnTo>
                    <a:pt x="364" y="884"/>
                  </a:lnTo>
                  <a:lnTo>
                    <a:pt x="308" y="870"/>
                  </a:lnTo>
                  <a:lnTo>
                    <a:pt x="247" y="854"/>
                  </a:lnTo>
                  <a:lnTo>
                    <a:pt x="181" y="837"/>
                  </a:lnTo>
                  <a:lnTo>
                    <a:pt x="111" y="816"/>
                  </a:lnTo>
                  <a:lnTo>
                    <a:pt x="36" y="793"/>
                  </a:lnTo>
                  <a:lnTo>
                    <a:pt x="0" y="781"/>
                  </a:lnTo>
                  <a:lnTo>
                    <a:pt x="227" y="77"/>
                  </a:lnTo>
                  <a:lnTo>
                    <a:pt x="229" y="76"/>
                  </a:lnTo>
                  <a:lnTo>
                    <a:pt x="231" y="73"/>
                  </a:lnTo>
                  <a:lnTo>
                    <a:pt x="233" y="72"/>
                  </a:lnTo>
                  <a:lnTo>
                    <a:pt x="236" y="72"/>
                  </a:lnTo>
                  <a:lnTo>
                    <a:pt x="243" y="71"/>
                  </a:lnTo>
                  <a:lnTo>
                    <a:pt x="254" y="72"/>
                  </a:lnTo>
                  <a:lnTo>
                    <a:pt x="267" y="73"/>
                  </a:lnTo>
                  <a:lnTo>
                    <a:pt x="282" y="76"/>
                  </a:lnTo>
                  <a:lnTo>
                    <a:pt x="295" y="77"/>
                  </a:lnTo>
                  <a:lnTo>
                    <a:pt x="305" y="79"/>
                  </a:lnTo>
                  <a:lnTo>
                    <a:pt x="311" y="79"/>
                  </a:lnTo>
                  <a:lnTo>
                    <a:pt x="319" y="78"/>
                  </a:lnTo>
                  <a:lnTo>
                    <a:pt x="325" y="76"/>
                  </a:lnTo>
                  <a:lnTo>
                    <a:pt x="331" y="74"/>
                  </a:lnTo>
                  <a:lnTo>
                    <a:pt x="332" y="73"/>
                  </a:lnTo>
                  <a:lnTo>
                    <a:pt x="329" y="70"/>
                  </a:lnTo>
                  <a:lnTo>
                    <a:pt x="323" y="67"/>
                  </a:lnTo>
                  <a:lnTo>
                    <a:pt x="317" y="62"/>
                  </a:lnTo>
                  <a:lnTo>
                    <a:pt x="309" y="60"/>
                  </a:lnTo>
                  <a:lnTo>
                    <a:pt x="295" y="60"/>
                  </a:lnTo>
                  <a:lnTo>
                    <a:pt x="289" y="59"/>
                  </a:lnTo>
                  <a:lnTo>
                    <a:pt x="287" y="56"/>
                  </a:lnTo>
                  <a:lnTo>
                    <a:pt x="285" y="51"/>
                  </a:lnTo>
                  <a:lnTo>
                    <a:pt x="283" y="45"/>
                  </a:lnTo>
                  <a:lnTo>
                    <a:pt x="278" y="39"/>
                  </a:lnTo>
                  <a:lnTo>
                    <a:pt x="273" y="37"/>
                  </a:lnTo>
                  <a:lnTo>
                    <a:pt x="266" y="37"/>
                  </a:lnTo>
                  <a:lnTo>
                    <a:pt x="259" y="39"/>
                  </a:lnTo>
                  <a:lnTo>
                    <a:pt x="248" y="44"/>
                  </a:lnTo>
                  <a:lnTo>
                    <a:pt x="236" y="50"/>
                  </a:lnTo>
                  <a:lnTo>
                    <a:pt x="25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7" name="Freeform 25">
              <a:extLst>
                <a:ext uri="{FF2B5EF4-FFF2-40B4-BE49-F238E27FC236}">
                  <a16:creationId xmlns:a16="http://schemas.microsoft.com/office/drawing/2014/main" id="{B4572A9E-30F3-40EA-90AA-5DB77827F7C2}"/>
                </a:ext>
              </a:extLst>
            </p:cNvPr>
            <p:cNvSpPr>
              <a:spLocks noEditPoints="1"/>
            </p:cNvSpPr>
            <p:nvPr/>
          </p:nvSpPr>
          <p:spPr bwMode="auto">
            <a:xfrm>
              <a:off x="3016250" y="4022726"/>
              <a:ext cx="958850" cy="1370013"/>
            </a:xfrm>
            <a:custGeom>
              <a:avLst/>
              <a:gdLst/>
              <a:ahLst/>
              <a:cxnLst>
                <a:cxn ang="0">
                  <a:pos x="137" y="470"/>
                </a:cxn>
                <a:cxn ang="0">
                  <a:pos x="121" y="474"/>
                </a:cxn>
                <a:cxn ang="0">
                  <a:pos x="112" y="473"/>
                </a:cxn>
                <a:cxn ang="0">
                  <a:pos x="114" y="488"/>
                </a:cxn>
                <a:cxn ang="0">
                  <a:pos x="91" y="490"/>
                </a:cxn>
                <a:cxn ang="0">
                  <a:pos x="91" y="503"/>
                </a:cxn>
                <a:cxn ang="0">
                  <a:pos x="106" y="522"/>
                </a:cxn>
                <a:cxn ang="0">
                  <a:pos x="128" y="526"/>
                </a:cxn>
                <a:cxn ang="0">
                  <a:pos x="143" y="532"/>
                </a:cxn>
                <a:cxn ang="0">
                  <a:pos x="174" y="537"/>
                </a:cxn>
                <a:cxn ang="0">
                  <a:pos x="177" y="550"/>
                </a:cxn>
                <a:cxn ang="0">
                  <a:pos x="172" y="572"/>
                </a:cxn>
                <a:cxn ang="0">
                  <a:pos x="197" y="610"/>
                </a:cxn>
                <a:cxn ang="0">
                  <a:pos x="207" y="627"/>
                </a:cxn>
                <a:cxn ang="0">
                  <a:pos x="221" y="623"/>
                </a:cxn>
                <a:cxn ang="0">
                  <a:pos x="231" y="662"/>
                </a:cxn>
                <a:cxn ang="0">
                  <a:pos x="250" y="660"/>
                </a:cxn>
                <a:cxn ang="0">
                  <a:pos x="247" y="683"/>
                </a:cxn>
                <a:cxn ang="0">
                  <a:pos x="235" y="711"/>
                </a:cxn>
                <a:cxn ang="0">
                  <a:pos x="243" y="750"/>
                </a:cxn>
                <a:cxn ang="0">
                  <a:pos x="254" y="730"/>
                </a:cxn>
                <a:cxn ang="0">
                  <a:pos x="263" y="727"/>
                </a:cxn>
                <a:cxn ang="0">
                  <a:pos x="261" y="675"/>
                </a:cxn>
                <a:cxn ang="0">
                  <a:pos x="249" y="636"/>
                </a:cxn>
                <a:cxn ang="0">
                  <a:pos x="240" y="578"/>
                </a:cxn>
                <a:cxn ang="0">
                  <a:pos x="235" y="542"/>
                </a:cxn>
                <a:cxn ang="0">
                  <a:pos x="219" y="499"/>
                </a:cxn>
                <a:cxn ang="0">
                  <a:pos x="180" y="479"/>
                </a:cxn>
                <a:cxn ang="0">
                  <a:pos x="160" y="510"/>
                </a:cxn>
                <a:cxn ang="0">
                  <a:pos x="151" y="522"/>
                </a:cxn>
                <a:cxn ang="0">
                  <a:pos x="124" y="513"/>
                </a:cxn>
                <a:cxn ang="0">
                  <a:pos x="125" y="490"/>
                </a:cxn>
                <a:cxn ang="0">
                  <a:pos x="146" y="465"/>
                </a:cxn>
                <a:cxn ang="0">
                  <a:pos x="167" y="7"/>
                </a:cxn>
                <a:cxn ang="0">
                  <a:pos x="298" y="26"/>
                </a:cxn>
                <a:cxn ang="0">
                  <a:pos x="360" y="33"/>
                </a:cxn>
                <a:cxn ang="0">
                  <a:pos x="386" y="68"/>
                </a:cxn>
                <a:cxn ang="0">
                  <a:pos x="381" y="114"/>
                </a:cxn>
                <a:cxn ang="0">
                  <a:pos x="419" y="134"/>
                </a:cxn>
                <a:cxn ang="0">
                  <a:pos x="444" y="145"/>
                </a:cxn>
                <a:cxn ang="0">
                  <a:pos x="457" y="204"/>
                </a:cxn>
                <a:cxn ang="0">
                  <a:pos x="463" y="249"/>
                </a:cxn>
                <a:cxn ang="0">
                  <a:pos x="466" y="268"/>
                </a:cxn>
                <a:cxn ang="0">
                  <a:pos x="527" y="250"/>
                </a:cxn>
                <a:cxn ang="0">
                  <a:pos x="578" y="272"/>
                </a:cxn>
                <a:cxn ang="0">
                  <a:pos x="479" y="420"/>
                </a:cxn>
                <a:cxn ang="0">
                  <a:pos x="345" y="558"/>
                </a:cxn>
                <a:cxn ang="0">
                  <a:pos x="302" y="845"/>
                </a:cxn>
                <a:cxn ang="0">
                  <a:pos x="235" y="862"/>
                </a:cxn>
                <a:cxn ang="0">
                  <a:pos x="52" y="838"/>
                </a:cxn>
                <a:cxn ang="0">
                  <a:pos x="25" y="646"/>
                </a:cxn>
                <a:cxn ang="0">
                  <a:pos x="66" y="342"/>
                </a:cxn>
                <a:cxn ang="0">
                  <a:pos x="89" y="204"/>
                </a:cxn>
                <a:cxn ang="0">
                  <a:pos x="113" y="170"/>
                </a:cxn>
                <a:cxn ang="0">
                  <a:pos x="108" y="166"/>
                </a:cxn>
                <a:cxn ang="0">
                  <a:pos x="102" y="159"/>
                </a:cxn>
                <a:cxn ang="0">
                  <a:pos x="94" y="150"/>
                </a:cxn>
              </a:cxnLst>
              <a:rect l="0" t="0" r="r" b="b"/>
              <a:pathLst>
                <a:path w="604" h="863">
                  <a:moveTo>
                    <a:pt x="146" y="464"/>
                  </a:moveTo>
                  <a:lnTo>
                    <a:pt x="145" y="465"/>
                  </a:lnTo>
                  <a:lnTo>
                    <a:pt x="143" y="466"/>
                  </a:lnTo>
                  <a:lnTo>
                    <a:pt x="140" y="468"/>
                  </a:lnTo>
                  <a:lnTo>
                    <a:pt x="137" y="470"/>
                  </a:lnTo>
                  <a:lnTo>
                    <a:pt x="133" y="473"/>
                  </a:lnTo>
                  <a:lnTo>
                    <a:pt x="128" y="474"/>
                  </a:lnTo>
                  <a:lnTo>
                    <a:pt x="125" y="475"/>
                  </a:lnTo>
                  <a:lnTo>
                    <a:pt x="122" y="475"/>
                  </a:lnTo>
                  <a:lnTo>
                    <a:pt x="121" y="474"/>
                  </a:lnTo>
                  <a:lnTo>
                    <a:pt x="121" y="468"/>
                  </a:lnTo>
                  <a:lnTo>
                    <a:pt x="120" y="467"/>
                  </a:lnTo>
                  <a:lnTo>
                    <a:pt x="116" y="467"/>
                  </a:lnTo>
                  <a:lnTo>
                    <a:pt x="112" y="469"/>
                  </a:lnTo>
                  <a:lnTo>
                    <a:pt x="112" y="473"/>
                  </a:lnTo>
                  <a:lnTo>
                    <a:pt x="113" y="477"/>
                  </a:lnTo>
                  <a:lnTo>
                    <a:pt x="116" y="481"/>
                  </a:lnTo>
                  <a:lnTo>
                    <a:pt x="117" y="485"/>
                  </a:lnTo>
                  <a:lnTo>
                    <a:pt x="116" y="487"/>
                  </a:lnTo>
                  <a:lnTo>
                    <a:pt x="114" y="488"/>
                  </a:lnTo>
                  <a:lnTo>
                    <a:pt x="108" y="490"/>
                  </a:lnTo>
                  <a:lnTo>
                    <a:pt x="102" y="491"/>
                  </a:lnTo>
                  <a:lnTo>
                    <a:pt x="97" y="491"/>
                  </a:lnTo>
                  <a:lnTo>
                    <a:pt x="97" y="490"/>
                  </a:lnTo>
                  <a:lnTo>
                    <a:pt x="91" y="490"/>
                  </a:lnTo>
                  <a:lnTo>
                    <a:pt x="88" y="491"/>
                  </a:lnTo>
                  <a:lnTo>
                    <a:pt x="85" y="493"/>
                  </a:lnTo>
                  <a:lnTo>
                    <a:pt x="85" y="497"/>
                  </a:lnTo>
                  <a:lnTo>
                    <a:pt x="87" y="500"/>
                  </a:lnTo>
                  <a:lnTo>
                    <a:pt x="91" y="503"/>
                  </a:lnTo>
                  <a:lnTo>
                    <a:pt x="95" y="508"/>
                  </a:lnTo>
                  <a:lnTo>
                    <a:pt x="99" y="510"/>
                  </a:lnTo>
                  <a:lnTo>
                    <a:pt x="102" y="513"/>
                  </a:lnTo>
                  <a:lnTo>
                    <a:pt x="103" y="516"/>
                  </a:lnTo>
                  <a:lnTo>
                    <a:pt x="106" y="522"/>
                  </a:lnTo>
                  <a:lnTo>
                    <a:pt x="112" y="528"/>
                  </a:lnTo>
                  <a:lnTo>
                    <a:pt x="117" y="533"/>
                  </a:lnTo>
                  <a:lnTo>
                    <a:pt x="122" y="532"/>
                  </a:lnTo>
                  <a:lnTo>
                    <a:pt x="125" y="530"/>
                  </a:lnTo>
                  <a:lnTo>
                    <a:pt x="128" y="526"/>
                  </a:lnTo>
                  <a:lnTo>
                    <a:pt x="132" y="525"/>
                  </a:lnTo>
                  <a:lnTo>
                    <a:pt x="134" y="525"/>
                  </a:lnTo>
                  <a:lnTo>
                    <a:pt x="137" y="528"/>
                  </a:lnTo>
                  <a:lnTo>
                    <a:pt x="140" y="531"/>
                  </a:lnTo>
                  <a:lnTo>
                    <a:pt x="143" y="532"/>
                  </a:lnTo>
                  <a:lnTo>
                    <a:pt x="147" y="533"/>
                  </a:lnTo>
                  <a:lnTo>
                    <a:pt x="159" y="533"/>
                  </a:lnTo>
                  <a:lnTo>
                    <a:pt x="160" y="535"/>
                  </a:lnTo>
                  <a:lnTo>
                    <a:pt x="163" y="537"/>
                  </a:lnTo>
                  <a:lnTo>
                    <a:pt x="174" y="537"/>
                  </a:lnTo>
                  <a:lnTo>
                    <a:pt x="181" y="541"/>
                  </a:lnTo>
                  <a:lnTo>
                    <a:pt x="184" y="544"/>
                  </a:lnTo>
                  <a:lnTo>
                    <a:pt x="183" y="546"/>
                  </a:lnTo>
                  <a:lnTo>
                    <a:pt x="183" y="547"/>
                  </a:lnTo>
                  <a:lnTo>
                    <a:pt x="177" y="550"/>
                  </a:lnTo>
                  <a:lnTo>
                    <a:pt x="170" y="553"/>
                  </a:lnTo>
                  <a:lnTo>
                    <a:pt x="168" y="554"/>
                  </a:lnTo>
                  <a:lnTo>
                    <a:pt x="166" y="558"/>
                  </a:lnTo>
                  <a:lnTo>
                    <a:pt x="168" y="565"/>
                  </a:lnTo>
                  <a:lnTo>
                    <a:pt x="172" y="572"/>
                  </a:lnTo>
                  <a:lnTo>
                    <a:pt x="179" y="581"/>
                  </a:lnTo>
                  <a:lnTo>
                    <a:pt x="184" y="590"/>
                  </a:lnTo>
                  <a:lnTo>
                    <a:pt x="190" y="596"/>
                  </a:lnTo>
                  <a:lnTo>
                    <a:pt x="194" y="602"/>
                  </a:lnTo>
                  <a:lnTo>
                    <a:pt x="197" y="610"/>
                  </a:lnTo>
                  <a:lnTo>
                    <a:pt x="197" y="626"/>
                  </a:lnTo>
                  <a:lnTo>
                    <a:pt x="201" y="633"/>
                  </a:lnTo>
                  <a:lnTo>
                    <a:pt x="204" y="635"/>
                  </a:lnTo>
                  <a:lnTo>
                    <a:pt x="206" y="632"/>
                  </a:lnTo>
                  <a:lnTo>
                    <a:pt x="207" y="627"/>
                  </a:lnTo>
                  <a:lnTo>
                    <a:pt x="209" y="621"/>
                  </a:lnTo>
                  <a:lnTo>
                    <a:pt x="210" y="616"/>
                  </a:lnTo>
                  <a:lnTo>
                    <a:pt x="213" y="615"/>
                  </a:lnTo>
                  <a:lnTo>
                    <a:pt x="219" y="619"/>
                  </a:lnTo>
                  <a:lnTo>
                    <a:pt x="221" y="623"/>
                  </a:lnTo>
                  <a:lnTo>
                    <a:pt x="225" y="627"/>
                  </a:lnTo>
                  <a:lnTo>
                    <a:pt x="228" y="630"/>
                  </a:lnTo>
                  <a:lnTo>
                    <a:pt x="229" y="635"/>
                  </a:lnTo>
                  <a:lnTo>
                    <a:pt x="229" y="658"/>
                  </a:lnTo>
                  <a:lnTo>
                    <a:pt x="231" y="662"/>
                  </a:lnTo>
                  <a:lnTo>
                    <a:pt x="236" y="664"/>
                  </a:lnTo>
                  <a:lnTo>
                    <a:pt x="240" y="662"/>
                  </a:lnTo>
                  <a:lnTo>
                    <a:pt x="244" y="659"/>
                  </a:lnTo>
                  <a:lnTo>
                    <a:pt x="249" y="658"/>
                  </a:lnTo>
                  <a:lnTo>
                    <a:pt x="250" y="660"/>
                  </a:lnTo>
                  <a:lnTo>
                    <a:pt x="249" y="664"/>
                  </a:lnTo>
                  <a:lnTo>
                    <a:pt x="242" y="675"/>
                  </a:lnTo>
                  <a:lnTo>
                    <a:pt x="239" y="682"/>
                  </a:lnTo>
                  <a:lnTo>
                    <a:pt x="240" y="683"/>
                  </a:lnTo>
                  <a:lnTo>
                    <a:pt x="247" y="683"/>
                  </a:lnTo>
                  <a:lnTo>
                    <a:pt x="249" y="684"/>
                  </a:lnTo>
                  <a:lnTo>
                    <a:pt x="250" y="686"/>
                  </a:lnTo>
                  <a:lnTo>
                    <a:pt x="248" y="692"/>
                  </a:lnTo>
                  <a:lnTo>
                    <a:pt x="239" y="705"/>
                  </a:lnTo>
                  <a:lnTo>
                    <a:pt x="235" y="711"/>
                  </a:lnTo>
                  <a:lnTo>
                    <a:pt x="232" y="717"/>
                  </a:lnTo>
                  <a:lnTo>
                    <a:pt x="232" y="726"/>
                  </a:lnTo>
                  <a:lnTo>
                    <a:pt x="235" y="736"/>
                  </a:lnTo>
                  <a:lnTo>
                    <a:pt x="239" y="745"/>
                  </a:lnTo>
                  <a:lnTo>
                    <a:pt x="243" y="750"/>
                  </a:lnTo>
                  <a:lnTo>
                    <a:pt x="248" y="751"/>
                  </a:lnTo>
                  <a:lnTo>
                    <a:pt x="251" y="749"/>
                  </a:lnTo>
                  <a:lnTo>
                    <a:pt x="253" y="738"/>
                  </a:lnTo>
                  <a:lnTo>
                    <a:pt x="253" y="734"/>
                  </a:lnTo>
                  <a:lnTo>
                    <a:pt x="254" y="730"/>
                  </a:lnTo>
                  <a:lnTo>
                    <a:pt x="256" y="729"/>
                  </a:lnTo>
                  <a:lnTo>
                    <a:pt x="260" y="732"/>
                  </a:lnTo>
                  <a:lnTo>
                    <a:pt x="261" y="735"/>
                  </a:lnTo>
                  <a:lnTo>
                    <a:pt x="262" y="732"/>
                  </a:lnTo>
                  <a:lnTo>
                    <a:pt x="263" y="727"/>
                  </a:lnTo>
                  <a:lnTo>
                    <a:pt x="263" y="717"/>
                  </a:lnTo>
                  <a:lnTo>
                    <a:pt x="264" y="707"/>
                  </a:lnTo>
                  <a:lnTo>
                    <a:pt x="264" y="693"/>
                  </a:lnTo>
                  <a:lnTo>
                    <a:pt x="263" y="685"/>
                  </a:lnTo>
                  <a:lnTo>
                    <a:pt x="261" y="675"/>
                  </a:lnTo>
                  <a:lnTo>
                    <a:pt x="258" y="664"/>
                  </a:lnTo>
                  <a:lnTo>
                    <a:pt x="255" y="655"/>
                  </a:lnTo>
                  <a:lnTo>
                    <a:pt x="253" y="649"/>
                  </a:lnTo>
                  <a:lnTo>
                    <a:pt x="252" y="644"/>
                  </a:lnTo>
                  <a:lnTo>
                    <a:pt x="249" y="636"/>
                  </a:lnTo>
                  <a:lnTo>
                    <a:pt x="247" y="627"/>
                  </a:lnTo>
                  <a:lnTo>
                    <a:pt x="243" y="619"/>
                  </a:lnTo>
                  <a:lnTo>
                    <a:pt x="242" y="612"/>
                  </a:lnTo>
                  <a:lnTo>
                    <a:pt x="242" y="587"/>
                  </a:lnTo>
                  <a:lnTo>
                    <a:pt x="240" y="578"/>
                  </a:lnTo>
                  <a:lnTo>
                    <a:pt x="237" y="569"/>
                  </a:lnTo>
                  <a:lnTo>
                    <a:pt x="235" y="562"/>
                  </a:lnTo>
                  <a:lnTo>
                    <a:pt x="236" y="556"/>
                  </a:lnTo>
                  <a:lnTo>
                    <a:pt x="236" y="550"/>
                  </a:lnTo>
                  <a:lnTo>
                    <a:pt x="235" y="542"/>
                  </a:lnTo>
                  <a:lnTo>
                    <a:pt x="231" y="532"/>
                  </a:lnTo>
                  <a:lnTo>
                    <a:pt x="229" y="522"/>
                  </a:lnTo>
                  <a:lnTo>
                    <a:pt x="228" y="515"/>
                  </a:lnTo>
                  <a:lnTo>
                    <a:pt x="225" y="508"/>
                  </a:lnTo>
                  <a:lnTo>
                    <a:pt x="219" y="499"/>
                  </a:lnTo>
                  <a:lnTo>
                    <a:pt x="213" y="491"/>
                  </a:lnTo>
                  <a:lnTo>
                    <a:pt x="207" y="486"/>
                  </a:lnTo>
                  <a:lnTo>
                    <a:pt x="200" y="482"/>
                  </a:lnTo>
                  <a:lnTo>
                    <a:pt x="191" y="481"/>
                  </a:lnTo>
                  <a:lnTo>
                    <a:pt x="180" y="479"/>
                  </a:lnTo>
                  <a:lnTo>
                    <a:pt x="174" y="480"/>
                  </a:lnTo>
                  <a:lnTo>
                    <a:pt x="170" y="485"/>
                  </a:lnTo>
                  <a:lnTo>
                    <a:pt x="166" y="492"/>
                  </a:lnTo>
                  <a:lnTo>
                    <a:pt x="162" y="501"/>
                  </a:lnTo>
                  <a:lnTo>
                    <a:pt x="160" y="510"/>
                  </a:lnTo>
                  <a:lnTo>
                    <a:pt x="159" y="515"/>
                  </a:lnTo>
                  <a:lnTo>
                    <a:pt x="157" y="519"/>
                  </a:lnTo>
                  <a:lnTo>
                    <a:pt x="156" y="521"/>
                  </a:lnTo>
                  <a:lnTo>
                    <a:pt x="154" y="522"/>
                  </a:lnTo>
                  <a:lnTo>
                    <a:pt x="151" y="522"/>
                  </a:lnTo>
                  <a:lnTo>
                    <a:pt x="147" y="517"/>
                  </a:lnTo>
                  <a:lnTo>
                    <a:pt x="144" y="516"/>
                  </a:lnTo>
                  <a:lnTo>
                    <a:pt x="138" y="515"/>
                  </a:lnTo>
                  <a:lnTo>
                    <a:pt x="128" y="515"/>
                  </a:lnTo>
                  <a:lnTo>
                    <a:pt x="124" y="513"/>
                  </a:lnTo>
                  <a:lnTo>
                    <a:pt x="123" y="511"/>
                  </a:lnTo>
                  <a:lnTo>
                    <a:pt x="123" y="509"/>
                  </a:lnTo>
                  <a:lnTo>
                    <a:pt x="124" y="505"/>
                  </a:lnTo>
                  <a:lnTo>
                    <a:pt x="125" y="498"/>
                  </a:lnTo>
                  <a:lnTo>
                    <a:pt x="125" y="490"/>
                  </a:lnTo>
                  <a:lnTo>
                    <a:pt x="126" y="481"/>
                  </a:lnTo>
                  <a:lnTo>
                    <a:pt x="129" y="476"/>
                  </a:lnTo>
                  <a:lnTo>
                    <a:pt x="135" y="473"/>
                  </a:lnTo>
                  <a:lnTo>
                    <a:pt x="140" y="470"/>
                  </a:lnTo>
                  <a:lnTo>
                    <a:pt x="146" y="465"/>
                  </a:lnTo>
                  <a:lnTo>
                    <a:pt x="146" y="464"/>
                  </a:lnTo>
                  <a:close/>
                  <a:moveTo>
                    <a:pt x="121" y="0"/>
                  </a:moveTo>
                  <a:lnTo>
                    <a:pt x="160" y="6"/>
                  </a:lnTo>
                  <a:lnTo>
                    <a:pt x="163" y="7"/>
                  </a:lnTo>
                  <a:lnTo>
                    <a:pt x="167" y="7"/>
                  </a:lnTo>
                  <a:lnTo>
                    <a:pt x="229" y="17"/>
                  </a:lnTo>
                  <a:lnTo>
                    <a:pt x="236" y="17"/>
                  </a:lnTo>
                  <a:lnTo>
                    <a:pt x="266" y="22"/>
                  </a:lnTo>
                  <a:lnTo>
                    <a:pt x="295" y="25"/>
                  </a:lnTo>
                  <a:lnTo>
                    <a:pt x="298" y="26"/>
                  </a:lnTo>
                  <a:lnTo>
                    <a:pt x="301" y="26"/>
                  </a:lnTo>
                  <a:lnTo>
                    <a:pt x="330" y="29"/>
                  </a:lnTo>
                  <a:lnTo>
                    <a:pt x="344" y="30"/>
                  </a:lnTo>
                  <a:lnTo>
                    <a:pt x="357" y="32"/>
                  </a:lnTo>
                  <a:lnTo>
                    <a:pt x="360" y="33"/>
                  </a:lnTo>
                  <a:lnTo>
                    <a:pt x="364" y="33"/>
                  </a:lnTo>
                  <a:lnTo>
                    <a:pt x="390" y="35"/>
                  </a:lnTo>
                  <a:lnTo>
                    <a:pt x="389" y="47"/>
                  </a:lnTo>
                  <a:lnTo>
                    <a:pt x="387" y="59"/>
                  </a:lnTo>
                  <a:lnTo>
                    <a:pt x="386" y="68"/>
                  </a:lnTo>
                  <a:lnTo>
                    <a:pt x="386" y="74"/>
                  </a:lnTo>
                  <a:lnTo>
                    <a:pt x="385" y="84"/>
                  </a:lnTo>
                  <a:lnTo>
                    <a:pt x="383" y="96"/>
                  </a:lnTo>
                  <a:lnTo>
                    <a:pt x="381" y="107"/>
                  </a:lnTo>
                  <a:lnTo>
                    <a:pt x="381" y="114"/>
                  </a:lnTo>
                  <a:lnTo>
                    <a:pt x="383" y="119"/>
                  </a:lnTo>
                  <a:lnTo>
                    <a:pt x="389" y="125"/>
                  </a:lnTo>
                  <a:lnTo>
                    <a:pt x="397" y="130"/>
                  </a:lnTo>
                  <a:lnTo>
                    <a:pt x="404" y="134"/>
                  </a:lnTo>
                  <a:lnTo>
                    <a:pt x="419" y="134"/>
                  </a:lnTo>
                  <a:lnTo>
                    <a:pt x="427" y="135"/>
                  </a:lnTo>
                  <a:lnTo>
                    <a:pt x="435" y="135"/>
                  </a:lnTo>
                  <a:lnTo>
                    <a:pt x="442" y="136"/>
                  </a:lnTo>
                  <a:lnTo>
                    <a:pt x="444" y="138"/>
                  </a:lnTo>
                  <a:lnTo>
                    <a:pt x="444" y="145"/>
                  </a:lnTo>
                  <a:lnTo>
                    <a:pt x="445" y="153"/>
                  </a:lnTo>
                  <a:lnTo>
                    <a:pt x="447" y="166"/>
                  </a:lnTo>
                  <a:lnTo>
                    <a:pt x="450" y="181"/>
                  </a:lnTo>
                  <a:lnTo>
                    <a:pt x="454" y="192"/>
                  </a:lnTo>
                  <a:lnTo>
                    <a:pt x="457" y="204"/>
                  </a:lnTo>
                  <a:lnTo>
                    <a:pt x="460" y="217"/>
                  </a:lnTo>
                  <a:lnTo>
                    <a:pt x="463" y="228"/>
                  </a:lnTo>
                  <a:lnTo>
                    <a:pt x="466" y="237"/>
                  </a:lnTo>
                  <a:lnTo>
                    <a:pt x="466" y="243"/>
                  </a:lnTo>
                  <a:lnTo>
                    <a:pt x="463" y="249"/>
                  </a:lnTo>
                  <a:lnTo>
                    <a:pt x="461" y="255"/>
                  </a:lnTo>
                  <a:lnTo>
                    <a:pt x="458" y="261"/>
                  </a:lnTo>
                  <a:lnTo>
                    <a:pt x="457" y="266"/>
                  </a:lnTo>
                  <a:lnTo>
                    <a:pt x="460" y="268"/>
                  </a:lnTo>
                  <a:lnTo>
                    <a:pt x="466" y="268"/>
                  </a:lnTo>
                  <a:lnTo>
                    <a:pt x="473" y="266"/>
                  </a:lnTo>
                  <a:lnTo>
                    <a:pt x="495" y="260"/>
                  </a:lnTo>
                  <a:lnTo>
                    <a:pt x="507" y="255"/>
                  </a:lnTo>
                  <a:lnTo>
                    <a:pt x="518" y="252"/>
                  </a:lnTo>
                  <a:lnTo>
                    <a:pt x="527" y="250"/>
                  </a:lnTo>
                  <a:lnTo>
                    <a:pt x="534" y="250"/>
                  </a:lnTo>
                  <a:lnTo>
                    <a:pt x="546" y="254"/>
                  </a:lnTo>
                  <a:lnTo>
                    <a:pt x="559" y="261"/>
                  </a:lnTo>
                  <a:lnTo>
                    <a:pt x="569" y="267"/>
                  </a:lnTo>
                  <a:lnTo>
                    <a:pt x="578" y="272"/>
                  </a:lnTo>
                  <a:lnTo>
                    <a:pt x="592" y="277"/>
                  </a:lnTo>
                  <a:lnTo>
                    <a:pt x="604" y="283"/>
                  </a:lnTo>
                  <a:lnTo>
                    <a:pt x="580" y="311"/>
                  </a:lnTo>
                  <a:lnTo>
                    <a:pt x="504" y="394"/>
                  </a:lnTo>
                  <a:lnTo>
                    <a:pt x="479" y="420"/>
                  </a:lnTo>
                  <a:lnTo>
                    <a:pt x="455" y="445"/>
                  </a:lnTo>
                  <a:lnTo>
                    <a:pt x="432" y="469"/>
                  </a:lnTo>
                  <a:lnTo>
                    <a:pt x="410" y="492"/>
                  </a:lnTo>
                  <a:lnTo>
                    <a:pt x="357" y="545"/>
                  </a:lnTo>
                  <a:lnTo>
                    <a:pt x="345" y="558"/>
                  </a:lnTo>
                  <a:lnTo>
                    <a:pt x="335" y="567"/>
                  </a:lnTo>
                  <a:lnTo>
                    <a:pt x="328" y="575"/>
                  </a:lnTo>
                  <a:lnTo>
                    <a:pt x="306" y="836"/>
                  </a:lnTo>
                  <a:lnTo>
                    <a:pt x="304" y="840"/>
                  </a:lnTo>
                  <a:lnTo>
                    <a:pt x="302" y="845"/>
                  </a:lnTo>
                  <a:lnTo>
                    <a:pt x="302" y="857"/>
                  </a:lnTo>
                  <a:lnTo>
                    <a:pt x="301" y="861"/>
                  </a:lnTo>
                  <a:lnTo>
                    <a:pt x="298" y="863"/>
                  </a:lnTo>
                  <a:lnTo>
                    <a:pt x="256" y="863"/>
                  </a:lnTo>
                  <a:lnTo>
                    <a:pt x="235" y="862"/>
                  </a:lnTo>
                  <a:lnTo>
                    <a:pt x="207" y="860"/>
                  </a:lnTo>
                  <a:lnTo>
                    <a:pt x="177" y="856"/>
                  </a:lnTo>
                  <a:lnTo>
                    <a:pt x="139" y="852"/>
                  </a:lnTo>
                  <a:lnTo>
                    <a:pt x="99" y="845"/>
                  </a:lnTo>
                  <a:lnTo>
                    <a:pt x="52" y="838"/>
                  </a:lnTo>
                  <a:lnTo>
                    <a:pt x="0" y="828"/>
                  </a:lnTo>
                  <a:lnTo>
                    <a:pt x="6" y="792"/>
                  </a:lnTo>
                  <a:lnTo>
                    <a:pt x="11" y="748"/>
                  </a:lnTo>
                  <a:lnTo>
                    <a:pt x="18" y="700"/>
                  </a:lnTo>
                  <a:lnTo>
                    <a:pt x="25" y="646"/>
                  </a:lnTo>
                  <a:lnTo>
                    <a:pt x="33" y="589"/>
                  </a:lnTo>
                  <a:lnTo>
                    <a:pt x="41" y="528"/>
                  </a:lnTo>
                  <a:lnTo>
                    <a:pt x="49" y="467"/>
                  </a:lnTo>
                  <a:lnTo>
                    <a:pt x="58" y="404"/>
                  </a:lnTo>
                  <a:lnTo>
                    <a:pt x="66" y="342"/>
                  </a:lnTo>
                  <a:lnTo>
                    <a:pt x="75" y="282"/>
                  </a:lnTo>
                  <a:lnTo>
                    <a:pt x="82" y="230"/>
                  </a:lnTo>
                  <a:lnTo>
                    <a:pt x="86" y="222"/>
                  </a:lnTo>
                  <a:lnTo>
                    <a:pt x="88" y="214"/>
                  </a:lnTo>
                  <a:lnTo>
                    <a:pt x="89" y="204"/>
                  </a:lnTo>
                  <a:lnTo>
                    <a:pt x="91" y="196"/>
                  </a:lnTo>
                  <a:lnTo>
                    <a:pt x="94" y="191"/>
                  </a:lnTo>
                  <a:lnTo>
                    <a:pt x="101" y="184"/>
                  </a:lnTo>
                  <a:lnTo>
                    <a:pt x="108" y="176"/>
                  </a:lnTo>
                  <a:lnTo>
                    <a:pt x="113" y="170"/>
                  </a:lnTo>
                  <a:lnTo>
                    <a:pt x="115" y="165"/>
                  </a:lnTo>
                  <a:lnTo>
                    <a:pt x="115" y="163"/>
                  </a:lnTo>
                  <a:lnTo>
                    <a:pt x="113" y="163"/>
                  </a:lnTo>
                  <a:lnTo>
                    <a:pt x="112" y="164"/>
                  </a:lnTo>
                  <a:lnTo>
                    <a:pt x="108" y="166"/>
                  </a:lnTo>
                  <a:lnTo>
                    <a:pt x="105" y="166"/>
                  </a:lnTo>
                  <a:lnTo>
                    <a:pt x="102" y="168"/>
                  </a:lnTo>
                  <a:lnTo>
                    <a:pt x="100" y="166"/>
                  </a:lnTo>
                  <a:lnTo>
                    <a:pt x="101" y="163"/>
                  </a:lnTo>
                  <a:lnTo>
                    <a:pt x="102" y="159"/>
                  </a:lnTo>
                  <a:lnTo>
                    <a:pt x="102" y="153"/>
                  </a:lnTo>
                  <a:lnTo>
                    <a:pt x="101" y="150"/>
                  </a:lnTo>
                  <a:lnTo>
                    <a:pt x="97" y="149"/>
                  </a:lnTo>
                  <a:lnTo>
                    <a:pt x="95" y="149"/>
                  </a:lnTo>
                  <a:lnTo>
                    <a:pt x="94" y="150"/>
                  </a:lnTo>
                  <a:lnTo>
                    <a:pt x="108" y="73"/>
                  </a:lnTo>
                  <a:lnTo>
                    <a:pt x="12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8" name="Freeform 26">
              <a:extLst>
                <a:ext uri="{FF2B5EF4-FFF2-40B4-BE49-F238E27FC236}">
                  <a16:creationId xmlns:a16="http://schemas.microsoft.com/office/drawing/2014/main" id="{5ADB1797-DB6B-4AD1-A71D-4F61D88FA461}"/>
                </a:ext>
              </a:extLst>
            </p:cNvPr>
            <p:cNvSpPr>
              <a:spLocks/>
            </p:cNvSpPr>
            <p:nvPr/>
          </p:nvSpPr>
          <p:spPr bwMode="auto">
            <a:xfrm>
              <a:off x="4551363" y="3700463"/>
              <a:ext cx="1706563" cy="2038350"/>
            </a:xfrm>
            <a:custGeom>
              <a:avLst/>
              <a:gdLst/>
              <a:ahLst/>
              <a:cxnLst>
                <a:cxn ang="0">
                  <a:pos x="203" y="28"/>
                </a:cxn>
                <a:cxn ang="0">
                  <a:pos x="237" y="54"/>
                </a:cxn>
                <a:cxn ang="0">
                  <a:pos x="297" y="67"/>
                </a:cxn>
                <a:cxn ang="0">
                  <a:pos x="323" y="62"/>
                </a:cxn>
                <a:cxn ang="0">
                  <a:pos x="338" y="122"/>
                </a:cxn>
                <a:cxn ang="0">
                  <a:pos x="362" y="179"/>
                </a:cxn>
                <a:cxn ang="0">
                  <a:pos x="353" y="227"/>
                </a:cxn>
                <a:cxn ang="0">
                  <a:pos x="401" y="197"/>
                </a:cxn>
                <a:cxn ang="0">
                  <a:pos x="450" y="230"/>
                </a:cxn>
                <a:cxn ang="0">
                  <a:pos x="481" y="175"/>
                </a:cxn>
                <a:cxn ang="0">
                  <a:pos x="504" y="151"/>
                </a:cxn>
                <a:cxn ang="0">
                  <a:pos x="493" y="91"/>
                </a:cxn>
                <a:cxn ang="0">
                  <a:pos x="533" y="103"/>
                </a:cxn>
                <a:cxn ang="0">
                  <a:pos x="537" y="138"/>
                </a:cxn>
                <a:cxn ang="0">
                  <a:pos x="576" y="138"/>
                </a:cxn>
                <a:cxn ang="0">
                  <a:pos x="583" y="202"/>
                </a:cxn>
                <a:cxn ang="0">
                  <a:pos x="628" y="253"/>
                </a:cxn>
                <a:cxn ang="0">
                  <a:pos x="660" y="323"/>
                </a:cxn>
                <a:cxn ang="0">
                  <a:pos x="698" y="383"/>
                </a:cxn>
                <a:cxn ang="0">
                  <a:pos x="635" y="442"/>
                </a:cxn>
                <a:cxn ang="0">
                  <a:pos x="573" y="451"/>
                </a:cxn>
                <a:cxn ang="0">
                  <a:pos x="565" y="485"/>
                </a:cxn>
                <a:cxn ang="0">
                  <a:pos x="565" y="539"/>
                </a:cxn>
                <a:cxn ang="0">
                  <a:pos x="611" y="579"/>
                </a:cxn>
                <a:cxn ang="0">
                  <a:pos x="628" y="589"/>
                </a:cxn>
                <a:cxn ang="0">
                  <a:pos x="651" y="639"/>
                </a:cxn>
                <a:cxn ang="0">
                  <a:pos x="688" y="638"/>
                </a:cxn>
                <a:cxn ang="0">
                  <a:pos x="758" y="635"/>
                </a:cxn>
                <a:cxn ang="0">
                  <a:pos x="744" y="533"/>
                </a:cxn>
                <a:cxn ang="0">
                  <a:pos x="755" y="569"/>
                </a:cxn>
                <a:cxn ang="0">
                  <a:pos x="813" y="591"/>
                </a:cxn>
                <a:cxn ang="0">
                  <a:pos x="1046" y="476"/>
                </a:cxn>
                <a:cxn ang="0">
                  <a:pos x="1024" y="547"/>
                </a:cxn>
                <a:cxn ang="0">
                  <a:pos x="998" y="654"/>
                </a:cxn>
                <a:cxn ang="0">
                  <a:pos x="908" y="697"/>
                </a:cxn>
                <a:cxn ang="0">
                  <a:pos x="749" y="761"/>
                </a:cxn>
                <a:cxn ang="0">
                  <a:pos x="664" y="885"/>
                </a:cxn>
                <a:cxn ang="0">
                  <a:pos x="609" y="1024"/>
                </a:cxn>
                <a:cxn ang="0">
                  <a:pos x="628" y="999"/>
                </a:cxn>
                <a:cxn ang="0">
                  <a:pos x="793" y="829"/>
                </a:cxn>
                <a:cxn ang="0">
                  <a:pos x="851" y="871"/>
                </a:cxn>
                <a:cxn ang="0">
                  <a:pos x="786" y="919"/>
                </a:cxn>
                <a:cxn ang="0">
                  <a:pos x="706" y="958"/>
                </a:cxn>
                <a:cxn ang="0">
                  <a:pos x="672" y="1024"/>
                </a:cxn>
                <a:cxn ang="0">
                  <a:pos x="628" y="1093"/>
                </a:cxn>
                <a:cxn ang="0">
                  <a:pos x="622" y="1194"/>
                </a:cxn>
                <a:cxn ang="0">
                  <a:pos x="539" y="1254"/>
                </a:cxn>
                <a:cxn ang="0">
                  <a:pos x="409" y="1240"/>
                </a:cxn>
                <a:cxn ang="0">
                  <a:pos x="258" y="1232"/>
                </a:cxn>
                <a:cxn ang="0">
                  <a:pos x="131" y="1135"/>
                </a:cxn>
                <a:cxn ang="0">
                  <a:pos x="83" y="849"/>
                </a:cxn>
                <a:cxn ang="0">
                  <a:pos x="122" y="850"/>
                </a:cxn>
                <a:cxn ang="0">
                  <a:pos x="97" y="745"/>
                </a:cxn>
                <a:cxn ang="0">
                  <a:pos x="85" y="665"/>
                </a:cxn>
                <a:cxn ang="0">
                  <a:pos x="45" y="620"/>
                </a:cxn>
                <a:cxn ang="0">
                  <a:pos x="132" y="516"/>
                </a:cxn>
                <a:cxn ang="0">
                  <a:pos x="157" y="459"/>
                </a:cxn>
                <a:cxn ang="0">
                  <a:pos x="48" y="323"/>
                </a:cxn>
                <a:cxn ang="0">
                  <a:pos x="58" y="230"/>
                </a:cxn>
                <a:cxn ang="0">
                  <a:pos x="36" y="157"/>
                </a:cxn>
                <a:cxn ang="0">
                  <a:pos x="31" y="97"/>
                </a:cxn>
                <a:cxn ang="0">
                  <a:pos x="13" y="25"/>
                </a:cxn>
                <a:cxn ang="0">
                  <a:pos x="93" y="27"/>
                </a:cxn>
              </a:cxnLst>
              <a:rect l="0" t="0" r="r" b="b"/>
              <a:pathLst>
                <a:path w="1075" h="1284">
                  <a:moveTo>
                    <a:pt x="149" y="0"/>
                  </a:moveTo>
                  <a:lnTo>
                    <a:pt x="155" y="1"/>
                  </a:lnTo>
                  <a:lnTo>
                    <a:pt x="162" y="4"/>
                  </a:lnTo>
                  <a:lnTo>
                    <a:pt x="172" y="9"/>
                  </a:lnTo>
                  <a:lnTo>
                    <a:pt x="181" y="12"/>
                  </a:lnTo>
                  <a:lnTo>
                    <a:pt x="188" y="15"/>
                  </a:lnTo>
                  <a:lnTo>
                    <a:pt x="191" y="16"/>
                  </a:lnTo>
                  <a:lnTo>
                    <a:pt x="193" y="21"/>
                  </a:lnTo>
                  <a:lnTo>
                    <a:pt x="193" y="26"/>
                  </a:lnTo>
                  <a:lnTo>
                    <a:pt x="194" y="28"/>
                  </a:lnTo>
                  <a:lnTo>
                    <a:pt x="198" y="31"/>
                  </a:lnTo>
                  <a:lnTo>
                    <a:pt x="203" y="28"/>
                  </a:lnTo>
                  <a:lnTo>
                    <a:pt x="208" y="28"/>
                  </a:lnTo>
                  <a:lnTo>
                    <a:pt x="211" y="29"/>
                  </a:lnTo>
                  <a:lnTo>
                    <a:pt x="213" y="32"/>
                  </a:lnTo>
                  <a:lnTo>
                    <a:pt x="214" y="34"/>
                  </a:lnTo>
                  <a:lnTo>
                    <a:pt x="215" y="37"/>
                  </a:lnTo>
                  <a:lnTo>
                    <a:pt x="219" y="42"/>
                  </a:lnTo>
                  <a:lnTo>
                    <a:pt x="223" y="42"/>
                  </a:lnTo>
                  <a:lnTo>
                    <a:pt x="226" y="40"/>
                  </a:lnTo>
                  <a:lnTo>
                    <a:pt x="232" y="40"/>
                  </a:lnTo>
                  <a:lnTo>
                    <a:pt x="235" y="42"/>
                  </a:lnTo>
                  <a:lnTo>
                    <a:pt x="237" y="44"/>
                  </a:lnTo>
                  <a:lnTo>
                    <a:pt x="237" y="54"/>
                  </a:lnTo>
                  <a:lnTo>
                    <a:pt x="238" y="59"/>
                  </a:lnTo>
                  <a:lnTo>
                    <a:pt x="240" y="63"/>
                  </a:lnTo>
                  <a:lnTo>
                    <a:pt x="247" y="66"/>
                  </a:lnTo>
                  <a:lnTo>
                    <a:pt x="254" y="68"/>
                  </a:lnTo>
                  <a:lnTo>
                    <a:pt x="262" y="69"/>
                  </a:lnTo>
                  <a:lnTo>
                    <a:pt x="269" y="70"/>
                  </a:lnTo>
                  <a:lnTo>
                    <a:pt x="278" y="69"/>
                  </a:lnTo>
                  <a:lnTo>
                    <a:pt x="287" y="67"/>
                  </a:lnTo>
                  <a:lnTo>
                    <a:pt x="294" y="65"/>
                  </a:lnTo>
                  <a:lnTo>
                    <a:pt x="296" y="65"/>
                  </a:lnTo>
                  <a:lnTo>
                    <a:pt x="297" y="66"/>
                  </a:lnTo>
                  <a:lnTo>
                    <a:pt x="297" y="67"/>
                  </a:lnTo>
                  <a:lnTo>
                    <a:pt x="298" y="69"/>
                  </a:lnTo>
                  <a:lnTo>
                    <a:pt x="298" y="71"/>
                  </a:lnTo>
                  <a:lnTo>
                    <a:pt x="300" y="76"/>
                  </a:lnTo>
                  <a:lnTo>
                    <a:pt x="301" y="77"/>
                  </a:lnTo>
                  <a:lnTo>
                    <a:pt x="304" y="78"/>
                  </a:lnTo>
                  <a:lnTo>
                    <a:pt x="306" y="78"/>
                  </a:lnTo>
                  <a:lnTo>
                    <a:pt x="315" y="73"/>
                  </a:lnTo>
                  <a:lnTo>
                    <a:pt x="316" y="72"/>
                  </a:lnTo>
                  <a:lnTo>
                    <a:pt x="316" y="60"/>
                  </a:lnTo>
                  <a:lnTo>
                    <a:pt x="317" y="59"/>
                  </a:lnTo>
                  <a:lnTo>
                    <a:pt x="320" y="59"/>
                  </a:lnTo>
                  <a:lnTo>
                    <a:pt x="323" y="62"/>
                  </a:lnTo>
                  <a:lnTo>
                    <a:pt x="324" y="65"/>
                  </a:lnTo>
                  <a:lnTo>
                    <a:pt x="327" y="67"/>
                  </a:lnTo>
                  <a:lnTo>
                    <a:pt x="328" y="70"/>
                  </a:lnTo>
                  <a:lnTo>
                    <a:pt x="328" y="74"/>
                  </a:lnTo>
                  <a:lnTo>
                    <a:pt x="327" y="78"/>
                  </a:lnTo>
                  <a:lnTo>
                    <a:pt x="324" y="83"/>
                  </a:lnTo>
                  <a:lnTo>
                    <a:pt x="322" y="92"/>
                  </a:lnTo>
                  <a:lnTo>
                    <a:pt x="322" y="101"/>
                  </a:lnTo>
                  <a:lnTo>
                    <a:pt x="324" y="106"/>
                  </a:lnTo>
                  <a:lnTo>
                    <a:pt x="328" y="111"/>
                  </a:lnTo>
                  <a:lnTo>
                    <a:pt x="334" y="117"/>
                  </a:lnTo>
                  <a:lnTo>
                    <a:pt x="338" y="122"/>
                  </a:lnTo>
                  <a:lnTo>
                    <a:pt x="340" y="128"/>
                  </a:lnTo>
                  <a:lnTo>
                    <a:pt x="339" y="135"/>
                  </a:lnTo>
                  <a:lnTo>
                    <a:pt x="338" y="137"/>
                  </a:lnTo>
                  <a:lnTo>
                    <a:pt x="338" y="138"/>
                  </a:lnTo>
                  <a:lnTo>
                    <a:pt x="340" y="140"/>
                  </a:lnTo>
                  <a:lnTo>
                    <a:pt x="341" y="142"/>
                  </a:lnTo>
                  <a:lnTo>
                    <a:pt x="343" y="145"/>
                  </a:lnTo>
                  <a:lnTo>
                    <a:pt x="345" y="148"/>
                  </a:lnTo>
                  <a:lnTo>
                    <a:pt x="349" y="156"/>
                  </a:lnTo>
                  <a:lnTo>
                    <a:pt x="349" y="179"/>
                  </a:lnTo>
                  <a:lnTo>
                    <a:pt x="351" y="181"/>
                  </a:lnTo>
                  <a:lnTo>
                    <a:pt x="362" y="179"/>
                  </a:lnTo>
                  <a:lnTo>
                    <a:pt x="366" y="178"/>
                  </a:lnTo>
                  <a:lnTo>
                    <a:pt x="367" y="178"/>
                  </a:lnTo>
                  <a:lnTo>
                    <a:pt x="366" y="184"/>
                  </a:lnTo>
                  <a:lnTo>
                    <a:pt x="365" y="193"/>
                  </a:lnTo>
                  <a:lnTo>
                    <a:pt x="365" y="199"/>
                  </a:lnTo>
                  <a:lnTo>
                    <a:pt x="364" y="203"/>
                  </a:lnTo>
                  <a:lnTo>
                    <a:pt x="363" y="205"/>
                  </a:lnTo>
                  <a:lnTo>
                    <a:pt x="356" y="212"/>
                  </a:lnTo>
                  <a:lnTo>
                    <a:pt x="354" y="215"/>
                  </a:lnTo>
                  <a:lnTo>
                    <a:pt x="352" y="221"/>
                  </a:lnTo>
                  <a:lnTo>
                    <a:pt x="352" y="225"/>
                  </a:lnTo>
                  <a:lnTo>
                    <a:pt x="353" y="227"/>
                  </a:lnTo>
                  <a:lnTo>
                    <a:pt x="355" y="228"/>
                  </a:lnTo>
                  <a:lnTo>
                    <a:pt x="357" y="228"/>
                  </a:lnTo>
                  <a:lnTo>
                    <a:pt x="362" y="230"/>
                  </a:lnTo>
                  <a:lnTo>
                    <a:pt x="365" y="229"/>
                  </a:lnTo>
                  <a:lnTo>
                    <a:pt x="367" y="226"/>
                  </a:lnTo>
                  <a:lnTo>
                    <a:pt x="368" y="219"/>
                  </a:lnTo>
                  <a:lnTo>
                    <a:pt x="370" y="214"/>
                  </a:lnTo>
                  <a:lnTo>
                    <a:pt x="373" y="209"/>
                  </a:lnTo>
                  <a:lnTo>
                    <a:pt x="378" y="205"/>
                  </a:lnTo>
                  <a:lnTo>
                    <a:pt x="387" y="202"/>
                  </a:lnTo>
                  <a:lnTo>
                    <a:pt x="395" y="198"/>
                  </a:lnTo>
                  <a:lnTo>
                    <a:pt x="401" y="197"/>
                  </a:lnTo>
                  <a:lnTo>
                    <a:pt x="404" y="197"/>
                  </a:lnTo>
                  <a:lnTo>
                    <a:pt x="409" y="202"/>
                  </a:lnTo>
                  <a:lnTo>
                    <a:pt x="411" y="205"/>
                  </a:lnTo>
                  <a:lnTo>
                    <a:pt x="418" y="212"/>
                  </a:lnTo>
                  <a:lnTo>
                    <a:pt x="422" y="215"/>
                  </a:lnTo>
                  <a:lnTo>
                    <a:pt x="424" y="216"/>
                  </a:lnTo>
                  <a:lnTo>
                    <a:pt x="427" y="216"/>
                  </a:lnTo>
                  <a:lnTo>
                    <a:pt x="432" y="217"/>
                  </a:lnTo>
                  <a:lnTo>
                    <a:pt x="437" y="221"/>
                  </a:lnTo>
                  <a:lnTo>
                    <a:pt x="442" y="225"/>
                  </a:lnTo>
                  <a:lnTo>
                    <a:pt x="447" y="230"/>
                  </a:lnTo>
                  <a:lnTo>
                    <a:pt x="450" y="230"/>
                  </a:lnTo>
                  <a:lnTo>
                    <a:pt x="451" y="229"/>
                  </a:lnTo>
                  <a:lnTo>
                    <a:pt x="453" y="227"/>
                  </a:lnTo>
                  <a:lnTo>
                    <a:pt x="457" y="221"/>
                  </a:lnTo>
                  <a:lnTo>
                    <a:pt x="464" y="215"/>
                  </a:lnTo>
                  <a:lnTo>
                    <a:pt x="471" y="209"/>
                  </a:lnTo>
                  <a:lnTo>
                    <a:pt x="477" y="206"/>
                  </a:lnTo>
                  <a:lnTo>
                    <a:pt x="479" y="203"/>
                  </a:lnTo>
                  <a:lnTo>
                    <a:pt x="480" y="196"/>
                  </a:lnTo>
                  <a:lnTo>
                    <a:pt x="480" y="189"/>
                  </a:lnTo>
                  <a:lnTo>
                    <a:pt x="479" y="182"/>
                  </a:lnTo>
                  <a:lnTo>
                    <a:pt x="480" y="178"/>
                  </a:lnTo>
                  <a:lnTo>
                    <a:pt x="481" y="175"/>
                  </a:lnTo>
                  <a:lnTo>
                    <a:pt x="490" y="175"/>
                  </a:lnTo>
                  <a:lnTo>
                    <a:pt x="492" y="176"/>
                  </a:lnTo>
                  <a:lnTo>
                    <a:pt x="493" y="176"/>
                  </a:lnTo>
                  <a:lnTo>
                    <a:pt x="494" y="175"/>
                  </a:lnTo>
                  <a:lnTo>
                    <a:pt x="494" y="174"/>
                  </a:lnTo>
                  <a:lnTo>
                    <a:pt x="495" y="172"/>
                  </a:lnTo>
                  <a:lnTo>
                    <a:pt x="495" y="169"/>
                  </a:lnTo>
                  <a:lnTo>
                    <a:pt x="496" y="165"/>
                  </a:lnTo>
                  <a:lnTo>
                    <a:pt x="496" y="162"/>
                  </a:lnTo>
                  <a:lnTo>
                    <a:pt x="499" y="160"/>
                  </a:lnTo>
                  <a:lnTo>
                    <a:pt x="503" y="153"/>
                  </a:lnTo>
                  <a:lnTo>
                    <a:pt x="504" y="151"/>
                  </a:lnTo>
                  <a:lnTo>
                    <a:pt x="504" y="148"/>
                  </a:lnTo>
                  <a:lnTo>
                    <a:pt x="502" y="146"/>
                  </a:lnTo>
                  <a:lnTo>
                    <a:pt x="500" y="140"/>
                  </a:lnTo>
                  <a:lnTo>
                    <a:pt x="499" y="134"/>
                  </a:lnTo>
                  <a:lnTo>
                    <a:pt x="497" y="126"/>
                  </a:lnTo>
                  <a:lnTo>
                    <a:pt x="499" y="121"/>
                  </a:lnTo>
                  <a:lnTo>
                    <a:pt x="497" y="115"/>
                  </a:lnTo>
                  <a:lnTo>
                    <a:pt x="493" y="108"/>
                  </a:lnTo>
                  <a:lnTo>
                    <a:pt x="488" y="101"/>
                  </a:lnTo>
                  <a:lnTo>
                    <a:pt x="487" y="96"/>
                  </a:lnTo>
                  <a:lnTo>
                    <a:pt x="489" y="94"/>
                  </a:lnTo>
                  <a:lnTo>
                    <a:pt x="493" y="91"/>
                  </a:lnTo>
                  <a:lnTo>
                    <a:pt x="497" y="87"/>
                  </a:lnTo>
                  <a:lnTo>
                    <a:pt x="499" y="81"/>
                  </a:lnTo>
                  <a:lnTo>
                    <a:pt x="496" y="70"/>
                  </a:lnTo>
                  <a:lnTo>
                    <a:pt x="496" y="45"/>
                  </a:lnTo>
                  <a:lnTo>
                    <a:pt x="502" y="58"/>
                  </a:lnTo>
                  <a:lnTo>
                    <a:pt x="506" y="71"/>
                  </a:lnTo>
                  <a:lnTo>
                    <a:pt x="511" y="81"/>
                  </a:lnTo>
                  <a:lnTo>
                    <a:pt x="514" y="89"/>
                  </a:lnTo>
                  <a:lnTo>
                    <a:pt x="519" y="96"/>
                  </a:lnTo>
                  <a:lnTo>
                    <a:pt x="523" y="101"/>
                  </a:lnTo>
                  <a:lnTo>
                    <a:pt x="526" y="103"/>
                  </a:lnTo>
                  <a:lnTo>
                    <a:pt x="533" y="103"/>
                  </a:lnTo>
                  <a:lnTo>
                    <a:pt x="538" y="104"/>
                  </a:lnTo>
                  <a:lnTo>
                    <a:pt x="540" y="108"/>
                  </a:lnTo>
                  <a:lnTo>
                    <a:pt x="542" y="114"/>
                  </a:lnTo>
                  <a:lnTo>
                    <a:pt x="543" y="122"/>
                  </a:lnTo>
                  <a:lnTo>
                    <a:pt x="545" y="125"/>
                  </a:lnTo>
                  <a:lnTo>
                    <a:pt x="545" y="128"/>
                  </a:lnTo>
                  <a:lnTo>
                    <a:pt x="543" y="130"/>
                  </a:lnTo>
                  <a:lnTo>
                    <a:pt x="542" y="131"/>
                  </a:lnTo>
                  <a:lnTo>
                    <a:pt x="541" y="134"/>
                  </a:lnTo>
                  <a:lnTo>
                    <a:pt x="539" y="135"/>
                  </a:lnTo>
                  <a:lnTo>
                    <a:pt x="538" y="136"/>
                  </a:lnTo>
                  <a:lnTo>
                    <a:pt x="537" y="138"/>
                  </a:lnTo>
                  <a:lnTo>
                    <a:pt x="538" y="141"/>
                  </a:lnTo>
                  <a:lnTo>
                    <a:pt x="543" y="142"/>
                  </a:lnTo>
                  <a:lnTo>
                    <a:pt x="550" y="144"/>
                  </a:lnTo>
                  <a:lnTo>
                    <a:pt x="558" y="144"/>
                  </a:lnTo>
                  <a:lnTo>
                    <a:pt x="563" y="146"/>
                  </a:lnTo>
                  <a:lnTo>
                    <a:pt x="565" y="147"/>
                  </a:lnTo>
                  <a:lnTo>
                    <a:pt x="568" y="146"/>
                  </a:lnTo>
                  <a:lnTo>
                    <a:pt x="570" y="144"/>
                  </a:lnTo>
                  <a:lnTo>
                    <a:pt x="572" y="142"/>
                  </a:lnTo>
                  <a:lnTo>
                    <a:pt x="573" y="140"/>
                  </a:lnTo>
                  <a:lnTo>
                    <a:pt x="575" y="138"/>
                  </a:lnTo>
                  <a:lnTo>
                    <a:pt x="576" y="138"/>
                  </a:lnTo>
                  <a:lnTo>
                    <a:pt x="577" y="139"/>
                  </a:lnTo>
                  <a:lnTo>
                    <a:pt x="580" y="146"/>
                  </a:lnTo>
                  <a:lnTo>
                    <a:pt x="582" y="160"/>
                  </a:lnTo>
                  <a:lnTo>
                    <a:pt x="581" y="172"/>
                  </a:lnTo>
                  <a:lnTo>
                    <a:pt x="576" y="183"/>
                  </a:lnTo>
                  <a:lnTo>
                    <a:pt x="574" y="192"/>
                  </a:lnTo>
                  <a:lnTo>
                    <a:pt x="573" y="194"/>
                  </a:lnTo>
                  <a:lnTo>
                    <a:pt x="574" y="196"/>
                  </a:lnTo>
                  <a:lnTo>
                    <a:pt x="575" y="197"/>
                  </a:lnTo>
                  <a:lnTo>
                    <a:pt x="577" y="198"/>
                  </a:lnTo>
                  <a:lnTo>
                    <a:pt x="580" y="201"/>
                  </a:lnTo>
                  <a:lnTo>
                    <a:pt x="583" y="202"/>
                  </a:lnTo>
                  <a:lnTo>
                    <a:pt x="585" y="205"/>
                  </a:lnTo>
                  <a:lnTo>
                    <a:pt x="588" y="208"/>
                  </a:lnTo>
                  <a:lnTo>
                    <a:pt x="594" y="213"/>
                  </a:lnTo>
                  <a:lnTo>
                    <a:pt x="598" y="214"/>
                  </a:lnTo>
                  <a:lnTo>
                    <a:pt x="603" y="213"/>
                  </a:lnTo>
                  <a:lnTo>
                    <a:pt x="609" y="213"/>
                  </a:lnTo>
                  <a:lnTo>
                    <a:pt x="616" y="214"/>
                  </a:lnTo>
                  <a:lnTo>
                    <a:pt x="621" y="218"/>
                  </a:lnTo>
                  <a:lnTo>
                    <a:pt x="622" y="224"/>
                  </a:lnTo>
                  <a:lnTo>
                    <a:pt x="622" y="238"/>
                  </a:lnTo>
                  <a:lnTo>
                    <a:pt x="625" y="246"/>
                  </a:lnTo>
                  <a:lnTo>
                    <a:pt x="628" y="253"/>
                  </a:lnTo>
                  <a:lnTo>
                    <a:pt x="628" y="262"/>
                  </a:lnTo>
                  <a:lnTo>
                    <a:pt x="627" y="271"/>
                  </a:lnTo>
                  <a:lnTo>
                    <a:pt x="627" y="278"/>
                  </a:lnTo>
                  <a:lnTo>
                    <a:pt x="629" y="285"/>
                  </a:lnTo>
                  <a:lnTo>
                    <a:pt x="632" y="293"/>
                  </a:lnTo>
                  <a:lnTo>
                    <a:pt x="633" y="303"/>
                  </a:lnTo>
                  <a:lnTo>
                    <a:pt x="633" y="323"/>
                  </a:lnTo>
                  <a:lnTo>
                    <a:pt x="635" y="327"/>
                  </a:lnTo>
                  <a:lnTo>
                    <a:pt x="640" y="328"/>
                  </a:lnTo>
                  <a:lnTo>
                    <a:pt x="646" y="327"/>
                  </a:lnTo>
                  <a:lnTo>
                    <a:pt x="653" y="325"/>
                  </a:lnTo>
                  <a:lnTo>
                    <a:pt x="660" y="323"/>
                  </a:lnTo>
                  <a:lnTo>
                    <a:pt x="664" y="325"/>
                  </a:lnTo>
                  <a:lnTo>
                    <a:pt x="665" y="328"/>
                  </a:lnTo>
                  <a:lnTo>
                    <a:pt x="665" y="335"/>
                  </a:lnTo>
                  <a:lnTo>
                    <a:pt x="668" y="341"/>
                  </a:lnTo>
                  <a:lnTo>
                    <a:pt x="673" y="344"/>
                  </a:lnTo>
                  <a:lnTo>
                    <a:pt x="679" y="348"/>
                  </a:lnTo>
                  <a:lnTo>
                    <a:pt x="688" y="353"/>
                  </a:lnTo>
                  <a:lnTo>
                    <a:pt x="695" y="359"/>
                  </a:lnTo>
                  <a:lnTo>
                    <a:pt x="700" y="365"/>
                  </a:lnTo>
                  <a:lnTo>
                    <a:pt x="702" y="371"/>
                  </a:lnTo>
                  <a:lnTo>
                    <a:pt x="701" y="376"/>
                  </a:lnTo>
                  <a:lnTo>
                    <a:pt x="698" y="383"/>
                  </a:lnTo>
                  <a:lnTo>
                    <a:pt x="696" y="390"/>
                  </a:lnTo>
                  <a:lnTo>
                    <a:pt x="697" y="398"/>
                  </a:lnTo>
                  <a:lnTo>
                    <a:pt x="703" y="413"/>
                  </a:lnTo>
                  <a:lnTo>
                    <a:pt x="704" y="422"/>
                  </a:lnTo>
                  <a:lnTo>
                    <a:pt x="702" y="427"/>
                  </a:lnTo>
                  <a:lnTo>
                    <a:pt x="698" y="427"/>
                  </a:lnTo>
                  <a:lnTo>
                    <a:pt x="685" y="424"/>
                  </a:lnTo>
                  <a:lnTo>
                    <a:pt x="676" y="423"/>
                  </a:lnTo>
                  <a:lnTo>
                    <a:pt x="667" y="425"/>
                  </a:lnTo>
                  <a:lnTo>
                    <a:pt x="657" y="430"/>
                  </a:lnTo>
                  <a:lnTo>
                    <a:pt x="648" y="436"/>
                  </a:lnTo>
                  <a:lnTo>
                    <a:pt x="635" y="442"/>
                  </a:lnTo>
                  <a:lnTo>
                    <a:pt x="622" y="445"/>
                  </a:lnTo>
                  <a:lnTo>
                    <a:pt x="611" y="444"/>
                  </a:lnTo>
                  <a:lnTo>
                    <a:pt x="600" y="441"/>
                  </a:lnTo>
                  <a:lnTo>
                    <a:pt x="591" y="436"/>
                  </a:lnTo>
                  <a:lnTo>
                    <a:pt x="582" y="431"/>
                  </a:lnTo>
                  <a:lnTo>
                    <a:pt x="575" y="427"/>
                  </a:lnTo>
                  <a:lnTo>
                    <a:pt x="571" y="425"/>
                  </a:lnTo>
                  <a:lnTo>
                    <a:pt x="569" y="428"/>
                  </a:lnTo>
                  <a:lnTo>
                    <a:pt x="569" y="432"/>
                  </a:lnTo>
                  <a:lnTo>
                    <a:pt x="570" y="439"/>
                  </a:lnTo>
                  <a:lnTo>
                    <a:pt x="572" y="444"/>
                  </a:lnTo>
                  <a:lnTo>
                    <a:pt x="573" y="451"/>
                  </a:lnTo>
                  <a:lnTo>
                    <a:pt x="574" y="454"/>
                  </a:lnTo>
                  <a:lnTo>
                    <a:pt x="572" y="457"/>
                  </a:lnTo>
                  <a:lnTo>
                    <a:pt x="566" y="458"/>
                  </a:lnTo>
                  <a:lnTo>
                    <a:pt x="558" y="459"/>
                  </a:lnTo>
                  <a:lnTo>
                    <a:pt x="546" y="461"/>
                  </a:lnTo>
                  <a:lnTo>
                    <a:pt x="540" y="462"/>
                  </a:lnTo>
                  <a:lnTo>
                    <a:pt x="539" y="464"/>
                  </a:lnTo>
                  <a:lnTo>
                    <a:pt x="543" y="466"/>
                  </a:lnTo>
                  <a:lnTo>
                    <a:pt x="549" y="469"/>
                  </a:lnTo>
                  <a:lnTo>
                    <a:pt x="557" y="474"/>
                  </a:lnTo>
                  <a:lnTo>
                    <a:pt x="563" y="480"/>
                  </a:lnTo>
                  <a:lnTo>
                    <a:pt x="565" y="485"/>
                  </a:lnTo>
                  <a:lnTo>
                    <a:pt x="565" y="488"/>
                  </a:lnTo>
                  <a:lnTo>
                    <a:pt x="557" y="490"/>
                  </a:lnTo>
                  <a:lnTo>
                    <a:pt x="551" y="490"/>
                  </a:lnTo>
                  <a:lnTo>
                    <a:pt x="547" y="491"/>
                  </a:lnTo>
                  <a:lnTo>
                    <a:pt x="545" y="493"/>
                  </a:lnTo>
                  <a:lnTo>
                    <a:pt x="546" y="498"/>
                  </a:lnTo>
                  <a:lnTo>
                    <a:pt x="552" y="509"/>
                  </a:lnTo>
                  <a:lnTo>
                    <a:pt x="553" y="519"/>
                  </a:lnTo>
                  <a:lnTo>
                    <a:pt x="553" y="529"/>
                  </a:lnTo>
                  <a:lnTo>
                    <a:pt x="554" y="534"/>
                  </a:lnTo>
                  <a:lnTo>
                    <a:pt x="560" y="537"/>
                  </a:lnTo>
                  <a:lnTo>
                    <a:pt x="565" y="539"/>
                  </a:lnTo>
                  <a:lnTo>
                    <a:pt x="571" y="543"/>
                  </a:lnTo>
                  <a:lnTo>
                    <a:pt x="574" y="548"/>
                  </a:lnTo>
                  <a:lnTo>
                    <a:pt x="575" y="553"/>
                  </a:lnTo>
                  <a:lnTo>
                    <a:pt x="577" y="557"/>
                  </a:lnTo>
                  <a:lnTo>
                    <a:pt x="582" y="557"/>
                  </a:lnTo>
                  <a:lnTo>
                    <a:pt x="584" y="556"/>
                  </a:lnTo>
                  <a:lnTo>
                    <a:pt x="587" y="555"/>
                  </a:lnTo>
                  <a:lnTo>
                    <a:pt x="593" y="554"/>
                  </a:lnTo>
                  <a:lnTo>
                    <a:pt x="597" y="556"/>
                  </a:lnTo>
                  <a:lnTo>
                    <a:pt x="607" y="566"/>
                  </a:lnTo>
                  <a:lnTo>
                    <a:pt x="610" y="571"/>
                  </a:lnTo>
                  <a:lnTo>
                    <a:pt x="611" y="579"/>
                  </a:lnTo>
                  <a:lnTo>
                    <a:pt x="610" y="587"/>
                  </a:lnTo>
                  <a:lnTo>
                    <a:pt x="609" y="595"/>
                  </a:lnTo>
                  <a:lnTo>
                    <a:pt x="609" y="603"/>
                  </a:lnTo>
                  <a:lnTo>
                    <a:pt x="611" y="610"/>
                  </a:lnTo>
                  <a:lnTo>
                    <a:pt x="616" y="612"/>
                  </a:lnTo>
                  <a:lnTo>
                    <a:pt x="628" y="612"/>
                  </a:lnTo>
                  <a:lnTo>
                    <a:pt x="632" y="611"/>
                  </a:lnTo>
                  <a:lnTo>
                    <a:pt x="633" y="606"/>
                  </a:lnTo>
                  <a:lnTo>
                    <a:pt x="632" y="601"/>
                  </a:lnTo>
                  <a:lnTo>
                    <a:pt x="629" y="594"/>
                  </a:lnTo>
                  <a:lnTo>
                    <a:pt x="628" y="591"/>
                  </a:lnTo>
                  <a:lnTo>
                    <a:pt x="628" y="589"/>
                  </a:lnTo>
                  <a:lnTo>
                    <a:pt x="629" y="587"/>
                  </a:lnTo>
                  <a:lnTo>
                    <a:pt x="631" y="586"/>
                  </a:lnTo>
                  <a:lnTo>
                    <a:pt x="634" y="583"/>
                  </a:lnTo>
                  <a:lnTo>
                    <a:pt x="638" y="582"/>
                  </a:lnTo>
                  <a:lnTo>
                    <a:pt x="643" y="582"/>
                  </a:lnTo>
                  <a:lnTo>
                    <a:pt x="645" y="583"/>
                  </a:lnTo>
                  <a:lnTo>
                    <a:pt x="646" y="588"/>
                  </a:lnTo>
                  <a:lnTo>
                    <a:pt x="648" y="598"/>
                  </a:lnTo>
                  <a:lnTo>
                    <a:pt x="649" y="611"/>
                  </a:lnTo>
                  <a:lnTo>
                    <a:pt x="649" y="623"/>
                  </a:lnTo>
                  <a:lnTo>
                    <a:pt x="650" y="634"/>
                  </a:lnTo>
                  <a:lnTo>
                    <a:pt x="651" y="639"/>
                  </a:lnTo>
                  <a:lnTo>
                    <a:pt x="653" y="640"/>
                  </a:lnTo>
                  <a:lnTo>
                    <a:pt x="655" y="640"/>
                  </a:lnTo>
                  <a:lnTo>
                    <a:pt x="657" y="639"/>
                  </a:lnTo>
                  <a:lnTo>
                    <a:pt x="662" y="635"/>
                  </a:lnTo>
                  <a:lnTo>
                    <a:pt x="663" y="633"/>
                  </a:lnTo>
                  <a:lnTo>
                    <a:pt x="666" y="629"/>
                  </a:lnTo>
                  <a:lnTo>
                    <a:pt x="668" y="629"/>
                  </a:lnTo>
                  <a:lnTo>
                    <a:pt x="671" y="631"/>
                  </a:lnTo>
                  <a:lnTo>
                    <a:pt x="674" y="633"/>
                  </a:lnTo>
                  <a:lnTo>
                    <a:pt x="676" y="635"/>
                  </a:lnTo>
                  <a:lnTo>
                    <a:pt x="683" y="639"/>
                  </a:lnTo>
                  <a:lnTo>
                    <a:pt x="688" y="638"/>
                  </a:lnTo>
                  <a:lnTo>
                    <a:pt x="694" y="634"/>
                  </a:lnTo>
                  <a:lnTo>
                    <a:pt x="707" y="623"/>
                  </a:lnTo>
                  <a:lnTo>
                    <a:pt x="712" y="620"/>
                  </a:lnTo>
                  <a:lnTo>
                    <a:pt x="718" y="621"/>
                  </a:lnTo>
                  <a:lnTo>
                    <a:pt x="725" y="624"/>
                  </a:lnTo>
                  <a:lnTo>
                    <a:pt x="732" y="631"/>
                  </a:lnTo>
                  <a:lnTo>
                    <a:pt x="740" y="637"/>
                  </a:lnTo>
                  <a:lnTo>
                    <a:pt x="746" y="643"/>
                  </a:lnTo>
                  <a:lnTo>
                    <a:pt x="752" y="647"/>
                  </a:lnTo>
                  <a:lnTo>
                    <a:pt x="755" y="647"/>
                  </a:lnTo>
                  <a:lnTo>
                    <a:pt x="757" y="642"/>
                  </a:lnTo>
                  <a:lnTo>
                    <a:pt x="758" y="635"/>
                  </a:lnTo>
                  <a:lnTo>
                    <a:pt x="759" y="626"/>
                  </a:lnTo>
                  <a:lnTo>
                    <a:pt x="760" y="618"/>
                  </a:lnTo>
                  <a:lnTo>
                    <a:pt x="761" y="613"/>
                  </a:lnTo>
                  <a:lnTo>
                    <a:pt x="761" y="607"/>
                  </a:lnTo>
                  <a:lnTo>
                    <a:pt x="758" y="600"/>
                  </a:lnTo>
                  <a:lnTo>
                    <a:pt x="754" y="591"/>
                  </a:lnTo>
                  <a:lnTo>
                    <a:pt x="749" y="581"/>
                  </a:lnTo>
                  <a:lnTo>
                    <a:pt x="744" y="571"/>
                  </a:lnTo>
                  <a:lnTo>
                    <a:pt x="736" y="556"/>
                  </a:lnTo>
                  <a:lnTo>
                    <a:pt x="735" y="547"/>
                  </a:lnTo>
                  <a:lnTo>
                    <a:pt x="738" y="539"/>
                  </a:lnTo>
                  <a:lnTo>
                    <a:pt x="744" y="533"/>
                  </a:lnTo>
                  <a:lnTo>
                    <a:pt x="748" y="529"/>
                  </a:lnTo>
                  <a:lnTo>
                    <a:pt x="752" y="530"/>
                  </a:lnTo>
                  <a:lnTo>
                    <a:pt x="755" y="534"/>
                  </a:lnTo>
                  <a:lnTo>
                    <a:pt x="758" y="541"/>
                  </a:lnTo>
                  <a:lnTo>
                    <a:pt x="763" y="548"/>
                  </a:lnTo>
                  <a:lnTo>
                    <a:pt x="765" y="555"/>
                  </a:lnTo>
                  <a:lnTo>
                    <a:pt x="765" y="557"/>
                  </a:lnTo>
                  <a:lnTo>
                    <a:pt x="760" y="561"/>
                  </a:lnTo>
                  <a:lnTo>
                    <a:pt x="758" y="563"/>
                  </a:lnTo>
                  <a:lnTo>
                    <a:pt x="756" y="565"/>
                  </a:lnTo>
                  <a:lnTo>
                    <a:pt x="755" y="567"/>
                  </a:lnTo>
                  <a:lnTo>
                    <a:pt x="755" y="569"/>
                  </a:lnTo>
                  <a:lnTo>
                    <a:pt x="756" y="572"/>
                  </a:lnTo>
                  <a:lnTo>
                    <a:pt x="757" y="575"/>
                  </a:lnTo>
                  <a:lnTo>
                    <a:pt x="759" y="578"/>
                  </a:lnTo>
                  <a:lnTo>
                    <a:pt x="761" y="580"/>
                  </a:lnTo>
                  <a:lnTo>
                    <a:pt x="764" y="581"/>
                  </a:lnTo>
                  <a:lnTo>
                    <a:pt x="768" y="586"/>
                  </a:lnTo>
                  <a:lnTo>
                    <a:pt x="773" y="592"/>
                  </a:lnTo>
                  <a:lnTo>
                    <a:pt x="780" y="599"/>
                  </a:lnTo>
                  <a:lnTo>
                    <a:pt x="787" y="602"/>
                  </a:lnTo>
                  <a:lnTo>
                    <a:pt x="791" y="601"/>
                  </a:lnTo>
                  <a:lnTo>
                    <a:pt x="800" y="597"/>
                  </a:lnTo>
                  <a:lnTo>
                    <a:pt x="813" y="591"/>
                  </a:lnTo>
                  <a:lnTo>
                    <a:pt x="829" y="583"/>
                  </a:lnTo>
                  <a:lnTo>
                    <a:pt x="848" y="575"/>
                  </a:lnTo>
                  <a:lnTo>
                    <a:pt x="869" y="565"/>
                  </a:lnTo>
                  <a:lnTo>
                    <a:pt x="891" y="554"/>
                  </a:lnTo>
                  <a:lnTo>
                    <a:pt x="914" y="542"/>
                  </a:lnTo>
                  <a:lnTo>
                    <a:pt x="937" y="531"/>
                  </a:lnTo>
                  <a:lnTo>
                    <a:pt x="960" y="519"/>
                  </a:lnTo>
                  <a:lnTo>
                    <a:pt x="982" y="508"/>
                  </a:lnTo>
                  <a:lnTo>
                    <a:pt x="1002" y="498"/>
                  </a:lnTo>
                  <a:lnTo>
                    <a:pt x="1020" y="489"/>
                  </a:lnTo>
                  <a:lnTo>
                    <a:pt x="1034" y="481"/>
                  </a:lnTo>
                  <a:lnTo>
                    <a:pt x="1046" y="476"/>
                  </a:lnTo>
                  <a:lnTo>
                    <a:pt x="1054" y="471"/>
                  </a:lnTo>
                  <a:lnTo>
                    <a:pt x="1056" y="470"/>
                  </a:lnTo>
                  <a:lnTo>
                    <a:pt x="1075" y="505"/>
                  </a:lnTo>
                  <a:lnTo>
                    <a:pt x="1070" y="508"/>
                  </a:lnTo>
                  <a:lnTo>
                    <a:pt x="1066" y="509"/>
                  </a:lnTo>
                  <a:lnTo>
                    <a:pt x="1058" y="513"/>
                  </a:lnTo>
                  <a:lnTo>
                    <a:pt x="1052" y="521"/>
                  </a:lnTo>
                  <a:lnTo>
                    <a:pt x="1048" y="527"/>
                  </a:lnTo>
                  <a:lnTo>
                    <a:pt x="1044" y="533"/>
                  </a:lnTo>
                  <a:lnTo>
                    <a:pt x="1038" y="538"/>
                  </a:lnTo>
                  <a:lnTo>
                    <a:pt x="1032" y="542"/>
                  </a:lnTo>
                  <a:lnTo>
                    <a:pt x="1024" y="547"/>
                  </a:lnTo>
                  <a:lnTo>
                    <a:pt x="1021" y="552"/>
                  </a:lnTo>
                  <a:lnTo>
                    <a:pt x="1021" y="556"/>
                  </a:lnTo>
                  <a:lnTo>
                    <a:pt x="1022" y="563"/>
                  </a:lnTo>
                  <a:lnTo>
                    <a:pt x="1022" y="568"/>
                  </a:lnTo>
                  <a:lnTo>
                    <a:pt x="1020" y="575"/>
                  </a:lnTo>
                  <a:lnTo>
                    <a:pt x="1017" y="581"/>
                  </a:lnTo>
                  <a:lnTo>
                    <a:pt x="1017" y="588"/>
                  </a:lnTo>
                  <a:lnTo>
                    <a:pt x="1015" y="594"/>
                  </a:lnTo>
                  <a:lnTo>
                    <a:pt x="1013" y="602"/>
                  </a:lnTo>
                  <a:lnTo>
                    <a:pt x="1010" y="611"/>
                  </a:lnTo>
                  <a:lnTo>
                    <a:pt x="1000" y="647"/>
                  </a:lnTo>
                  <a:lnTo>
                    <a:pt x="998" y="654"/>
                  </a:lnTo>
                  <a:lnTo>
                    <a:pt x="994" y="658"/>
                  </a:lnTo>
                  <a:lnTo>
                    <a:pt x="986" y="662"/>
                  </a:lnTo>
                  <a:lnTo>
                    <a:pt x="976" y="666"/>
                  </a:lnTo>
                  <a:lnTo>
                    <a:pt x="965" y="670"/>
                  </a:lnTo>
                  <a:lnTo>
                    <a:pt x="956" y="674"/>
                  </a:lnTo>
                  <a:lnTo>
                    <a:pt x="949" y="679"/>
                  </a:lnTo>
                  <a:lnTo>
                    <a:pt x="940" y="684"/>
                  </a:lnTo>
                  <a:lnTo>
                    <a:pt x="933" y="690"/>
                  </a:lnTo>
                  <a:lnTo>
                    <a:pt x="927" y="694"/>
                  </a:lnTo>
                  <a:lnTo>
                    <a:pt x="922" y="695"/>
                  </a:lnTo>
                  <a:lnTo>
                    <a:pt x="917" y="696"/>
                  </a:lnTo>
                  <a:lnTo>
                    <a:pt x="908" y="697"/>
                  </a:lnTo>
                  <a:lnTo>
                    <a:pt x="896" y="700"/>
                  </a:lnTo>
                  <a:lnTo>
                    <a:pt x="884" y="703"/>
                  </a:lnTo>
                  <a:lnTo>
                    <a:pt x="874" y="705"/>
                  </a:lnTo>
                  <a:lnTo>
                    <a:pt x="868" y="707"/>
                  </a:lnTo>
                  <a:lnTo>
                    <a:pt x="862" y="711"/>
                  </a:lnTo>
                  <a:lnTo>
                    <a:pt x="852" y="715"/>
                  </a:lnTo>
                  <a:lnTo>
                    <a:pt x="840" y="722"/>
                  </a:lnTo>
                  <a:lnTo>
                    <a:pt x="826" y="728"/>
                  </a:lnTo>
                  <a:lnTo>
                    <a:pt x="810" y="735"/>
                  </a:lnTo>
                  <a:lnTo>
                    <a:pt x="792" y="741"/>
                  </a:lnTo>
                  <a:lnTo>
                    <a:pt x="770" y="750"/>
                  </a:lnTo>
                  <a:lnTo>
                    <a:pt x="749" y="761"/>
                  </a:lnTo>
                  <a:lnTo>
                    <a:pt x="731" y="773"/>
                  </a:lnTo>
                  <a:lnTo>
                    <a:pt x="717" y="785"/>
                  </a:lnTo>
                  <a:lnTo>
                    <a:pt x="706" y="796"/>
                  </a:lnTo>
                  <a:lnTo>
                    <a:pt x="700" y="806"/>
                  </a:lnTo>
                  <a:lnTo>
                    <a:pt x="698" y="818"/>
                  </a:lnTo>
                  <a:lnTo>
                    <a:pt x="697" y="830"/>
                  </a:lnTo>
                  <a:lnTo>
                    <a:pt x="696" y="841"/>
                  </a:lnTo>
                  <a:lnTo>
                    <a:pt x="695" y="850"/>
                  </a:lnTo>
                  <a:lnTo>
                    <a:pt x="689" y="861"/>
                  </a:lnTo>
                  <a:lnTo>
                    <a:pt x="681" y="870"/>
                  </a:lnTo>
                  <a:lnTo>
                    <a:pt x="673" y="876"/>
                  </a:lnTo>
                  <a:lnTo>
                    <a:pt x="664" y="885"/>
                  </a:lnTo>
                  <a:lnTo>
                    <a:pt x="654" y="896"/>
                  </a:lnTo>
                  <a:lnTo>
                    <a:pt x="643" y="908"/>
                  </a:lnTo>
                  <a:lnTo>
                    <a:pt x="635" y="916"/>
                  </a:lnTo>
                  <a:lnTo>
                    <a:pt x="631" y="923"/>
                  </a:lnTo>
                  <a:lnTo>
                    <a:pt x="629" y="933"/>
                  </a:lnTo>
                  <a:lnTo>
                    <a:pt x="627" y="955"/>
                  </a:lnTo>
                  <a:lnTo>
                    <a:pt x="625" y="963"/>
                  </a:lnTo>
                  <a:lnTo>
                    <a:pt x="618" y="974"/>
                  </a:lnTo>
                  <a:lnTo>
                    <a:pt x="616" y="979"/>
                  </a:lnTo>
                  <a:lnTo>
                    <a:pt x="616" y="1006"/>
                  </a:lnTo>
                  <a:lnTo>
                    <a:pt x="614" y="1014"/>
                  </a:lnTo>
                  <a:lnTo>
                    <a:pt x="609" y="1024"/>
                  </a:lnTo>
                  <a:lnTo>
                    <a:pt x="604" y="1035"/>
                  </a:lnTo>
                  <a:lnTo>
                    <a:pt x="597" y="1046"/>
                  </a:lnTo>
                  <a:lnTo>
                    <a:pt x="587" y="1066"/>
                  </a:lnTo>
                  <a:lnTo>
                    <a:pt x="586" y="1069"/>
                  </a:lnTo>
                  <a:lnTo>
                    <a:pt x="588" y="1070"/>
                  </a:lnTo>
                  <a:lnTo>
                    <a:pt x="592" y="1068"/>
                  </a:lnTo>
                  <a:lnTo>
                    <a:pt x="596" y="1064"/>
                  </a:lnTo>
                  <a:lnTo>
                    <a:pt x="605" y="1051"/>
                  </a:lnTo>
                  <a:lnTo>
                    <a:pt x="608" y="1043"/>
                  </a:lnTo>
                  <a:lnTo>
                    <a:pt x="614" y="1031"/>
                  </a:lnTo>
                  <a:lnTo>
                    <a:pt x="620" y="1016"/>
                  </a:lnTo>
                  <a:lnTo>
                    <a:pt x="628" y="999"/>
                  </a:lnTo>
                  <a:lnTo>
                    <a:pt x="635" y="980"/>
                  </a:lnTo>
                  <a:lnTo>
                    <a:pt x="653" y="945"/>
                  </a:lnTo>
                  <a:lnTo>
                    <a:pt x="662" y="931"/>
                  </a:lnTo>
                  <a:lnTo>
                    <a:pt x="672" y="919"/>
                  </a:lnTo>
                  <a:lnTo>
                    <a:pt x="684" y="906"/>
                  </a:lnTo>
                  <a:lnTo>
                    <a:pt x="712" y="880"/>
                  </a:lnTo>
                  <a:lnTo>
                    <a:pt x="726" y="867"/>
                  </a:lnTo>
                  <a:lnTo>
                    <a:pt x="741" y="858"/>
                  </a:lnTo>
                  <a:lnTo>
                    <a:pt x="753" y="849"/>
                  </a:lnTo>
                  <a:lnTo>
                    <a:pt x="769" y="838"/>
                  </a:lnTo>
                  <a:lnTo>
                    <a:pt x="779" y="833"/>
                  </a:lnTo>
                  <a:lnTo>
                    <a:pt x="793" y="829"/>
                  </a:lnTo>
                  <a:lnTo>
                    <a:pt x="810" y="826"/>
                  </a:lnTo>
                  <a:lnTo>
                    <a:pt x="825" y="825"/>
                  </a:lnTo>
                  <a:lnTo>
                    <a:pt x="836" y="825"/>
                  </a:lnTo>
                  <a:lnTo>
                    <a:pt x="844" y="829"/>
                  </a:lnTo>
                  <a:lnTo>
                    <a:pt x="850" y="837"/>
                  </a:lnTo>
                  <a:lnTo>
                    <a:pt x="855" y="847"/>
                  </a:lnTo>
                  <a:lnTo>
                    <a:pt x="857" y="855"/>
                  </a:lnTo>
                  <a:lnTo>
                    <a:pt x="858" y="861"/>
                  </a:lnTo>
                  <a:lnTo>
                    <a:pt x="858" y="863"/>
                  </a:lnTo>
                  <a:lnTo>
                    <a:pt x="856" y="866"/>
                  </a:lnTo>
                  <a:lnTo>
                    <a:pt x="855" y="869"/>
                  </a:lnTo>
                  <a:lnTo>
                    <a:pt x="851" y="871"/>
                  </a:lnTo>
                  <a:lnTo>
                    <a:pt x="847" y="874"/>
                  </a:lnTo>
                  <a:lnTo>
                    <a:pt x="842" y="880"/>
                  </a:lnTo>
                  <a:lnTo>
                    <a:pt x="837" y="889"/>
                  </a:lnTo>
                  <a:lnTo>
                    <a:pt x="832" y="900"/>
                  </a:lnTo>
                  <a:lnTo>
                    <a:pt x="828" y="909"/>
                  </a:lnTo>
                  <a:lnTo>
                    <a:pt x="825" y="915"/>
                  </a:lnTo>
                  <a:lnTo>
                    <a:pt x="821" y="916"/>
                  </a:lnTo>
                  <a:lnTo>
                    <a:pt x="804" y="916"/>
                  </a:lnTo>
                  <a:lnTo>
                    <a:pt x="795" y="915"/>
                  </a:lnTo>
                  <a:lnTo>
                    <a:pt x="787" y="915"/>
                  </a:lnTo>
                  <a:lnTo>
                    <a:pt x="784" y="917"/>
                  </a:lnTo>
                  <a:lnTo>
                    <a:pt x="786" y="919"/>
                  </a:lnTo>
                  <a:lnTo>
                    <a:pt x="786" y="921"/>
                  </a:lnTo>
                  <a:lnTo>
                    <a:pt x="787" y="924"/>
                  </a:lnTo>
                  <a:lnTo>
                    <a:pt x="775" y="930"/>
                  </a:lnTo>
                  <a:lnTo>
                    <a:pt x="765" y="935"/>
                  </a:lnTo>
                  <a:lnTo>
                    <a:pt x="757" y="942"/>
                  </a:lnTo>
                  <a:lnTo>
                    <a:pt x="748" y="951"/>
                  </a:lnTo>
                  <a:lnTo>
                    <a:pt x="740" y="958"/>
                  </a:lnTo>
                  <a:lnTo>
                    <a:pt x="730" y="962"/>
                  </a:lnTo>
                  <a:lnTo>
                    <a:pt x="724" y="962"/>
                  </a:lnTo>
                  <a:lnTo>
                    <a:pt x="720" y="960"/>
                  </a:lnTo>
                  <a:lnTo>
                    <a:pt x="711" y="957"/>
                  </a:lnTo>
                  <a:lnTo>
                    <a:pt x="706" y="958"/>
                  </a:lnTo>
                  <a:lnTo>
                    <a:pt x="697" y="963"/>
                  </a:lnTo>
                  <a:lnTo>
                    <a:pt x="689" y="967"/>
                  </a:lnTo>
                  <a:lnTo>
                    <a:pt x="684" y="973"/>
                  </a:lnTo>
                  <a:lnTo>
                    <a:pt x="683" y="978"/>
                  </a:lnTo>
                  <a:lnTo>
                    <a:pt x="684" y="984"/>
                  </a:lnTo>
                  <a:lnTo>
                    <a:pt x="685" y="991"/>
                  </a:lnTo>
                  <a:lnTo>
                    <a:pt x="687" y="1000"/>
                  </a:lnTo>
                  <a:lnTo>
                    <a:pt x="688" y="1007"/>
                  </a:lnTo>
                  <a:lnTo>
                    <a:pt x="687" y="1010"/>
                  </a:lnTo>
                  <a:lnTo>
                    <a:pt x="684" y="1013"/>
                  </a:lnTo>
                  <a:lnTo>
                    <a:pt x="678" y="1018"/>
                  </a:lnTo>
                  <a:lnTo>
                    <a:pt x="672" y="1024"/>
                  </a:lnTo>
                  <a:lnTo>
                    <a:pt x="665" y="1033"/>
                  </a:lnTo>
                  <a:lnTo>
                    <a:pt x="663" y="1032"/>
                  </a:lnTo>
                  <a:lnTo>
                    <a:pt x="660" y="1029"/>
                  </a:lnTo>
                  <a:lnTo>
                    <a:pt x="655" y="1026"/>
                  </a:lnTo>
                  <a:lnTo>
                    <a:pt x="653" y="1026"/>
                  </a:lnTo>
                  <a:lnTo>
                    <a:pt x="649" y="1031"/>
                  </a:lnTo>
                  <a:lnTo>
                    <a:pt x="644" y="1040"/>
                  </a:lnTo>
                  <a:lnTo>
                    <a:pt x="640" y="1052"/>
                  </a:lnTo>
                  <a:lnTo>
                    <a:pt x="635" y="1065"/>
                  </a:lnTo>
                  <a:lnTo>
                    <a:pt x="632" y="1077"/>
                  </a:lnTo>
                  <a:lnTo>
                    <a:pt x="630" y="1086"/>
                  </a:lnTo>
                  <a:lnTo>
                    <a:pt x="628" y="1093"/>
                  </a:lnTo>
                  <a:lnTo>
                    <a:pt x="628" y="1108"/>
                  </a:lnTo>
                  <a:lnTo>
                    <a:pt x="626" y="1116"/>
                  </a:lnTo>
                  <a:lnTo>
                    <a:pt x="625" y="1124"/>
                  </a:lnTo>
                  <a:lnTo>
                    <a:pt x="627" y="1134"/>
                  </a:lnTo>
                  <a:lnTo>
                    <a:pt x="629" y="1145"/>
                  </a:lnTo>
                  <a:lnTo>
                    <a:pt x="631" y="1155"/>
                  </a:lnTo>
                  <a:lnTo>
                    <a:pt x="632" y="1164"/>
                  </a:lnTo>
                  <a:lnTo>
                    <a:pt x="631" y="1169"/>
                  </a:lnTo>
                  <a:lnTo>
                    <a:pt x="628" y="1175"/>
                  </a:lnTo>
                  <a:lnTo>
                    <a:pt x="627" y="1180"/>
                  </a:lnTo>
                  <a:lnTo>
                    <a:pt x="626" y="1187"/>
                  </a:lnTo>
                  <a:lnTo>
                    <a:pt x="622" y="1194"/>
                  </a:lnTo>
                  <a:lnTo>
                    <a:pt x="617" y="1202"/>
                  </a:lnTo>
                  <a:lnTo>
                    <a:pt x="608" y="1209"/>
                  </a:lnTo>
                  <a:lnTo>
                    <a:pt x="600" y="1213"/>
                  </a:lnTo>
                  <a:lnTo>
                    <a:pt x="594" y="1216"/>
                  </a:lnTo>
                  <a:lnTo>
                    <a:pt x="592" y="1220"/>
                  </a:lnTo>
                  <a:lnTo>
                    <a:pt x="592" y="1232"/>
                  </a:lnTo>
                  <a:lnTo>
                    <a:pt x="591" y="1237"/>
                  </a:lnTo>
                  <a:lnTo>
                    <a:pt x="586" y="1240"/>
                  </a:lnTo>
                  <a:lnTo>
                    <a:pt x="581" y="1243"/>
                  </a:lnTo>
                  <a:lnTo>
                    <a:pt x="571" y="1245"/>
                  </a:lnTo>
                  <a:lnTo>
                    <a:pt x="557" y="1249"/>
                  </a:lnTo>
                  <a:lnTo>
                    <a:pt x="539" y="1254"/>
                  </a:lnTo>
                  <a:lnTo>
                    <a:pt x="520" y="1259"/>
                  </a:lnTo>
                  <a:lnTo>
                    <a:pt x="500" y="1266"/>
                  </a:lnTo>
                  <a:lnTo>
                    <a:pt x="479" y="1271"/>
                  </a:lnTo>
                  <a:lnTo>
                    <a:pt x="458" y="1278"/>
                  </a:lnTo>
                  <a:lnTo>
                    <a:pt x="439" y="1284"/>
                  </a:lnTo>
                  <a:lnTo>
                    <a:pt x="437" y="1270"/>
                  </a:lnTo>
                  <a:lnTo>
                    <a:pt x="435" y="1258"/>
                  </a:lnTo>
                  <a:lnTo>
                    <a:pt x="433" y="1247"/>
                  </a:lnTo>
                  <a:lnTo>
                    <a:pt x="428" y="1239"/>
                  </a:lnTo>
                  <a:lnTo>
                    <a:pt x="424" y="1235"/>
                  </a:lnTo>
                  <a:lnTo>
                    <a:pt x="418" y="1236"/>
                  </a:lnTo>
                  <a:lnTo>
                    <a:pt x="409" y="1240"/>
                  </a:lnTo>
                  <a:lnTo>
                    <a:pt x="399" y="1246"/>
                  </a:lnTo>
                  <a:lnTo>
                    <a:pt x="389" y="1252"/>
                  </a:lnTo>
                  <a:lnTo>
                    <a:pt x="379" y="1258"/>
                  </a:lnTo>
                  <a:lnTo>
                    <a:pt x="370" y="1260"/>
                  </a:lnTo>
                  <a:lnTo>
                    <a:pt x="361" y="1261"/>
                  </a:lnTo>
                  <a:lnTo>
                    <a:pt x="349" y="1262"/>
                  </a:lnTo>
                  <a:lnTo>
                    <a:pt x="334" y="1263"/>
                  </a:lnTo>
                  <a:lnTo>
                    <a:pt x="320" y="1263"/>
                  </a:lnTo>
                  <a:lnTo>
                    <a:pt x="308" y="1261"/>
                  </a:lnTo>
                  <a:lnTo>
                    <a:pt x="297" y="1257"/>
                  </a:lnTo>
                  <a:lnTo>
                    <a:pt x="278" y="1244"/>
                  </a:lnTo>
                  <a:lnTo>
                    <a:pt x="258" y="1232"/>
                  </a:lnTo>
                  <a:lnTo>
                    <a:pt x="236" y="1224"/>
                  </a:lnTo>
                  <a:lnTo>
                    <a:pt x="223" y="1222"/>
                  </a:lnTo>
                  <a:lnTo>
                    <a:pt x="211" y="1222"/>
                  </a:lnTo>
                  <a:lnTo>
                    <a:pt x="196" y="1220"/>
                  </a:lnTo>
                  <a:lnTo>
                    <a:pt x="182" y="1214"/>
                  </a:lnTo>
                  <a:lnTo>
                    <a:pt x="167" y="1204"/>
                  </a:lnTo>
                  <a:lnTo>
                    <a:pt x="152" y="1191"/>
                  </a:lnTo>
                  <a:lnTo>
                    <a:pt x="144" y="1178"/>
                  </a:lnTo>
                  <a:lnTo>
                    <a:pt x="138" y="1166"/>
                  </a:lnTo>
                  <a:lnTo>
                    <a:pt x="134" y="1154"/>
                  </a:lnTo>
                  <a:lnTo>
                    <a:pt x="132" y="1143"/>
                  </a:lnTo>
                  <a:lnTo>
                    <a:pt x="131" y="1135"/>
                  </a:lnTo>
                  <a:lnTo>
                    <a:pt x="127" y="1121"/>
                  </a:lnTo>
                  <a:lnTo>
                    <a:pt x="124" y="1101"/>
                  </a:lnTo>
                  <a:lnTo>
                    <a:pt x="120" y="1077"/>
                  </a:lnTo>
                  <a:lnTo>
                    <a:pt x="115" y="1051"/>
                  </a:lnTo>
                  <a:lnTo>
                    <a:pt x="110" y="1021"/>
                  </a:lnTo>
                  <a:lnTo>
                    <a:pt x="104" y="990"/>
                  </a:lnTo>
                  <a:lnTo>
                    <a:pt x="100" y="960"/>
                  </a:lnTo>
                  <a:lnTo>
                    <a:pt x="94" y="929"/>
                  </a:lnTo>
                  <a:lnTo>
                    <a:pt x="89" y="901"/>
                  </a:lnTo>
                  <a:lnTo>
                    <a:pt x="85" y="876"/>
                  </a:lnTo>
                  <a:lnTo>
                    <a:pt x="81" y="854"/>
                  </a:lnTo>
                  <a:lnTo>
                    <a:pt x="83" y="849"/>
                  </a:lnTo>
                  <a:lnTo>
                    <a:pt x="87" y="844"/>
                  </a:lnTo>
                  <a:lnTo>
                    <a:pt x="90" y="841"/>
                  </a:lnTo>
                  <a:lnTo>
                    <a:pt x="93" y="840"/>
                  </a:lnTo>
                  <a:lnTo>
                    <a:pt x="97" y="841"/>
                  </a:lnTo>
                  <a:lnTo>
                    <a:pt x="101" y="846"/>
                  </a:lnTo>
                  <a:lnTo>
                    <a:pt x="110" y="856"/>
                  </a:lnTo>
                  <a:lnTo>
                    <a:pt x="113" y="861"/>
                  </a:lnTo>
                  <a:lnTo>
                    <a:pt x="114" y="862"/>
                  </a:lnTo>
                  <a:lnTo>
                    <a:pt x="116" y="862"/>
                  </a:lnTo>
                  <a:lnTo>
                    <a:pt x="119" y="858"/>
                  </a:lnTo>
                  <a:lnTo>
                    <a:pt x="120" y="854"/>
                  </a:lnTo>
                  <a:lnTo>
                    <a:pt x="122" y="850"/>
                  </a:lnTo>
                  <a:lnTo>
                    <a:pt x="122" y="844"/>
                  </a:lnTo>
                  <a:lnTo>
                    <a:pt x="119" y="840"/>
                  </a:lnTo>
                  <a:lnTo>
                    <a:pt x="110" y="829"/>
                  </a:lnTo>
                  <a:lnTo>
                    <a:pt x="106" y="824"/>
                  </a:lnTo>
                  <a:lnTo>
                    <a:pt x="106" y="817"/>
                  </a:lnTo>
                  <a:lnTo>
                    <a:pt x="116" y="791"/>
                  </a:lnTo>
                  <a:lnTo>
                    <a:pt x="119" y="784"/>
                  </a:lnTo>
                  <a:lnTo>
                    <a:pt x="117" y="776"/>
                  </a:lnTo>
                  <a:lnTo>
                    <a:pt x="109" y="761"/>
                  </a:lnTo>
                  <a:lnTo>
                    <a:pt x="104" y="757"/>
                  </a:lnTo>
                  <a:lnTo>
                    <a:pt x="101" y="751"/>
                  </a:lnTo>
                  <a:lnTo>
                    <a:pt x="97" y="745"/>
                  </a:lnTo>
                  <a:lnTo>
                    <a:pt x="93" y="737"/>
                  </a:lnTo>
                  <a:lnTo>
                    <a:pt x="92" y="731"/>
                  </a:lnTo>
                  <a:lnTo>
                    <a:pt x="91" y="725"/>
                  </a:lnTo>
                  <a:lnTo>
                    <a:pt x="89" y="716"/>
                  </a:lnTo>
                  <a:lnTo>
                    <a:pt x="85" y="706"/>
                  </a:lnTo>
                  <a:lnTo>
                    <a:pt x="81" y="696"/>
                  </a:lnTo>
                  <a:lnTo>
                    <a:pt x="78" y="689"/>
                  </a:lnTo>
                  <a:lnTo>
                    <a:pt x="77" y="682"/>
                  </a:lnTo>
                  <a:lnTo>
                    <a:pt x="78" y="677"/>
                  </a:lnTo>
                  <a:lnTo>
                    <a:pt x="80" y="672"/>
                  </a:lnTo>
                  <a:lnTo>
                    <a:pt x="83" y="667"/>
                  </a:lnTo>
                  <a:lnTo>
                    <a:pt x="85" y="665"/>
                  </a:lnTo>
                  <a:lnTo>
                    <a:pt x="82" y="662"/>
                  </a:lnTo>
                  <a:lnTo>
                    <a:pt x="81" y="662"/>
                  </a:lnTo>
                  <a:lnTo>
                    <a:pt x="79" y="661"/>
                  </a:lnTo>
                  <a:lnTo>
                    <a:pt x="78" y="660"/>
                  </a:lnTo>
                  <a:lnTo>
                    <a:pt x="76" y="659"/>
                  </a:lnTo>
                  <a:lnTo>
                    <a:pt x="75" y="657"/>
                  </a:lnTo>
                  <a:lnTo>
                    <a:pt x="70" y="651"/>
                  </a:lnTo>
                  <a:lnTo>
                    <a:pt x="64" y="647"/>
                  </a:lnTo>
                  <a:lnTo>
                    <a:pt x="57" y="642"/>
                  </a:lnTo>
                  <a:lnTo>
                    <a:pt x="53" y="636"/>
                  </a:lnTo>
                  <a:lnTo>
                    <a:pt x="50" y="627"/>
                  </a:lnTo>
                  <a:lnTo>
                    <a:pt x="45" y="620"/>
                  </a:lnTo>
                  <a:lnTo>
                    <a:pt x="42" y="613"/>
                  </a:lnTo>
                  <a:lnTo>
                    <a:pt x="44" y="610"/>
                  </a:lnTo>
                  <a:lnTo>
                    <a:pt x="51" y="604"/>
                  </a:lnTo>
                  <a:lnTo>
                    <a:pt x="59" y="599"/>
                  </a:lnTo>
                  <a:lnTo>
                    <a:pt x="70" y="592"/>
                  </a:lnTo>
                  <a:lnTo>
                    <a:pt x="82" y="583"/>
                  </a:lnTo>
                  <a:lnTo>
                    <a:pt x="92" y="575"/>
                  </a:lnTo>
                  <a:lnTo>
                    <a:pt x="102" y="564"/>
                  </a:lnTo>
                  <a:lnTo>
                    <a:pt x="111" y="552"/>
                  </a:lnTo>
                  <a:lnTo>
                    <a:pt x="120" y="538"/>
                  </a:lnTo>
                  <a:lnTo>
                    <a:pt x="126" y="526"/>
                  </a:lnTo>
                  <a:lnTo>
                    <a:pt x="132" y="516"/>
                  </a:lnTo>
                  <a:lnTo>
                    <a:pt x="135" y="509"/>
                  </a:lnTo>
                  <a:lnTo>
                    <a:pt x="139" y="500"/>
                  </a:lnTo>
                  <a:lnTo>
                    <a:pt x="144" y="492"/>
                  </a:lnTo>
                  <a:lnTo>
                    <a:pt x="147" y="486"/>
                  </a:lnTo>
                  <a:lnTo>
                    <a:pt x="150" y="482"/>
                  </a:lnTo>
                  <a:lnTo>
                    <a:pt x="156" y="481"/>
                  </a:lnTo>
                  <a:lnTo>
                    <a:pt x="163" y="479"/>
                  </a:lnTo>
                  <a:lnTo>
                    <a:pt x="170" y="476"/>
                  </a:lnTo>
                  <a:lnTo>
                    <a:pt x="173" y="471"/>
                  </a:lnTo>
                  <a:lnTo>
                    <a:pt x="170" y="467"/>
                  </a:lnTo>
                  <a:lnTo>
                    <a:pt x="163" y="464"/>
                  </a:lnTo>
                  <a:lnTo>
                    <a:pt x="157" y="459"/>
                  </a:lnTo>
                  <a:lnTo>
                    <a:pt x="150" y="456"/>
                  </a:lnTo>
                  <a:lnTo>
                    <a:pt x="148" y="453"/>
                  </a:lnTo>
                  <a:lnTo>
                    <a:pt x="147" y="446"/>
                  </a:lnTo>
                  <a:lnTo>
                    <a:pt x="143" y="434"/>
                  </a:lnTo>
                  <a:lnTo>
                    <a:pt x="137" y="418"/>
                  </a:lnTo>
                  <a:lnTo>
                    <a:pt x="131" y="397"/>
                  </a:lnTo>
                  <a:lnTo>
                    <a:pt x="123" y="380"/>
                  </a:lnTo>
                  <a:lnTo>
                    <a:pt x="112" y="366"/>
                  </a:lnTo>
                  <a:lnTo>
                    <a:pt x="99" y="355"/>
                  </a:lnTo>
                  <a:lnTo>
                    <a:pt x="86" y="345"/>
                  </a:lnTo>
                  <a:lnTo>
                    <a:pt x="59" y="330"/>
                  </a:lnTo>
                  <a:lnTo>
                    <a:pt x="48" y="323"/>
                  </a:lnTo>
                  <a:lnTo>
                    <a:pt x="41" y="317"/>
                  </a:lnTo>
                  <a:lnTo>
                    <a:pt x="37" y="311"/>
                  </a:lnTo>
                  <a:lnTo>
                    <a:pt x="36" y="305"/>
                  </a:lnTo>
                  <a:lnTo>
                    <a:pt x="36" y="297"/>
                  </a:lnTo>
                  <a:lnTo>
                    <a:pt x="37" y="288"/>
                  </a:lnTo>
                  <a:lnTo>
                    <a:pt x="41" y="282"/>
                  </a:lnTo>
                  <a:lnTo>
                    <a:pt x="45" y="274"/>
                  </a:lnTo>
                  <a:lnTo>
                    <a:pt x="50" y="264"/>
                  </a:lnTo>
                  <a:lnTo>
                    <a:pt x="52" y="254"/>
                  </a:lnTo>
                  <a:lnTo>
                    <a:pt x="53" y="247"/>
                  </a:lnTo>
                  <a:lnTo>
                    <a:pt x="55" y="238"/>
                  </a:lnTo>
                  <a:lnTo>
                    <a:pt x="58" y="230"/>
                  </a:lnTo>
                  <a:lnTo>
                    <a:pt x="63" y="223"/>
                  </a:lnTo>
                  <a:lnTo>
                    <a:pt x="63" y="217"/>
                  </a:lnTo>
                  <a:lnTo>
                    <a:pt x="60" y="210"/>
                  </a:lnTo>
                  <a:lnTo>
                    <a:pt x="56" y="203"/>
                  </a:lnTo>
                  <a:lnTo>
                    <a:pt x="52" y="196"/>
                  </a:lnTo>
                  <a:lnTo>
                    <a:pt x="48" y="192"/>
                  </a:lnTo>
                  <a:lnTo>
                    <a:pt x="45" y="185"/>
                  </a:lnTo>
                  <a:lnTo>
                    <a:pt x="42" y="176"/>
                  </a:lnTo>
                  <a:lnTo>
                    <a:pt x="40" y="168"/>
                  </a:lnTo>
                  <a:lnTo>
                    <a:pt x="39" y="161"/>
                  </a:lnTo>
                  <a:lnTo>
                    <a:pt x="39" y="159"/>
                  </a:lnTo>
                  <a:lnTo>
                    <a:pt x="36" y="157"/>
                  </a:lnTo>
                  <a:lnTo>
                    <a:pt x="35" y="155"/>
                  </a:lnTo>
                  <a:lnTo>
                    <a:pt x="33" y="153"/>
                  </a:lnTo>
                  <a:lnTo>
                    <a:pt x="30" y="152"/>
                  </a:lnTo>
                  <a:lnTo>
                    <a:pt x="27" y="149"/>
                  </a:lnTo>
                  <a:lnTo>
                    <a:pt x="25" y="142"/>
                  </a:lnTo>
                  <a:lnTo>
                    <a:pt x="27" y="136"/>
                  </a:lnTo>
                  <a:lnTo>
                    <a:pt x="30" y="129"/>
                  </a:lnTo>
                  <a:lnTo>
                    <a:pt x="30" y="121"/>
                  </a:lnTo>
                  <a:lnTo>
                    <a:pt x="28" y="112"/>
                  </a:lnTo>
                  <a:lnTo>
                    <a:pt x="28" y="105"/>
                  </a:lnTo>
                  <a:lnTo>
                    <a:pt x="29" y="101"/>
                  </a:lnTo>
                  <a:lnTo>
                    <a:pt x="31" y="97"/>
                  </a:lnTo>
                  <a:lnTo>
                    <a:pt x="31" y="94"/>
                  </a:lnTo>
                  <a:lnTo>
                    <a:pt x="25" y="91"/>
                  </a:lnTo>
                  <a:lnTo>
                    <a:pt x="19" y="87"/>
                  </a:lnTo>
                  <a:lnTo>
                    <a:pt x="13" y="83"/>
                  </a:lnTo>
                  <a:lnTo>
                    <a:pt x="10" y="78"/>
                  </a:lnTo>
                  <a:lnTo>
                    <a:pt x="6" y="60"/>
                  </a:lnTo>
                  <a:lnTo>
                    <a:pt x="4" y="50"/>
                  </a:lnTo>
                  <a:lnTo>
                    <a:pt x="1" y="44"/>
                  </a:lnTo>
                  <a:lnTo>
                    <a:pt x="0" y="37"/>
                  </a:lnTo>
                  <a:lnTo>
                    <a:pt x="4" y="32"/>
                  </a:lnTo>
                  <a:lnTo>
                    <a:pt x="9" y="28"/>
                  </a:lnTo>
                  <a:lnTo>
                    <a:pt x="13" y="25"/>
                  </a:lnTo>
                  <a:lnTo>
                    <a:pt x="21" y="23"/>
                  </a:lnTo>
                  <a:lnTo>
                    <a:pt x="30" y="21"/>
                  </a:lnTo>
                  <a:lnTo>
                    <a:pt x="39" y="20"/>
                  </a:lnTo>
                  <a:lnTo>
                    <a:pt x="44" y="20"/>
                  </a:lnTo>
                  <a:lnTo>
                    <a:pt x="53" y="22"/>
                  </a:lnTo>
                  <a:lnTo>
                    <a:pt x="63" y="24"/>
                  </a:lnTo>
                  <a:lnTo>
                    <a:pt x="74" y="26"/>
                  </a:lnTo>
                  <a:lnTo>
                    <a:pt x="81" y="27"/>
                  </a:lnTo>
                  <a:lnTo>
                    <a:pt x="87" y="28"/>
                  </a:lnTo>
                  <a:lnTo>
                    <a:pt x="90" y="28"/>
                  </a:lnTo>
                  <a:lnTo>
                    <a:pt x="92" y="27"/>
                  </a:lnTo>
                  <a:lnTo>
                    <a:pt x="93" y="27"/>
                  </a:lnTo>
                  <a:lnTo>
                    <a:pt x="97" y="26"/>
                  </a:lnTo>
                  <a:lnTo>
                    <a:pt x="103" y="26"/>
                  </a:lnTo>
                  <a:lnTo>
                    <a:pt x="108" y="27"/>
                  </a:lnTo>
                  <a:lnTo>
                    <a:pt x="110" y="27"/>
                  </a:lnTo>
                  <a:lnTo>
                    <a:pt x="112" y="28"/>
                  </a:lnTo>
                  <a:lnTo>
                    <a:pt x="116" y="28"/>
                  </a:lnTo>
                  <a:lnTo>
                    <a:pt x="120" y="27"/>
                  </a:lnTo>
                  <a:lnTo>
                    <a:pt x="125" y="24"/>
                  </a:lnTo>
                  <a:lnTo>
                    <a:pt x="138" y="9"/>
                  </a:lnTo>
                  <a:lnTo>
                    <a:pt x="145" y="2"/>
                  </a:lnTo>
                  <a:lnTo>
                    <a:pt x="14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9" name="Freeform 27">
              <a:extLst>
                <a:ext uri="{FF2B5EF4-FFF2-40B4-BE49-F238E27FC236}">
                  <a16:creationId xmlns:a16="http://schemas.microsoft.com/office/drawing/2014/main" id="{2FCC8F09-2DC7-47CB-8088-71368495EBD8}"/>
                </a:ext>
              </a:extLst>
            </p:cNvPr>
            <p:cNvSpPr>
              <a:spLocks/>
            </p:cNvSpPr>
            <p:nvPr/>
          </p:nvSpPr>
          <p:spPr bwMode="auto">
            <a:xfrm>
              <a:off x="5338763" y="3760788"/>
              <a:ext cx="973138" cy="966788"/>
            </a:xfrm>
            <a:custGeom>
              <a:avLst/>
              <a:gdLst/>
              <a:ahLst/>
              <a:cxnLst>
                <a:cxn ang="0">
                  <a:pos x="44" y="42"/>
                </a:cxn>
                <a:cxn ang="0">
                  <a:pos x="74" y="63"/>
                </a:cxn>
                <a:cxn ang="0">
                  <a:pos x="92" y="76"/>
                </a:cxn>
                <a:cxn ang="0">
                  <a:pos x="111" y="111"/>
                </a:cxn>
                <a:cxn ang="0">
                  <a:pos x="131" y="106"/>
                </a:cxn>
                <a:cxn ang="0">
                  <a:pos x="153" y="130"/>
                </a:cxn>
                <a:cxn ang="0">
                  <a:pos x="179" y="152"/>
                </a:cxn>
                <a:cxn ang="0">
                  <a:pos x="201" y="178"/>
                </a:cxn>
                <a:cxn ang="0">
                  <a:pos x="227" y="211"/>
                </a:cxn>
                <a:cxn ang="0">
                  <a:pos x="217" y="228"/>
                </a:cxn>
                <a:cxn ang="0">
                  <a:pos x="229" y="242"/>
                </a:cxn>
                <a:cxn ang="0">
                  <a:pos x="292" y="255"/>
                </a:cxn>
                <a:cxn ang="0">
                  <a:pos x="329" y="281"/>
                </a:cxn>
                <a:cxn ang="0">
                  <a:pos x="345" y="271"/>
                </a:cxn>
                <a:cxn ang="0">
                  <a:pos x="377" y="269"/>
                </a:cxn>
                <a:cxn ang="0">
                  <a:pos x="411" y="272"/>
                </a:cxn>
                <a:cxn ang="0">
                  <a:pos x="456" y="276"/>
                </a:cxn>
                <a:cxn ang="0">
                  <a:pos x="418" y="325"/>
                </a:cxn>
                <a:cxn ang="0">
                  <a:pos x="381" y="373"/>
                </a:cxn>
                <a:cxn ang="0">
                  <a:pos x="385" y="406"/>
                </a:cxn>
                <a:cxn ang="0">
                  <a:pos x="400" y="389"/>
                </a:cxn>
                <a:cxn ang="0">
                  <a:pos x="435" y="325"/>
                </a:cxn>
                <a:cxn ang="0">
                  <a:pos x="478" y="303"/>
                </a:cxn>
                <a:cxn ang="0">
                  <a:pos x="495" y="331"/>
                </a:cxn>
                <a:cxn ang="0">
                  <a:pos x="514" y="305"/>
                </a:cxn>
                <a:cxn ang="0">
                  <a:pos x="567" y="335"/>
                </a:cxn>
                <a:cxn ang="0">
                  <a:pos x="583" y="364"/>
                </a:cxn>
                <a:cxn ang="0">
                  <a:pos x="593" y="381"/>
                </a:cxn>
                <a:cxn ang="0">
                  <a:pos x="594" y="438"/>
                </a:cxn>
                <a:cxn ang="0">
                  <a:pos x="524" y="451"/>
                </a:cxn>
                <a:cxn ang="0">
                  <a:pos x="352" y="537"/>
                </a:cxn>
                <a:cxn ang="0">
                  <a:pos x="272" y="548"/>
                </a:cxn>
                <a:cxn ang="0">
                  <a:pos x="260" y="527"/>
                </a:cxn>
                <a:cxn ang="0">
                  <a:pos x="256" y="492"/>
                </a:cxn>
                <a:cxn ang="0">
                  <a:pos x="258" y="553"/>
                </a:cxn>
                <a:cxn ang="0">
                  <a:pos x="259" y="609"/>
                </a:cxn>
                <a:cxn ang="0">
                  <a:pos x="211" y="585"/>
                </a:cxn>
                <a:cxn ang="0">
                  <a:pos x="170" y="591"/>
                </a:cxn>
                <a:cxn ang="0">
                  <a:pos x="153" y="585"/>
                </a:cxn>
                <a:cxn ang="0">
                  <a:pos x="135" y="548"/>
                </a:cxn>
                <a:cxn ang="0">
                  <a:pos x="132" y="574"/>
                </a:cxn>
                <a:cxn ang="0">
                  <a:pos x="111" y="528"/>
                </a:cxn>
                <a:cxn ang="0">
                  <a:pos x="78" y="510"/>
                </a:cxn>
                <a:cxn ang="0">
                  <a:pos x="50" y="460"/>
                </a:cxn>
                <a:cxn ang="0">
                  <a:pos x="61" y="436"/>
                </a:cxn>
                <a:cxn ang="0">
                  <a:pos x="76" y="419"/>
                </a:cxn>
                <a:cxn ang="0">
                  <a:pos x="79" y="389"/>
                </a:cxn>
                <a:cxn ang="0">
                  <a:pos x="161" y="392"/>
                </a:cxn>
                <a:cxn ang="0">
                  <a:pos x="201" y="360"/>
                </a:cxn>
                <a:cxn ang="0">
                  <a:pos x="183" y="310"/>
                </a:cxn>
                <a:cxn ang="0">
                  <a:pos x="150" y="289"/>
                </a:cxn>
                <a:cxn ang="0">
                  <a:pos x="131" y="233"/>
                </a:cxn>
                <a:cxn ang="0">
                  <a:pos x="113" y="175"/>
                </a:cxn>
                <a:cxn ang="0">
                  <a:pos x="81" y="160"/>
                </a:cxn>
                <a:cxn ang="0">
                  <a:pos x="84" y="108"/>
                </a:cxn>
                <a:cxn ang="0">
                  <a:pos x="69" y="109"/>
                </a:cxn>
                <a:cxn ang="0">
                  <a:pos x="43" y="97"/>
                </a:cxn>
                <a:cxn ang="0">
                  <a:pos x="44" y="70"/>
                </a:cxn>
                <a:cxn ang="0">
                  <a:pos x="10" y="33"/>
                </a:cxn>
              </a:cxnLst>
              <a:rect l="0" t="0" r="r" b="b"/>
              <a:pathLst>
                <a:path w="613" h="609">
                  <a:moveTo>
                    <a:pt x="5" y="0"/>
                  </a:moveTo>
                  <a:lnTo>
                    <a:pt x="6" y="1"/>
                  </a:lnTo>
                  <a:lnTo>
                    <a:pt x="10" y="8"/>
                  </a:lnTo>
                  <a:lnTo>
                    <a:pt x="17" y="17"/>
                  </a:lnTo>
                  <a:lnTo>
                    <a:pt x="24" y="24"/>
                  </a:lnTo>
                  <a:lnTo>
                    <a:pt x="31" y="30"/>
                  </a:lnTo>
                  <a:lnTo>
                    <a:pt x="38" y="36"/>
                  </a:lnTo>
                  <a:lnTo>
                    <a:pt x="44" y="42"/>
                  </a:lnTo>
                  <a:lnTo>
                    <a:pt x="52" y="47"/>
                  </a:lnTo>
                  <a:lnTo>
                    <a:pt x="58" y="52"/>
                  </a:lnTo>
                  <a:lnTo>
                    <a:pt x="61" y="55"/>
                  </a:lnTo>
                  <a:lnTo>
                    <a:pt x="62" y="56"/>
                  </a:lnTo>
                  <a:lnTo>
                    <a:pt x="64" y="57"/>
                  </a:lnTo>
                  <a:lnTo>
                    <a:pt x="67" y="59"/>
                  </a:lnTo>
                  <a:lnTo>
                    <a:pt x="70" y="61"/>
                  </a:lnTo>
                  <a:lnTo>
                    <a:pt x="74" y="63"/>
                  </a:lnTo>
                  <a:lnTo>
                    <a:pt x="76" y="64"/>
                  </a:lnTo>
                  <a:lnTo>
                    <a:pt x="77" y="66"/>
                  </a:lnTo>
                  <a:lnTo>
                    <a:pt x="80" y="69"/>
                  </a:lnTo>
                  <a:lnTo>
                    <a:pt x="84" y="70"/>
                  </a:lnTo>
                  <a:lnTo>
                    <a:pt x="86" y="72"/>
                  </a:lnTo>
                  <a:lnTo>
                    <a:pt x="89" y="73"/>
                  </a:lnTo>
                  <a:lnTo>
                    <a:pt x="91" y="74"/>
                  </a:lnTo>
                  <a:lnTo>
                    <a:pt x="92" y="76"/>
                  </a:lnTo>
                  <a:lnTo>
                    <a:pt x="95" y="79"/>
                  </a:lnTo>
                  <a:lnTo>
                    <a:pt x="108" y="86"/>
                  </a:lnTo>
                  <a:lnTo>
                    <a:pt x="113" y="89"/>
                  </a:lnTo>
                  <a:lnTo>
                    <a:pt x="114" y="93"/>
                  </a:lnTo>
                  <a:lnTo>
                    <a:pt x="114" y="100"/>
                  </a:lnTo>
                  <a:lnTo>
                    <a:pt x="112" y="106"/>
                  </a:lnTo>
                  <a:lnTo>
                    <a:pt x="111" y="110"/>
                  </a:lnTo>
                  <a:lnTo>
                    <a:pt x="111" y="111"/>
                  </a:lnTo>
                  <a:lnTo>
                    <a:pt x="112" y="112"/>
                  </a:lnTo>
                  <a:lnTo>
                    <a:pt x="114" y="111"/>
                  </a:lnTo>
                  <a:lnTo>
                    <a:pt x="116" y="111"/>
                  </a:lnTo>
                  <a:lnTo>
                    <a:pt x="121" y="109"/>
                  </a:lnTo>
                  <a:lnTo>
                    <a:pt x="123" y="107"/>
                  </a:lnTo>
                  <a:lnTo>
                    <a:pt x="125" y="107"/>
                  </a:lnTo>
                  <a:lnTo>
                    <a:pt x="127" y="106"/>
                  </a:lnTo>
                  <a:lnTo>
                    <a:pt x="131" y="106"/>
                  </a:lnTo>
                  <a:lnTo>
                    <a:pt x="134" y="109"/>
                  </a:lnTo>
                  <a:lnTo>
                    <a:pt x="134" y="111"/>
                  </a:lnTo>
                  <a:lnTo>
                    <a:pt x="136" y="120"/>
                  </a:lnTo>
                  <a:lnTo>
                    <a:pt x="137" y="123"/>
                  </a:lnTo>
                  <a:lnTo>
                    <a:pt x="139" y="125"/>
                  </a:lnTo>
                  <a:lnTo>
                    <a:pt x="143" y="127"/>
                  </a:lnTo>
                  <a:lnTo>
                    <a:pt x="149" y="127"/>
                  </a:lnTo>
                  <a:lnTo>
                    <a:pt x="153" y="130"/>
                  </a:lnTo>
                  <a:lnTo>
                    <a:pt x="156" y="133"/>
                  </a:lnTo>
                  <a:lnTo>
                    <a:pt x="164" y="136"/>
                  </a:lnTo>
                  <a:lnTo>
                    <a:pt x="169" y="137"/>
                  </a:lnTo>
                  <a:lnTo>
                    <a:pt x="176" y="142"/>
                  </a:lnTo>
                  <a:lnTo>
                    <a:pt x="177" y="144"/>
                  </a:lnTo>
                  <a:lnTo>
                    <a:pt x="178" y="147"/>
                  </a:lnTo>
                  <a:lnTo>
                    <a:pt x="179" y="149"/>
                  </a:lnTo>
                  <a:lnTo>
                    <a:pt x="179" y="152"/>
                  </a:lnTo>
                  <a:lnTo>
                    <a:pt x="180" y="156"/>
                  </a:lnTo>
                  <a:lnTo>
                    <a:pt x="184" y="160"/>
                  </a:lnTo>
                  <a:lnTo>
                    <a:pt x="189" y="161"/>
                  </a:lnTo>
                  <a:lnTo>
                    <a:pt x="191" y="161"/>
                  </a:lnTo>
                  <a:lnTo>
                    <a:pt x="195" y="170"/>
                  </a:lnTo>
                  <a:lnTo>
                    <a:pt x="196" y="174"/>
                  </a:lnTo>
                  <a:lnTo>
                    <a:pt x="198" y="176"/>
                  </a:lnTo>
                  <a:lnTo>
                    <a:pt x="201" y="178"/>
                  </a:lnTo>
                  <a:lnTo>
                    <a:pt x="212" y="176"/>
                  </a:lnTo>
                  <a:lnTo>
                    <a:pt x="218" y="177"/>
                  </a:lnTo>
                  <a:lnTo>
                    <a:pt x="224" y="181"/>
                  </a:lnTo>
                  <a:lnTo>
                    <a:pt x="230" y="199"/>
                  </a:lnTo>
                  <a:lnTo>
                    <a:pt x="231" y="206"/>
                  </a:lnTo>
                  <a:lnTo>
                    <a:pt x="231" y="209"/>
                  </a:lnTo>
                  <a:lnTo>
                    <a:pt x="229" y="211"/>
                  </a:lnTo>
                  <a:lnTo>
                    <a:pt x="227" y="211"/>
                  </a:lnTo>
                  <a:lnTo>
                    <a:pt x="225" y="210"/>
                  </a:lnTo>
                  <a:lnTo>
                    <a:pt x="223" y="210"/>
                  </a:lnTo>
                  <a:lnTo>
                    <a:pt x="219" y="209"/>
                  </a:lnTo>
                  <a:lnTo>
                    <a:pt x="217" y="209"/>
                  </a:lnTo>
                  <a:lnTo>
                    <a:pt x="215" y="211"/>
                  </a:lnTo>
                  <a:lnTo>
                    <a:pt x="215" y="215"/>
                  </a:lnTo>
                  <a:lnTo>
                    <a:pt x="217" y="226"/>
                  </a:lnTo>
                  <a:lnTo>
                    <a:pt x="217" y="228"/>
                  </a:lnTo>
                  <a:lnTo>
                    <a:pt x="218" y="229"/>
                  </a:lnTo>
                  <a:lnTo>
                    <a:pt x="221" y="229"/>
                  </a:lnTo>
                  <a:lnTo>
                    <a:pt x="222" y="231"/>
                  </a:lnTo>
                  <a:lnTo>
                    <a:pt x="229" y="231"/>
                  </a:lnTo>
                  <a:lnTo>
                    <a:pt x="231" y="232"/>
                  </a:lnTo>
                  <a:lnTo>
                    <a:pt x="234" y="234"/>
                  </a:lnTo>
                  <a:lnTo>
                    <a:pt x="234" y="237"/>
                  </a:lnTo>
                  <a:lnTo>
                    <a:pt x="229" y="242"/>
                  </a:lnTo>
                  <a:lnTo>
                    <a:pt x="230" y="243"/>
                  </a:lnTo>
                  <a:lnTo>
                    <a:pt x="235" y="244"/>
                  </a:lnTo>
                  <a:lnTo>
                    <a:pt x="247" y="244"/>
                  </a:lnTo>
                  <a:lnTo>
                    <a:pt x="250" y="246"/>
                  </a:lnTo>
                  <a:lnTo>
                    <a:pt x="256" y="250"/>
                  </a:lnTo>
                  <a:lnTo>
                    <a:pt x="264" y="254"/>
                  </a:lnTo>
                  <a:lnTo>
                    <a:pt x="283" y="254"/>
                  </a:lnTo>
                  <a:lnTo>
                    <a:pt x="292" y="255"/>
                  </a:lnTo>
                  <a:lnTo>
                    <a:pt x="299" y="256"/>
                  </a:lnTo>
                  <a:lnTo>
                    <a:pt x="304" y="259"/>
                  </a:lnTo>
                  <a:lnTo>
                    <a:pt x="307" y="267"/>
                  </a:lnTo>
                  <a:lnTo>
                    <a:pt x="310" y="277"/>
                  </a:lnTo>
                  <a:lnTo>
                    <a:pt x="313" y="284"/>
                  </a:lnTo>
                  <a:lnTo>
                    <a:pt x="313" y="287"/>
                  </a:lnTo>
                  <a:lnTo>
                    <a:pt x="318" y="287"/>
                  </a:lnTo>
                  <a:lnTo>
                    <a:pt x="329" y="281"/>
                  </a:lnTo>
                  <a:lnTo>
                    <a:pt x="330" y="280"/>
                  </a:lnTo>
                  <a:lnTo>
                    <a:pt x="331" y="278"/>
                  </a:lnTo>
                  <a:lnTo>
                    <a:pt x="334" y="274"/>
                  </a:lnTo>
                  <a:lnTo>
                    <a:pt x="336" y="272"/>
                  </a:lnTo>
                  <a:lnTo>
                    <a:pt x="339" y="271"/>
                  </a:lnTo>
                  <a:lnTo>
                    <a:pt x="341" y="270"/>
                  </a:lnTo>
                  <a:lnTo>
                    <a:pt x="343" y="270"/>
                  </a:lnTo>
                  <a:lnTo>
                    <a:pt x="345" y="271"/>
                  </a:lnTo>
                  <a:lnTo>
                    <a:pt x="350" y="276"/>
                  </a:lnTo>
                  <a:lnTo>
                    <a:pt x="353" y="274"/>
                  </a:lnTo>
                  <a:lnTo>
                    <a:pt x="357" y="271"/>
                  </a:lnTo>
                  <a:lnTo>
                    <a:pt x="363" y="268"/>
                  </a:lnTo>
                  <a:lnTo>
                    <a:pt x="368" y="266"/>
                  </a:lnTo>
                  <a:lnTo>
                    <a:pt x="372" y="266"/>
                  </a:lnTo>
                  <a:lnTo>
                    <a:pt x="374" y="267"/>
                  </a:lnTo>
                  <a:lnTo>
                    <a:pt x="377" y="269"/>
                  </a:lnTo>
                  <a:lnTo>
                    <a:pt x="378" y="272"/>
                  </a:lnTo>
                  <a:lnTo>
                    <a:pt x="383" y="277"/>
                  </a:lnTo>
                  <a:lnTo>
                    <a:pt x="384" y="279"/>
                  </a:lnTo>
                  <a:lnTo>
                    <a:pt x="388" y="279"/>
                  </a:lnTo>
                  <a:lnTo>
                    <a:pt x="395" y="278"/>
                  </a:lnTo>
                  <a:lnTo>
                    <a:pt x="401" y="276"/>
                  </a:lnTo>
                  <a:lnTo>
                    <a:pt x="407" y="274"/>
                  </a:lnTo>
                  <a:lnTo>
                    <a:pt x="411" y="272"/>
                  </a:lnTo>
                  <a:lnTo>
                    <a:pt x="422" y="266"/>
                  </a:lnTo>
                  <a:lnTo>
                    <a:pt x="425" y="266"/>
                  </a:lnTo>
                  <a:lnTo>
                    <a:pt x="430" y="267"/>
                  </a:lnTo>
                  <a:lnTo>
                    <a:pt x="436" y="266"/>
                  </a:lnTo>
                  <a:lnTo>
                    <a:pt x="445" y="266"/>
                  </a:lnTo>
                  <a:lnTo>
                    <a:pt x="452" y="267"/>
                  </a:lnTo>
                  <a:lnTo>
                    <a:pt x="456" y="270"/>
                  </a:lnTo>
                  <a:lnTo>
                    <a:pt x="456" y="276"/>
                  </a:lnTo>
                  <a:lnTo>
                    <a:pt x="453" y="282"/>
                  </a:lnTo>
                  <a:lnTo>
                    <a:pt x="441" y="294"/>
                  </a:lnTo>
                  <a:lnTo>
                    <a:pt x="435" y="299"/>
                  </a:lnTo>
                  <a:lnTo>
                    <a:pt x="433" y="303"/>
                  </a:lnTo>
                  <a:lnTo>
                    <a:pt x="431" y="308"/>
                  </a:lnTo>
                  <a:lnTo>
                    <a:pt x="429" y="315"/>
                  </a:lnTo>
                  <a:lnTo>
                    <a:pt x="423" y="321"/>
                  </a:lnTo>
                  <a:lnTo>
                    <a:pt x="418" y="325"/>
                  </a:lnTo>
                  <a:lnTo>
                    <a:pt x="415" y="329"/>
                  </a:lnTo>
                  <a:lnTo>
                    <a:pt x="414" y="334"/>
                  </a:lnTo>
                  <a:lnTo>
                    <a:pt x="412" y="340"/>
                  </a:lnTo>
                  <a:lnTo>
                    <a:pt x="407" y="350"/>
                  </a:lnTo>
                  <a:lnTo>
                    <a:pt x="399" y="359"/>
                  </a:lnTo>
                  <a:lnTo>
                    <a:pt x="389" y="368"/>
                  </a:lnTo>
                  <a:lnTo>
                    <a:pt x="385" y="371"/>
                  </a:lnTo>
                  <a:lnTo>
                    <a:pt x="381" y="373"/>
                  </a:lnTo>
                  <a:lnTo>
                    <a:pt x="380" y="374"/>
                  </a:lnTo>
                  <a:lnTo>
                    <a:pt x="379" y="376"/>
                  </a:lnTo>
                  <a:lnTo>
                    <a:pt x="379" y="380"/>
                  </a:lnTo>
                  <a:lnTo>
                    <a:pt x="380" y="382"/>
                  </a:lnTo>
                  <a:lnTo>
                    <a:pt x="383" y="384"/>
                  </a:lnTo>
                  <a:lnTo>
                    <a:pt x="386" y="392"/>
                  </a:lnTo>
                  <a:lnTo>
                    <a:pt x="386" y="399"/>
                  </a:lnTo>
                  <a:lnTo>
                    <a:pt x="385" y="406"/>
                  </a:lnTo>
                  <a:lnTo>
                    <a:pt x="385" y="408"/>
                  </a:lnTo>
                  <a:lnTo>
                    <a:pt x="388" y="408"/>
                  </a:lnTo>
                  <a:lnTo>
                    <a:pt x="390" y="407"/>
                  </a:lnTo>
                  <a:lnTo>
                    <a:pt x="391" y="405"/>
                  </a:lnTo>
                  <a:lnTo>
                    <a:pt x="394" y="402"/>
                  </a:lnTo>
                  <a:lnTo>
                    <a:pt x="395" y="398"/>
                  </a:lnTo>
                  <a:lnTo>
                    <a:pt x="397" y="393"/>
                  </a:lnTo>
                  <a:lnTo>
                    <a:pt x="400" y="389"/>
                  </a:lnTo>
                  <a:lnTo>
                    <a:pt x="408" y="381"/>
                  </a:lnTo>
                  <a:lnTo>
                    <a:pt x="412" y="374"/>
                  </a:lnTo>
                  <a:lnTo>
                    <a:pt x="417" y="367"/>
                  </a:lnTo>
                  <a:lnTo>
                    <a:pt x="419" y="357"/>
                  </a:lnTo>
                  <a:lnTo>
                    <a:pt x="421" y="348"/>
                  </a:lnTo>
                  <a:lnTo>
                    <a:pt x="425" y="339"/>
                  </a:lnTo>
                  <a:lnTo>
                    <a:pt x="432" y="329"/>
                  </a:lnTo>
                  <a:lnTo>
                    <a:pt x="435" y="325"/>
                  </a:lnTo>
                  <a:lnTo>
                    <a:pt x="440" y="317"/>
                  </a:lnTo>
                  <a:lnTo>
                    <a:pt x="444" y="311"/>
                  </a:lnTo>
                  <a:lnTo>
                    <a:pt x="448" y="307"/>
                  </a:lnTo>
                  <a:lnTo>
                    <a:pt x="454" y="304"/>
                  </a:lnTo>
                  <a:lnTo>
                    <a:pt x="467" y="297"/>
                  </a:lnTo>
                  <a:lnTo>
                    <a:pt x="470" y="299"/>
                  </a:lnTo>
                  <a:lnTo>
                    <a:pt x="475" y="300"/>
                  </a:lnTo>
                  <a:lnTo>
                    <a:pt x="478" y="303"/>
                  </a:lnTo>
                  <a:lnTo>
                    <a:pt x="481" y="305"/>
                  </a:lnTo>
                  <a:lnTo>
                    <a:pt x="483" y="308"/>
                  </a:lnTo>
                  <a:lnTo>
                    <a:pt x="486" y="314"/>
                  </a:lnTo>
                  <a:lnTo>
                    <a:pt x="486" y="327"/>
                  </a:lnTo>
                  <a:lnTo>
                    <a:pt x="488" y="331"/>
                  </a:lnTo>
                  <a:lnTo>
                    <a:pt x="490" y="333"/>
                  </a:lnTo>
                  <a:lnTo>
                    <a:pt x="492" y="333"/>
                  </a:lnTo>
                  <a:lnTo>
                    <a:pt x="495" y="331"/>
                  </a:lnTo>
                  <a:lnTo>
                    <a:pt x="498" y="329"/>
                  </a:lnTo>
                  <a:lnTo>
                    <a:pt x="500" y="328"/>
                  </a:lnTo>
                  <a:lnTo>
                    <a:pt x="502" y="324"/>
                  </a:lnTo>
                  <a:lnTo>
                    <a:pt x="502" y="321"/>
                  </a:lnTo>
                  <a:lnTo>
                    <a:pt x="503" y="316"/>
                  </a:lnTo>
                  <a:lnTo>
                    <a:pt x="504" y="311"/>
                  </a:lnTo>
                  <a:lnTo>
                    <a:pt x="509" y="306"/>
                  </a:lnTo>
                  <a:lnTo>
                    <a:pt x="514" y="305"/>
                  </a:lnTo>
                  <a:lnTo>
                    <a:pt x="523" y="306"/>
                  </a:lnTo>
                  <a:lnTo>
                    <a:pt x="534" y="310"/>
                  </a:lnTo>
                  <a:lnTo>
                    <a:pt x="556" y="318"/>
                  </a:lnTo>
                  <a:lnTo>
                    <a:pt x="571" y="326"/>
                  </a:lnTo>
                  <a:lnTo>
                    <a:pt x="572" y="327"/>
                  </a:lnTo>
                  <a:lnTo>
                    <a:pt x="571" y="329"/>
                  </a:lnTo>
                  <a:lnTo>
                    <a:pt x="571" y="330"/>
                  </a:lnTo>
                  <a:lnTo>
                    <a:pt x="567" y="335"/>
                  </a:lnTo>
                  <a:lnTo>
                    <a:pt x="565" y="337"/>
                  </a:lnTo>
                  <a:lnTo>
                    <a:pt x="565" y="338"/>
                  </a:lnTo>
                  <a:lnTo>
                    <a:pt x="567" y="339"/>
                  </a:lnTo>
                  <a:lnTo>
                    <a:pt x="573" y="342"/>
                  </a:lnTo>
                  <a:lnTo>
                    <a:pt x="576" y="346"/>
                  </a:lnTo>
                  <a:lnTo>
                    <a:pt x="576" y="347"/>
                  </a:lnTo>
                  <a:lnTo>
                    <a:pt x="579" y="355"/>
                  </a:lnTo>
                  <a:lnTo>
                    <a:pt x="583" y="364"/>
                  </a:lnTo>
                  <a:lnTo>
                    <a:pt x="585" y="369"/>
                  </a:lnTo>
                  <a:lnTo>
                    <a:pt x="585" y="371"/>
                  </a:lnTo>
                  <a:lnTo>
                    <a:pt x="584" y="372"/>
                  </a:lnTo>
                  <a:lnTo>
                    <a:pt x="584" y="374"/>
                  </a:lnTo>
                  <a:lnTo>
                    <a:pt x="583" y="375"/>
                  </a:lnTo>
                  <a:lnTo>
                    <a:pt x="583" y="378"/>
                  </a:lnTo>
                  <a:lnTo>
                    <a:pt x="585" y="380"/>
                  </a:lnTo>
                  <a:lnTo>
                    <a:pt x="593" y="381"/>
                  </a:lnTo>
                  <a:lnTo>
                    <a:pt x="608" y="381"/>
                  </a:lnTo>
                  <a:lnTo>
                    <a:pt x="611" y="383"/>
                  </a:lnTo>
                  <a:lnTo>
                    <a:pt x="613" y="387"/>
                  </a:lnTo>
                  <a:lnTo>
                    <a:pt x="611" y="394"/>
                  </a:lnTo>
                  <a:lnTo>
                    <a:pt x="607" y="407"/>
                  </a:lnTo>
                  <a:lnTo>
                    <a:pt x="603" y="417"/>
                  </a:lnTo>
                  <a:lnTo>
                    <a:pt x="598" y="428"/>
                  </a:lnTo>
                  <a:lnTo>
                    <a:pt x="594" y="438"/>
                  </a:lnTo>
                  <a:lnTo>
                    <a:pt x="592" y="448"/>
                  </a:lnTo>
                  <a:lnTo>
                    <a:pt x="587" y="460"/>
                  </a:lnTo>
                  <a:lnTo>
                    <a:pt x="579" y="467"/>
                  </a:lnTo>
                  <a:lnTo>
                    <a:pt x="560" y="432"/>
                  </a:lnTo>
                  <a:lnTo>
                    <a:pt x="558" y="433"/>
                  </a:lnTo>
                  <a:lnTo>
                    <a:pt x="550" y="438"/>
                  </a:lnTo>
                  <a:lnTo>
                    <a:pt x="538" y="443"/>
                  </a:lnTo>
                  <a:lnTo>
                    <a:pt x="524" y="451"/>
                  </a:lnTo>
                  <a:lnTo>
                    <a:pt x="506" y="460"/>
                  </a:lnTo>
                  <a:lnTo>
                    <a:pt x="486" y="470"/>
                  </a:lnTo>
                  <a:lnTo>
                    <a:pt x="464" y="481"/>
                  </a:lnTo>
                  <a:lnTo>
                    <a:pt x="441" y="493"/>
                  </a:lnTo>
                  <a:lnTo>
                    <a:pt x="418" y="504"/>
                  </a:lnTo>
                  <a:lnTo>
                    <a:pt x="395" y="516"/>
                  </a:lnTo>
                  <a:lnTo>
                    <a:pt x="373" y="527"/>
                  </a:lnTo>
                  <a:lnTo>
                    <a:pt x="352" y="537"/>
                  </a:lnTo>
                  <a:lnTo>
                    <a:pt x="333" y="545"/>
                  </a:lnTo>
                  <a:lnTo>
                    <a:pt x="317" y="553"/>
                  </a:lnTo>
                  <a:lnTo>
                    <a:pt x="304" y="559"/>
                  </a:lnTo>
                  <a:lnTo>
                    <a:pt x="295" y="563"/>
                  </a:lnTo>
                  <a:lnTo>
                    <a:pt x="291" y="564"/>
                  </a:lnTo>
                  <a:lnTo>
                    <a:pt x="284" y="561"/>
                  </a:lnTo>
                  <a:lnTo>
                    <a:pt x="277" y="554"/>
                  </a:lnTo>
                  <a:lnTo>
                    <a:pt x="272" y="548"/>
                  </a:lnTo>
                  <a:lnTo>
                    <a:pt x="268" y="543"/>
                  </a:lnTo>
                  <a:lnTo>
                    <a:pt x="265" y="542"/>
                  </a:lnTo>
                  <a:lnTo>
                    <a:pt x="263" y="540"/>
                  </a:lnTo>
                  <a:lnTo>
                    <a:pt x="261" y="537"/>
                  </a:lnTo>
                  <a:lnTo>
                    <a:pt x="260" y="534"/>
                  </a:lnTo>
                  <a:lnTo>
                    <a:pt x="259" y="531"/>
                  </a:lnTo>
                  <a:lnTo>
                    <a:pt x="259" y="529"/>
                  </a:lnTo>
                  <a:lnTo>
                    <a:pt x="260" y="527"/>
                  </a:lnTo>
                  <a:lnTo>
                    <a:pt x="262" y="525"/>
                  </a:lnTo>
                  <a:lnTo>
                    <a:pt x="264" y="523"/>
                  </a:lnTo>
                  <a:lnTo>
                    <a:pt x="269" y="519"/>
                  </a:lnTo>
                  <a:lnTo>
                    <a:pt x="269" y="517"/>
                  </a:lnTo>
                  <a:lnTo>
                    <a:pt x="267" y="510"/>
                  </a:lnTo>
                  <a:lnTo>
                    <a:pt x="262" y="503"/>
                  </a:lnTo>
                  <a:lnTo>
                    <a:pt x="259" y="496"/>
                  </a:lnTo>
                  <a:lnTo>
                    <a:pt x="256" y="492"/>
                  </a:lnTo>
                  <a:lnTo>
                    <a:pt x="252" y="491"/>
                  </a:lnTo>
                  <a:lnTo>
                    <a:pt x="248" y="495"/>
                  </a:lnTo>
                  <a:lnTo>
                    <a:pt x="242" y="501"/>
                  </a:lnTo>
                  <a:lnTo>
                    <a:pt x="239" y="509"/>
                  </a:lnTo>
                  <a:lnTo>
                    <a:pt x="240" y="518"/>
                  </a:lnTo>
                  <a:lnTo>
                    <a:pt x="248" y="533"/>
                  </a:lnTo>
                  <a:lnTo>
                    <a:pt x="253" y="543"/>
                  </a:lnTo>
                  <a:lnTo>
                    <a:pt x="258" y="553"/>
                  </a:lnTo>
                  <a:lnTo>
                    <a:pt x="262" y="562"/>
                  </a:lnTo>
                  <a:lnTo>
                    <a:pt x="265" y="569"/>
                  </a:lnTo>
                  <a:lnTo>
                    <a:pt x="265" y="575"/>
                  </a:lnTo>
                  <a:lnTo>
                    <a:pt x="264" y="580"/>
                  </a:lnTo>
                  <a:lnTo>
                    <a:pt x="263" y="588"/>
                  </a:lnTo>
                  <a:lnTo>
                    <a:pt x="262" y="597"/>
                  </a:lnTo>
                  <a:lnTo>
                    <a:pt x="261" y="604"/>
                  </a:lnTo>
                  <a:lnTo>
                    <a:pt x="259" y="609"/>
                  </a:lnTo>
                  <a:lnTo>
                    <a:pt x="256" y="609"/>
                  </a:lnTo>
                  <a:lnTo>
                    <a:pt x="250" y="605"/>
                  </a:lnTo>
                  <a:lnTo>
                    <a:pt x="244" y="599"/>
                  </a:lnTo>
                  <a:lnTo>
                    <a:pt x="236" y="593"/>
                  </a:lnTo>
                  <a:lnTo>
                    <a:pt x="229" y="586"/>
                  </a:lnTo>
                  <a:lnTo>
                    <a:pt x="222" y="583"/>
                  </a:lnTo>
                  <a:lnTo>
                    <a:pt x="216" y="582"/>
                  </a:lnTo>
                  <a:lnTo>
                    <a:pt x="211" y="585"/>
                  </a:lnTo>
                  <a:lnTo>
                    <a:pt x="198" y="596"/>
                  </a:lnTo>
                  <a:lnTo>
                    <a:pt x="192" y="600"/>
                  </a:lnTo>
                  <a:lnTo>
                    <a:pt x="187" y="601"/>
                  </a:lnTo>
                  <a:lnTo>
                    <a:pt x="180" y="597"/>
                  </a:lnTo>
                  <a:lnTo>
                    <a:pt x="178" y="595"/>
                  </a:lnTo>
                  <a:lnTo>
                    <a:pt x="175" y="593"/>
                  </a:lnTo>
                  <a:lnTo>
                    <a:pt x="172" y="591"/>
                  </a:lnTo>
                  <a:lnTo>
                    <a:pt x="170" y="591"/>
                  </a:lnTo>
                  <a:lnTo>
                    <a:pt x="167" y="595"/>
                  </a:lnTo>
                  <a:lnTo>
                    <a:pt x="166" y="597"/>
                  </a:lnTo>
                  <a:lnTo>
                    <a:pt x="161" y="601"/>
                  </a:lnTo>
                  <a:lnTo>
                    <a:pt x="159" y="602"/>
                  </a:lnTo>
                  <a:lnTo>
                    <a:pt x="157" y="602"/>
                  </a:lnTo>
                  <a:lnTo>
                    <a:pt x="155" y="601"/>
                  </a:lnTo>
                  <a:lnTo>
                    <a:pt x="154" y="596"/>
                  </a:lnTo>
                  <a:lnTo>
                    <a:pt x="153" y="585"/>
                  </a:lnTo>
                  <a:lnTo>
                    <a:pt x="153" y="573"/>
                  </a:lnTo>
                  <a:lnTo>
                    <a:pt x="152" y="560"/>
                  </a:lnTo>
                  <a:lnTo>
                    <a:pt x="150" y="550"/>
                  </a:lnTo>
                  <a:lnTo>
                    <a:pt x="149" y="545"/>
                  </a:lnTo>
                  <a:lnTo>
                    <a:pt x="147" y="544"/>
                  </a:lnTo>
                  <a:lnTo>
                    <a:pt x="142" y="544"/>
                  </a:lnTo>
                  <a:lnTo>
                    <a:pt x="138" y="545"/>
                  </a:lnTo>
                  <a:lnTo>
                    <a:pt x="135" y="548"/>
                  </a:lnTo>
                  <a:lnTo>
                    <a:pt x="133" y="549"/>
                  </a:lnTo>
                  <a:lnTo>
                    <a:pt x="132" y="551"/>
                  </a:lnTo>
                  <a:lnTo>
                    <a:pt x="132" y="553"/>
                  </a:lnTo>
                  <a:lnTo>
                    <a:pt x="133" y="556"/>
                  </a:lnTo>
                  <a:lnTo>
                    <a:pt x="136" y="563"/>
                  </a:lnTo>
                  <a:lnTo>
                    <a:pt x="137" y="568"/>
                  </a:lnTo>
                  <a:lnTo>
                    <a:pt x="136" y="573"/>
                  </a:lnTo>
                  <a:lnTo>
                    <a:pt x="132" y="574"/>
                  </a:lnTo>
                  <a:lnTo>
                    <a:pt x="120" y="574"/>
                  </a:lnTo>
                  <a:lnTo>
                    <a:pt x="115" y="572"/>
                  </a:lnTo>
                  <a:lnTo>
                    <a:pt x="113" y="565"/>
                  </a:lnTo>
                  <a:lnTo>
                    <a:pt x="113" y="557"/>
                  </a:lnTo>
                  <a:lnTo>
                    <a:pt x="114" y="549"/>
                  </a:lnTo>
                  <a:lnTo>
                    <a:pt x="115" y="541"/>
                  </a:lnTo>
                  <a:lnTo>
                    <a:pt x="114" y="533"/>
                  </a:lnTo>
                  <a:lnTo>
                    <a:pt x="111" y="528"/>
                  </a:lnTo>
                  <a:lnTo>
                    <a:pt x="101" y="518"/>
                  </a:lnTo>
                  <a:lnTo>
                    <a:pt x="97" y="516"/>
                  </a:lnTo>
                  <a:lnTo>
                    <a:pt x="91" y="517"/>
                  </a:lnTo>
                  <a:lnTo>
                    <a:pt x="88" y="518"/>
                  </a:lnTo>
                  <a:lnTo>
                    <a:pt x="86" y="519"/>
                  </a:lnTo>
                  <a:lnTo>
                    <a:pt x="81" y="519"/>
                  </a:lnTo>
                  <a:lnTo>
                    <a:pt x="79" y="515"/>
                  </a:lnTo>
                  <a:lnTo>
                    <a:pt x="78" y="510"/>
                  </a:lnTo>
                  <a:lnTo>
                    <a:pt x="75" y="505"/>
                  </a:lnTo>
                  <a:lnTo>
                    <a:pt x="69" y="501"/>
                  </a:lnTo>
                  <a:lnTo>
                    <a:pt x="64" y="499"/>
                  </a:lnTo>
                  <a:lnTo>
                    <a:pt x="58" y="496"/>
                  </a:lnTo>
                  <a:lnTo>
                    <a:pt x="57" y="491"/>
                  </a:lnTo>
                  <a:lnTo>
                    <a:pt x="57" y="481"/>
                  </a:lnTo>
                  <a:lnTo>
                    <a:pt x="56" y="471"/>
                  </a:lnTo>
                  <a:lnTo>
                    <a:pt x="50" y="460"/>
                  </a:lnTo>
                  <a:lnTo>
                    <a:pt x="49" y="455"/>
                  </a:lnTo>
                  <a:lnTo>
                    <a:pt x="51" y="453"/>
                  </a:lnTo>
                  <a:lnTo>
                    <a:pt x="55" y="452"/>
                  </a:lnTo>
                  <a:lnTo>
                    <a:pt x="61" y="452"/>
                  </a:lnTo>
                  <a:lnTo>
                    <a:pt x="69" y="450"/>
                  </a:lnTo>
                  <a:lnTo>
                    <a:pt x="69" y="447"/>
                  </a:lnTo>
                  <a:lnTo>
                    <a:pt x="67" y="442"/>
                  </a:lnTo>
                  <a:lnTo>
                    <a:pt x="61" y="436"/>
                  </a:lnTo>
                  <a:lnTo>
                    <a:pt x="53" y="431"/>
                  </a:lnTo>
                  <a:lnTo>
                    <a:pt x="47" y="428"/>
                  </a:lnTo>
                  <a:lnTo>
                    <a:pt x="43" y="426"/>
                  </a:lnTo>
                  <a:lnTo>
                    <a:pt x="44" y="424"/>
                  </a:lnTo>
                  <a:lnTo>
                    <a:pt x="50" y="423"/>
                  </a:lnTo>
                  <a:lnTo>
                    <a:pt x="62" y="421"/>
                  </a:lnTo>
                  <a:lnTo>
                    <a:pt x="70" y="420"/>
                  </a:lnTo>
                  <a:lnTo>
                    <a:pt x="76" y="419"/>
                  </a:lnTo>
                  <a:lnTo>
                    <a:pt x="78" y="416"/>
                  </a:lnTo>
                  <a:lnTo>
                    <a:pt x="77" y="413"/>
                  </a:lnTo>
                  <a:lnTo>
                    <a:pt x="76" y="406"/>
                  </a:lnTo>
                  <a:lnTo>
                    <a:pt x="74" y="401"/>
                  </a:lnTo>
                  <a:lnTo>
                    <a:pt x="73" y="394"/>
                  </a:lnTo>
                  <a:lnTo>
                    <a:pt x="73" y="390"/>
                  </a:lnTo>
                  <a:lnTo>
                    <a:pt x="75" y="387"/>
                  </a:lnTo>
                  <a:lnTo>
                    <a:pt x="79" y="389"/>
                  </a:lnTo>
                  <a:lnTo>
                    <a:pt x="86" y="393"/>
                  </a:lnTo>
                  <a:lnTo>
                    <a:pt x="95" y="398"/>
                  </a:lnTo>
                  <a:lnTo>
                    <a:pt x="104" y="403"/>
                  </a:lnTo>
                  <a:lnTo>
                    <a:pt x="115" y="406"/>
                  </a:lnTo>
                  <a:lnTo>
                    <a:pt x="126" y="407"/>
                  </a:lnTo>
                  <a:lnTo>
                    <a:pt x="139" y="404"/>
                  </a:lnTo>
                  <a:lnTo>
                    <a:pt x="152" y="398"/>
                  </a:lnTo>
                  <a:lnTo>
                    <a:pt x="161" y="392"/>
                  </a:lnTo>
                  <a:lnTo>
                    <a:pt x="171" y="387"/>
                  </a:lnTo>
                  <a:lnTo>
                    <a:pt x="180" y="385"/>
                  </a:lnTo>
                  <a:lnTo>
                    <a:pt x="189" y="386"/>
                  </a:lnTo>
                  <a:lnTo>
                    <a:pt x="202" y="389"/>
                  </a:lnTo>
                  <a:lnTo>
                    <a:pt x="206" y="389"/>
                  </a:lnTo>
                  <a:lnTo>
                    <a:pt x="208" y="384"/>
                  </a:lnTo>
                  <a:lnTo>
                    <a:pt x="207" y="375"/>
                  </a:lnTo>
                  <a:lnTo>
                    <a:pt x="201" y="360"/>
                  </a:lnTo>
                  <a:lnTo>
                    <a:pt x="200" y="352"/>
                  </a:lnTo>
                  <a:lnTo>
                    <a:pt x="202" y="345"/>
                  </a:lnTo>
                  <a:lnTo>
                    <a:pt x="205" y="338"/>
                  </a:lnTo>
                  <a:lnTo>
                    <a:pt x="206" y="333"/>
                  </a:lnTo>
                  <a:lnTo>
                    <a:pt x="204" y="327"/>
                  </a:lnTo>
                  <a:lnTo>
                    <a:pt x="199" y="321"/>
                  </a:lnTo>
                  <a:lnTo>
                    <a:pt x="192" y="315"/>
                  </a:lnTo>
                  <a:lnTo>
                    <a:pt x="183" y="310"/>
                  </a:lnTo>
                  <a:lnTo>
                    <a:pt x="177" y="306"/>
                  </a:lnTo>
                  <a:lnTo>
                    <a:pt x="172" y="303"/>
                  </a:lnTo>
                  <a:lnTo>
                    <a:pt x="169" y="297"/>
                  </a:lnTo>
                  <a:lnTo>
                    <a:pt x="169" y="290"/>
                  </a:lnTo>
                  <a:lnTo>
                    <a:pt x="168" y="287"/>
                  </a:lnTo>
                  <a:lnTo>
                    <a:pt x="164" y="285"/>
                  </a:lnTo>
                  <a:lnTo>
                    <a:pt x="157" y="287"/>
                  </a:lnTo>
                  <a:lnTo>
                    <a:pt x="150" y="289"/>
                  </a:lnTo>
                  <a:lnTo>
                    <a:pt x="144" y="290"/>
                  </a:lnTo>
                  <a:lnTo>
                    <a:pt x="139" y="289"/>
                  </a:lnTo>
                  <a:lnTo>
                    <a:pt x="137" y="285"/>
                  </a:lnTo>
                  <a:lnTo>
                    <a:pt x="137" y="265"/>
                  </a:lnTo>
                  <a:lnTo>
                    <a:pt x="136" y="255"/>
                  </a:lnTo>
                  <a:lnTo>
                    <a:pt x="133" y="247"/>
                  </a:lnTo>
                  <a:lnTo>
                    <a:pt x="131" y="240"/>
                  </a:lnTo>
                  <a:lnTo>
                    <a:pt x="131" y="233"/>
                  </a:lnTo>
                  <a:lnTo>
                    <a:pt x="132" y="224"/>
                  </a:lnTo>
                  <a:lnTo>
                    <a:pt x="132" y="215"/>
                  </a:lnTo>
                  <a:lnTo>
                    <a:pt x="129" y="208"/>
                  </a:lnTo>
                  <a:lnTo>
                    <a:pt x="126" y="200"/>
                  </a:lnTo>
                  <a:lnTo>
                    <a:pt x="126" y="186"/>
                  </a:lnTo>
                  <a:lnTo>
                    <a:pt x="125" y="180"/>
                  </a:lnTo>
                  <a:lnTo>
                    <a:pt x="120" y="176"/>
                  </a:lnTo>
                  <a:lnTo>
                    <a:pt x="113" y="175"/>
                  </a:lnTo>
                  <a:lnTo>
                    <a:pt x="107" y="175"/>
                  </a:lnTo>
                  <a:lnTo>
                    <a:pt x="102" y="176"/>
                  </a:lnTo>
                  <a:lnTo>
                    <a:pt x="98" y="175"/>
                  </a:lnTo>
                  <a:lnTo>
                    <a:pt x="92" y="170"/>
                  </a:lnTo>
                  <a:lnTo>
                    <a:pt x="89" y="167"/>
                  </a:lnTo>
                  <a:lnTo>
                    <a:pt x="87" y="164"/>
                  </a:lnTo>
                  <a:lnTo>
                    <a:pt x="84" y="163"/>
                  </a:lnTo>
                  <a:lnTo>
                    <a:pt x="81" y="160"/>
                  </a:lnTo>
                  <a:lnTo>
                    <a:pt x="79" y="159"/>
                  </a:lnTo>
                  <a:lnTo>
                    <a:pt x="78" y="158"/>
                  </a:lnTo>
                  <a:lnTo>
                    <a:pt x="77" y="156"/>
                  </a:lnTo>
                  <a:lnTo>
                    <a:pt x="78" y="154"/>
                  </a:lnTo>
                  <a:lnTo>
                    <a:pt x="80" y="145"/>
                  </a:lnTo>
                  <a:lnTo>
                    <a:pt x="85" y="134"/>
                  </a:lnTo>
                  <a:lnTo>
                    <a:pt x="86" y="122"/>
                  </a:lnTo>
                  <a:lnTo>
                    <a:pt x="84" y="108"/>
                  </a:lnTo>
                  <a:lnTo>
                    <a:pt x="81" y="101"/>
                  </a:lnTo>
                  <a:lnTo>
                    <a:pt x="80" y="100"/>
                  </a:lnTo>
                  <a:lnTo>
                    <a:pt x="79" y="100"/>
                  </a:lnTo>
                  <a:lnTo>
                    <a:pt x="77" y="102"/>
                  </a:lnTo>
                  <a:lnTo>
                    <a:pt x="76" y="104"/>
                  </a:lnTo>
                  <a:lnTo>
                    <a:pt x="74" y="106"/>
                  </a:lnTo>
                  <a:lnTo>
                    <a:pt x="72" y="108"/>
                  </a:lnTo>
                  <a:lnTo>
                    <a:pt x="69" y="109"/>
                  </a:lnTo>
                  <a:lnTo>
                    <a:pt x="67" y="108"/>
                  </a:lnTo>
                  <a:lnTo>
                    <a:pt x="62" y="106"/>
                  </a:lnTo>
                  <a:lnTo>
                    <a:pt x="54" y="106"/>
                  </a:lnTo>
                  <a:lnTo>
                    <a:pt x="47" y="104"/>
                  </a:lnTo>
                  <a:lnTo>
                    <a:pt x="42" y="103"/>
                  </a:lnTo>
                  <a:lnTo>
                    <a:pt x="41" y="100"/>
                  </a:lnTo>
                  <a:lnTo>
                    <a:pt x="42" y="98"/>
                  </a:lnTo>
                  <a:lnTo>
                    <a:pt x="43" y="97"/>
                  </a:lnTo>
                  <a:lnTo>
                    <a:pt x="45" y="96"/>
                  </a:lnTo>
                  <a:lnTo>
                    <a:pt x="46" y="93"/>
                  </a:lnTo>
                  <a:lnTo>
                    <a:pt x="47" y="92"/>
                  </a:lnTo>
                  <a:lnTo>
                    <a:pt x="49" y="90"/>
                  </a:lnTo>
                  <a:lnTo>
                    <a:pt x="49" y="87"/>
                  </a:lnTo>
                  <a:lnTo>
                    <a:pt x="47" y="84"/>
                  </a:lnTo>
                  <a:lnTo>
                    <a:pt x="46" y="76"/>
                  </a:lnTo>
                  <a:lnTo>
                    <a:pt x="44" y="70"/>
                  </a:lnTo>
                  <a:lnTo>
                    <a:pt x="42" y="66"/>
                  </a:lnTo>
                  <a:lnTo>
                    <a:pt x="37" y="65"/>
                  </a:lnTo>
                  <a:lnTo>
                    <a:pt x="30" y="65"/>
                  </a:lnTo>
                  <a:lnTo>
                    <a:pt x="27" y="63"/>
                  </a:lnTo>
                  <a:lnTo>
                    <a:pt x="23" y="58"/>
                  </a:lnTo>
                  <a:lnTo>
                    <a:pt x="18" y="51"/>
                  </a:lnTo>
                  <a:lnTo>
                    <a:pt x="15" y="43"/>
                  </a:lnTo>
                  <a:lnTo>
                    <a:pt x="10" y="33"/>
                  </a:lnTo>
                  <a:lnTo>
                    <a:pt x="6" y="20"/>
                  </a:lnTo>
                  <a:lnTo>
                    <a:pt x="0" y="7"/>
                  </a:lnTo>
                  <a:lnTo>
                    <a:pt x="0" y="4"/>
                  </a:lnTo>
                  <a:lnTo>
                    <a:pt x="3" y="1"/>
                  </a:lnTo>
                  <a:lnTo>
                    <a:pt x="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0" name="Freeform 28">
              <a:extLst>
                <a:ext uri="{FF2B5EF4-FFF2-40B4-BE49-F238E27FC236}">
                  <a16:creationId xmlns:a16="http://schemas.microsoft.com/office/drawing/2014/main" id="{09548C76-F0EC-4EA3-BACD-70F2204CEC4B}"/>
                </a:ext>
              </a:extLst>
            </p:cNvPr>
            <p:cNvSpPr>
              <a:spLocks/>
            </p:cNvSpPr>
            <p:nvPr/>
          </p:nvSpPr>
          <p:spPr bwMode="auto">
            <a:xfrm>
              <a:off x="6245225" y="5105401"/>
              <a:ext cx="122238" cy="163513"/>
            </a:xfrm>
            <a:custGeom>
              <a:avLst/>
              <a:gdLst/>
              <a:ahLst/>
              <a:cxnLst>
                <a:cxn ang="0">
                  <a:pos x="16" y="0"/>
                </a:cxn>
                <a:cxn ang="0">
                  <a:pos x="21" y="0"/>
                </a:cxn>
                <a:cxn ang="0">
                  <a:pos x="24" y="2"/>
                </a:cxn>
                <a:cxn ang="0">
                  <a:pos x="26" y="4"/>
                </a:cxn>
                <a:cxn ang="0">
                  <a:pos x="28" y="10"/>
                </a:cxn>
                <a:cxn ang="0">
                  <a:pos x="30" y="18"/>
                </a:cxn>
                <a:cxn ang="0">
                  <a:pos x="32" y="27"/>
                </a:cxn>
                <a:cxn ang="0">
                  <a:pos x="33" y="36"/>
                </a:cxn>
                <a:cxn ang="0">
                  <a:pos x="35" y="45"/>
                </a:cxn>
                <a:cxn ang="0">
                  <a:pos x="38" y="49"/>
                </a:cxn>
                <a:cxn ang="0">
                  <a:pos x="42" y="50"/>
                </a:cxn>
                <a:cxn ang="0">
                  <a:pos x="48" y="46"/>
                </a:cxn>
                <a:cxn ang="0">
                  <a:pos x="54" y="42"/>
                </a:cxn>
                <a:cxn ang="0">
                  <a:pos x="59" y="38"/>
                </a:cxn>
                <a:cxn ang="0">
                  <a:pos x="63" y="38"/>
                </a:cxn>
                <a:cxn ang="0">
                  <a:pos x="68" y="43"/>
                </a:cxn>
                <a:cxn ang="0">
                  <a:pos x="72" y="50"/>
                </a:cxn>
                <a:cxn ang="0">
                  <a:pos x="77" y="68"/>
                </a:cxn>
                <a:cxn ang="0">
                  <a:pos x="76" y="75"/>
                </a:cxn>
                <a:cxn ang="0">
                  <a:pos x="72" y="79"/>
                </a:cxn>
                <a:cxn ang="0">
                  <a:pos x="68" y="86"/>
                </a:cxn>
                <a:cxn ang="0">
                  <a:pos x="63" y="93"/>
                </a:cxn>
                <a:cxn ang="0">
                  <a:pos x="59" y="99"/>
                </a:cxn>
                <a:cxn ang="0">
                  <a:pos x="55" y="103"/>
                </a:cxn>
                <a:cxn ang="0">
                  <a:pos x="51" y="103"/>
                </a:cxn>
                <a:cxn ang="0">
                  <a:pos x="49" y="98"/>
                </a:cxn>
                <a:cxn ang="0">
                  <a:pos x="48" y="92"/>
                </a:cxn>
                <a:cxn ang="0">
                  <a:pos x="48" y="87"/>
                </a:cxn>
                <a:cxn ang="0">
                  <a:pos x="47" y="82"/>
                </a:cxn>
                <a:cxn ang="0">
                  <a:pos x="46" y="81"/>
                </a:cxn>
                <a:cxn ang="0">
                  <a:pos x="42" y="79"/>
                </a:cxn>
                <a:cxn ang="0">
                  <a:pos x="35" y="79"/>
                </a:cxn>
                <a:cxn ang="0">
                  <a:pos x="33" y="81"/>
                </a:cxn>
                <a:cxn ang="0">
                  <a:pos x="32" y="83"/>
                </a:cxn>
                <a:cxn ang="0">
                  <a:pos x="28" y="92"/>
                </a:cxn>
                <a:cxn ang="0">
                  <a:pos x="25" y="100"/>
                </a:cxn>
                <a:cxn ang="0">
                  <a:pos x="22" y="102"/>
                </a:cxn>
                <a:cxn ang="0">
                  <a:pos x="13" y="102"/>
                </a:cxn>
                <a:cxn ang="0">
                  <a:pos x="8" y="101"/>
                </a:cxn>
                <a:cxn ang="0">
                  <a:pos x="3" y="98"/>
                </a:cxn>
                <a:cxn ang="0">
                  <a:pos x="1" y="92"/>
                </a:cxn>
                <a:cxn ang="0">
                  <a:pos x="0" y="82"/>
                </a:cxn>
                <a:cxn ang="0">
                  <a:pos x="1" y="76"/>
                </a:cxn>
                <a:cxn ang="0">
                  <a:pos x="3" y="68"/>
                </a:cxn>
                <a:cxn ang="0">
                  <a:pos x="5" y="59"/>
                </a:cxn>
                <a:cxn ang="0">
                  <a:pos x="8" y="46"/>
                </a:cxn>
                <a:cxn ang="0">
                  <a:pos x="10" y="18"/>
                </a:cxn>
                <a:cxn ang="0">
                  <a:pos x="11" y="9"/>
                </a:cxn>
                <a:cxn ang="0">
                  <a:pos x="12" y="5"/>
                </a:cxn>
                <a:cxn ang="0">
                  <a:pos x="14" y="2"/>
                </a:cxn>
                <a:cxn ang="0">
                  <a:pos x="16" y="0"/>
                </a:cxn>
              </a:cxnLst>
              <a:rect l="0" t="0" r="r" b="b"/>
              <a:pathLst>
                <a:path w="77" h="103">
                  <a:moveTo>
                    <a:pt x="16" y="0"/>
                  </a:moveTo>
                  <a:lnTo>
                    <a:pt x="21" y="0"/>
                  </a:lnTo>
                  <a:lnTo>
                    <a:pt x="24" y="2"/>
                  </a:lnTo>
                  <a:lnTo>
                    <a:pt x="26" y="4"/>
                  </a:lnTo>
                  <a:lnTo>
                    <a:pt x="28" y="10"/>
                  </a:lnTo>
                  <a:lnTo>
                    <a:pt x="30" y="18"/>
                  </a:lnTo>
                  <a:lnTo>
                    <a:pt x="32" y="27"/>
                  </a:lnTo>
                  <a:lnTo>
                    <a:pt x="33" y="36"/>
                  </a:lnTo>
                  <a:lnTo>
                    <a:pt x="35" y="45"/>
                  </a:lnTo>
                  <a:lnTo>
                    <a:pt x="38" y="49"/>
                  </a:lnTo>
                  <a:lnTo>
                    <a:pt x="42" y="50"/>
                  </a:lnTo>
                  <a:lnTo>
                    <a:pt x="48" y="46"/>
                  </a:lnTo>
                  <a:lnTo>
                    <a:pt x="54" y="42"/>
                  </a:lnTo>
                  <a:lnTo>
                    <a:pt x="59" y="38"/>
                  </a:lnTo>
                  <a:lnTo>
                    <a:pt x="63" y="38"/>
                  </a:lnTo>
                  <a:lnTo>
                    <a:pt x="68" y="43"/>
                  </a:lnTo>
                  <a:lnTo>
                    <a:pt x="72" y="50"/>
                  </a:lnTo>
                  <a:lnTo>
                    <a:pt x="77" y="68"/>
                  </a:lnTo>
                  <a:lnTo>
                    <a:pt x="76" y="75"/>
                  </a:lnTo>
                  <a:lnTo>
                    <a:pt x="72" y="79"/>
                  </a:lnTo>
                  <a:lnTo>
                    <a:pt x="68" y="86"/>
                  </a:lnTo>
                  <a:lnTo>
                    <a:pt x="63" y="93"/>
                  </a:lnTo>
                  <a:lnTo>
                    <a:pt x="59" y="99"/>
                  </a:lnTo>
                  <a:lnTo>
                    <a:pt x="55" y="103"/>
                  </a:lnTo>
                  <a:lnTo>
                    <a:pt x="51" y="103"/>
                  </a:lnTo>
                  <a:lnTo>
                    <a:pt x="49" y="98"/>
                  </a:lnTo>
                  <a:lnTo>
                    <a:pt x="48" y="92"/>
                  </a:lnTo>
                  <a:lnTo>
                    <a:pt x="48" y="87"/>
                  </a:lnTo>
                  <a:lnTo>
                    <a:pt x="47" y="82"/>
                  </a:lnTo>
                  <a:lnTo>
                    <a:pt x="46" y="81"/>
                  </a:lnTo>
                  <a:lnTo>
                    <a:pt x="42" y="79"/>
                  </a:lnTo>
                  <a:lnTo>
                    <a:pt x="35" y="79"/>
                  </a:lnTo>
                  <a:lnTo>
                    <a:pt x="33" y="81"/>
                  </a:lnTo>
                  <a:lnTo>
                    <a:pt x="32" y="83"/>
                  </a:lnTo>
                  <a:lnTo>
                    <a:pt x="28" y="92"/>
                  </a:lnTo>
                  <a:lnTo>
                    <a:pt x="25" y="100"/>
                  </a:lnTo>
                  <a:lnTo>
                    <a:pt x="22" y="102"/>
                  </a:lnTo>
                  <a:lnTo>
                    <a:pt x="13" y="102"/>
                  </a:lnTo>
                  <a:lnTo>
                    <a:pt x="8" y="101"/>
                  </a:lnTo>
                  <a:lnTo>
                    <a:pt x="3" y="98"/>
                  </a:lnTo>
                  <a:lnTo>
                    <a:pt x="1" y="92"/>
                  </a:lnTo>
                  <a:lnTo>
                    <a:pt x="0" y="82"/>
                  </a:lnTo>
                  <a:lnTo>
                    <a:pt x="1" y="76"/>
                  </a:lnTo>
                  <a:lnTo>
                    <a:pt x="3" y="68"/>
                  </a:lnTo>
                  <a:lnTo>
                    <a:pt x="5" y="59"/>
                  </a:lnTo>
                  <a:lnTo>
                    <a:pt x="8" y="46"/>
                  </a:lnTo>
                  <a:lnTo>
                    <a:pt x="10" y="18"/>
                  </a:lnTo>
                  <a:lnTo>
                    <a:pt x="11" y="9"/>
                  </a:lnTo>
                  <a:lnTo>
                    <a:pt x="12" y="5"/>
                  </a:lnTo>
                  <a:lnTo>
                    <a:pt x="14" y="2"/>
                  </a:lnTo>
                  <a:lnTo>
                    <a:pt x="1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1" name="Freeform 29">
              <a:extLst>
                <a:ext uri="{FF2B5EF4-FFF2-40B4-BE49-F238E27FC236}">
                  <a16:creationId xmlns:a16="http://schemas.microsoft.com/office/drawing/2014/main" id="{43E04F2A-0FEB-4339-962E-EA5F2D3AF672}"/>
                </a:ext>
              </a:extLst>
            </p:cNvPr>
            <p:cNvSpPr>
              <a:spLocks/>
            </p:cNvSpPr>
            <p:nvPr/>
          </p:nvSpPr>
          <p:spPr bwMode="auto">
            <a:xfrm>
              <a:off x="5992813" y="5216526"/>
              <a:ext cx="192088" cy="82550"/>
            </a:xfrm>
            <a:custGeom>
              <a:avLst/>
              <a:gdLst/>
              <a:ahLst/>
              <a:cxnLst>
                <a:cxn ang="0">
                  <a:pos x="118" y="0"/>
                </a:cxn>
                <a:cxn ang="0">
                  <a:pos x="118" y="2"/>
                </a:cxn>
                <a:cxn ang="0">
                  <a:pos x="116" y="6"/>
                </a:cxn>
                <a:cxn ang="0">
                  <a:pos x="112" y="11"/>
                </a:cxn>
                <a:cxn ang="0">
                  <a:pos x="109" y="17"/>
                </a:cxn>
                <a:cxn ang="0">
                  <a:pos x="106" y="21"/>
                </a:cxn>
                <a:cxn ang="0">
                  <a:pos x="106" y="24"/>
                </a:cxn>
                <a:cxn ang="0">
                  <a:pos x="111" y="27"/>
                </a:cxn>
                <a:cxn ang="0">
                  <a:pos x="114" y="28"/>
                </a:cxn>
                <a:cxn ang="0">
                  <a:pos x="117" y="30"/>
                </a:cxn>
                <a:cxn ang="0">
                  <a:pos x="120" y="31"/>
                </a:cxn>
                <a:cxn ang="0">
                  <a:pos x="121" y="32"/>
                </a:cxn>
                <a:cxn ang="0">
                  <a:pos x="121" y="33"/>
                </a:cxn>
                <a:cxn ang="0">
                  <a:pos x="111" y="43"/>
                </a:cxn>
                <a:cxn ang="0">
                  <a:pos x="104" y="48"/>
                </a:cxn>
                <a:cxn ang="0">
                  <a:pos x="99" y="52"/>
                </a:cxn>
                <a:cxn ang="0">
                  <a:pos x="95" y="52"/>
                </a:cxn>
                <a:cxn ang="0">
                  <a:pos x="92" y="50"/>
                </a:cxn>
                <a:cxn ang="0">
                  <a:pos x="87" y="44"/>
                </a:cxn>
                <a:cxn ang="0">
                  <a:pos x="83" y="42"/>
                </a:cxn>
                <a:cxn ang="0">
                  <a:pos x="81" y="41"/>
                </a:cxn>
                <a:cxn ang="0">
                  <a:pos x="79" y="41"/>
                </a:cxn>
                <a:cxn ang="0">
                  <a:pos x="74" y="43"/>
                </a:cxn>
                <a:cxn ang="0">
                  <a:pos x="68" y="47"/>
                </a:cxn>
                <a:cxn ang="0">
                  <a:pos x="61" y="48"/>
                </a:cxn>
                <a:cxn ang="0">
                  <a:pos x="56" y="47"/>
                </a:cxn>
                <a:cxn ang="0">
                  <a:pos x="43" y="41"/>
                </a:cxn>
                <a:cxn ang="0">
                  <a:pos x="38" y="41"/>
                </a:cxn>
                <a:cxn ang="0">
                  <a:pos x="34" y="45"/>
                </a:cxn>
                <a:cxn ang="0">
                  <a:pos x="28" y="47"/>
                </a:cxn>
                <a:cxn ang="0">
                  <a:pos x="24" y="46"/>
                </a:cxn>
                <a:cxn ang="0">
                  <a:pos x="21" y="43"/>
                </a:cxn>
                <a:cxn ang="0">
                  <a:pos x="20" y="41"/>
                </a:cxn>
                <a:cxn ang="0">
                  <a:pos x="17" y="37"/>
                </a:cxn>
                <a:cxn ang="0">
                  <a:pos x="14" y="36"/>
                </a:cxn>
                <a:cxn ang="0">
                  <a:pos x="3" y="36"/>
                </a:cxn>
                <a:cxn ang="0">
                  <a:pos x="1" y="34"/>
                </a:cxn>
                <a:cxn ang="0">
                  <a:pos x="1" y="32"/>
                </a:cxn>
                <a:cxn ang="0">
                  <a:pos x="0" y="27"/>
                </a:cxn>
                <a:cxn ang="0">
                  <a:pos x="0" y="13"/>
                </a:cxn>
                <a:cxn ang="0">
                  <a:pos x="2" y="9"/>
                </a:cxn>
                <a:cxn ang="0">
                  <a:pos x="5" y="8"/>
                </a:cxn>
                <a:cxn ang="0">
                  <a:pos x="9" y="10"/>
                </a:cxn>
                <a:cxn ang="0">
                  <a:pos x="20" y="21"/>
                </a:cxn>
                <a:cxn ang="0">
                  <a:pos x="24" y="28"/>
                </a:cxn>
                <a:cxn ang="0">
                  <a:pos x="25" y="31"/>
                </a:cxn>
                <a:cxn ang="0">
                  <a:pos x="26" y="32"/>
                </a:cxn>
                <a:cxn ang="0">
                  <a:pos x="30" y="33"/>
                </a:cxn>
                <a:cxn ang="0">
                  <a:pos x="32" y="33"/>
                </a:cxn>
                <a:cxn ang="0">
                  <a:pos x="35" y="32"/>
                </a:cxn>
                <a:cxn ang="0">
                  <a:pos x="38" y="30"/>
                </a:cxn>
                <a:cxn ang="0">
                  <a:pos x="43" y="29"/>
                </a:cxn>
                <a:cxn ang="0">
                  <a:pos x="58" y="29"/>
                </a:cxn>
                <a:cxn ang="0">
                  <a:pos x="67" y="27"/>
                </a:cxn>
                <a:cxn ang="0">
                  <a:pos x="74" y="23"/>
                </a:cxn>
                <a:cxn ang="0">
                  <a:pos x="81" y="19"/>
                </a:cxn>
                <a:cxn ang="0">
                  <a:pos x="91" y="14"/>
                </a:cxn>
                <a:cxn ang="0">
                  <a:pos x="101" y="9"/>
                </a:cxn>
                <a:cxn ang="0">
                  <a:pos x="110" y="5"/>
                </a:cxn>
                <a:cxn ang="0">
                  <a:pos x="115" y="1"/>
                </a:cxn>
                <a:cxn ang="0">
                  <a:pos x="118" y="0"/>
                </a:cxn>
              </a:cxnLst>
              <a:rect l="0" t="0" r="r" b="b"/>
              <a:pathLst>
                <a:path w="121" h="52">
                  <a:moveTo>
                    <a:pt x="118" y="0"/>
                  </a:moveTo>
                  <a:lnTo>
                    <a:pt x="118" y="2"/>
                  </a:lnTo>
                  <a:lnTo>
                    <a:pt x="116" y="6"/>
                  </a:lnTo>
                  <a:lnTo>
                    <a:pt x="112" y="11"/>
                  </a:lnTo>
                  <a:lnTo>
                    <a:pt x="109" y="17"/>
                  </a:lnTo>
                  <a:lnTo>
                    <a:pt x="106" y="21"/>
                  </a:lnTo>
                  <a:lnTo>
                    <a:pt x="106" y="24"/>
                  </a:lnTo>
                  <a:lnTo>
                    <a:pt x="111" y="27"/>
                  </a:lnTo>
                  <a:lnTo>
                    <a:pt x="114" y="28"/>
                  </a:lnTo>
                  <a:lnTo>
                    <a:pt x="117" y="30"/>
                  </a:lnTo>
                  <a:lnTo>
                    <a:pt x="120" y="31"/>
                  </a:lnTo>
                  <a:lnTo>
                    <a:pt x="121" y="32"/>
                  </a:lnTo>
                  <a:lnTo>
                    <a:pt x="121" y="33"/>
                  </a:lnTo>
                  <a:lnTo>
                    <a:pt x="111" y="43"/>
                  </a:lnTo>
                  <a:lnTo>
                    <a:pt x="104" y="48"/>
                  </a:lnTo>
                  <a:lnTo>
                    <a:pt x="99" y="52"/>
                  </a:lnTo>
                  <a:lnTo>
                    <a:pt x="95" y="52"/>
                  </a:lnTo>
                  <a:lnTo>
                    <a:pt x="92" y="50"/>
                  </a:lnTo>
                  <a:lnTo>
                    <a:pt x="87" y="44"/>
                  </a:lnTo>
                  <a:lnTo>
                    <a:pt x="83" y="42"/>
                  </a:lnTo>
                  <a:lnTo>
                    <a:pt x="81" y="41"/>
                  </a:lnTo>
                  <a:lnTo>
                    <a:pt x="79" y="41"/>
                  </a:lnTo>
                  <a:lnTo>
                    <a:pt x="74" y="43"/>
                  </a:lnTo>
                  <a:lnTo>
                    <a:pt x="68" y="47"/>
                  </a:lnTo>
                  <a:lnTo>
                    <a:pt x="61" y="48"/>
                  </a:lnTo>
                  <a:lnTo>
                    <a:pt x="56" y="47"/>
                  </a:lnTo>
                  <a:lnTo>
                    <a:pt x="43" y="41"/>
                  </a:lnTo>
                  <a:lnTo>
                    <a:pt x="38" y="41"/>
                  </a:lnTo>
                  <a:lnTo>
                    <a:pt x="34" y="45"/>
                  </a:lnTo>
                  <a:lnTo>
                    <a:pt x="28" y="47"/>
                  </a:lnTo>
                  <a:lnTo>
                    <a:pt x="24" y="46"/>
                  </a:lnTo>
                  <a:lnTo>
                    <a:pt x="21" y="43"/>
                  </a:lnTo>
                  <a:lnTo>
                    <a:pt x="20" y="41"/>
                  </a:lnTo>
                  <a:lnTo>
                    <a:pt x="17" y="37"/>
                  </a:lnTo>
                  <a:lnTo>
                    <a:pt x="14" y="36"/>
                  </a:lnTo>
                  <a:lnTo>
                    <a:pt x="3" y="36"/>
                  </a:lnTo>
                  <a:lnTo>
                    <a:pt x="1" y="34"/>
                  </a:lnTo>
                  <a:lnTo>
                    <a:pt x="1" y="32"/>
                  </a:lnTo>
                  <a:lnTo>
                    <a:pt x="0" y="27"/>
                  </a:lnTo>
                  <a:lnTo>
                    <a:pt x="0" y="13"/>
                  </a:lnTo>
                  <a:lnTo>
                    <a:pt x="2" y="9"/>
                  </a:lnTo>
                  <a:lnTo>
                    <a:pt x="5" y="8"/>
                  </a:lnTo>
                  <a:lnTo>
                    <a:pt x="9" y="10"/>
                  </a:lnTo>
                  <a:lnTo>
                    <a:pt x="20" y="21"/>
                  </a:lnTo>
                  <a:lnTo>
                    <a:pt x="24" y="28"/>
                  </a:lnTo>
                  <a:lnTo>
                    <a:pt x="25" y="31"/>
                  </a:lnTo>
                  <a:lnTo>
                    <a:pt x="26" y="32"/>
                  </a:lnTo>
                  <a:lnTo>
                    <a:pt x="30" y="33"/>
                  </a:lnTo>
                  <a:lnTo>
                    <a:pt x="32" y="33"/>
                  </a:lnTo>
                  <a:lnTo>
                    <a:pt x="35" y="32"/>
                  </a:lnTo>
                  <a:lnTo>
                    <a:pt x="38" y="30"/>
                  </a:lnTo>
                  <a:lnTo>
                    <a:pt x="43" y="29"/>
                  </a:lnTo>
                  <a:lnTo>
                    <a:pt x="58" y="29"/>
                  </a:lnTo>
                  <a:lnTo>
                    <a:pt x="67" y="27"/>
                  </a:lnTo>
                  <a:lnTo>
                    <a:pt x="74" y="23"/>
                  </a:lnTo>
                  <a:lnTo>
                    <a:pt x="81" y="19"/>
                  </a:lnTo>
                  <a:lnTo>
                    <a:pt x="91" y="14"/>
                  </a:lnTo>
                  <a:lnTo>
                    <a:pt x="101" y="9"/>
                  </a:lnTo>
                  <a:lnTo>
                    <a:pt x="110" y="5"/>
                  </a:lnTo>
                  <a:lnTo>
                    <a:pt x="115" y="1"/>
                  </a:lnTo>
                  <a:lnTo>
                    <a:pt x="11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2" name="Freeform 30">
              <a:extLst>
                <a:ext uri="{FF2B5EF4-FFF2-40B4-BE49-F238E27FC236}">
                  <a16:creationId xmlns:a16="http://schemas.microsoft.com/office/drawing/2014/main" id="{7DA321AF-843D-4C99-9A4B-06A978A8D1B1}"/>
                </a:ext>
              </a:extLst>
            </p:cNvPr>
            <p:cNvSpPr>
              <a:spLocks/>
            </p:cNvSpPr>
            <p:nvPr/>
          </p:nvSpPr>
          <p:spPr bwMode="auto">
            <a:xfrm>
              <a:off x="5843588" y="4891088"/>
              <a:ext cx="222250" cy="55563"/>
            </a:xfrm>
            <a:custGeom>
              <a:avLst/>
              <a:gdLst/>
              <a:ahLst/>
              <a:cxnLst>
                <a:cxn ang="0">
                  <a:pos x="74" y="0"/>
                </a:cxn>
                <a:cxn ang="0">
                  <a:pos x="82" y="0"/>
                </a:cxn>
                <a:cxn ang="0">
                  <a:pos x="91" y="1"/>
                </a:cxn>
                <a:cxn ang="0">
                  <a:pos x="103" y="3"/>
                </a:cxn>
                <a:cxn ang="0">
                  <a:pos x="115" y="4"/>
                </a:cxn>
                <a:cxn ang="0">
                  <a:pos x="123" y="6"/>
                </a:cxn>
                <a:cxn ang="0">
                  <a:pos x="128" y="7"/>
                </a:cxn>
                <a:cxn ang="0">
                  <a:pos x="135" y="9"/>
                </a:cxn>
                <a:cxn ang="0">
                  <a:pos x="139" y="11"/>
                </a:cxn>
                <a:cxn ang="0">
                  <a:pos x="140" y="14"/>
                </a:cxn>
                <a:cxn ang="0">
                  <a:pos x="136" y="19"/>
                </a:cxn>
                <a:cxn ang="0">
                  <a:pos x="116" y="29"/>
                </a:cxn>
                <a:cxn ang="0">
                  <a:pos x="103" y="33"/>
                </a:cxn>
                <a:cxn ang="0">
                  <a:pos x="90" y="35"/>
                </a:cxn>
                <a:cxn ang="0">
                  <a:pos x="77" y="35"/>
                </a:cxn>
                <a:cxn ang="0">
                  <a:pos x="61" y="32"/>
                </a:cxn>
                <a:cxn ang="0">
                  <a:pos x="50" y="29"/>
                </a:cxn>
                <a:cxn ang="0">
                  <a:pos x="42" y="24"/>
                </a:cxn>
                <a:cxn ang="0">
                  <a:pos x="33" y="21"/>
                </a:cxn>
                <a:cxn ang="0">
                  <a:pos x="25" y="20"/>
                </a:cxn>
                <a:cxn ang="0">
                  <a:pos x="16" y="20"/>
                </a:cxn>
                <a:cxn ang="0">
                  <a:pos x="8" y="19"/>
                </a:cxn>
                <a:cxn ang="0">
                  <a:pos x="1" y="18"/>
                </a:cxn>
                <a:cxn ang="0">
                  <a:pos x="0" y="15"/>
                </a:cxn>
                <a:cxn ang="0">
                  <a:pos x="3" y="10"/>
                </a:cxn>
                <a:cxn ang="0">
                  <a:pos x="9" y="6"/>
                </a:cxn>
                <a:cxn ang="0">
                  <a:pos x="18" y="4"/>
                </a:cxn>
                <a:cxn ang="0">
                  <a:pos x="25" y="4"/>
                </a:cxn>
                <a:cxn ang="0">
                  <a:pos x="37" y="3"/>
                </a:cxn>
                <a:cxn ang="0">
                  <a:pos x="63" y="1"/>
                </a:cxn>
                <a:cxn ang="0">
                  <a:pos x="74" y="0"/>
                </a:cxn>
              </a:cxnLst>
              <a:rect l="0" t="0" r="r" b="b"/>
              <a:pathLst>
                <a:path w="140" h="35">
                  <a:moveTo>
                    <a:pt x="74" y="0"/>
                  </a:moveTo>
                  <a:lnTo>
                    <a:pt x="82" y="0"/>
                  </a:lnTo>
                  <a:lnTo>
                    <a:pt x="91" y="1"/>
                  </a:lnTo>
                  <a:lnTo>
                    <a:pt x="103" y="3"/>
                  </a:lnTo>
                  <a:lnTo>
                    <a:pt x="115" y="4"/>
                  </a:lnTo>
                  <a:lnTo>
                    <a:pt x="123" y="6"/>
                  </a:lnTo>
                  <a:lnTo>
                    <a:pt x="128" y="7"/>
                  </a:lnTo>
                  <a:lnTo>
                    <a:pt x="135" y="9"/>
                  </a:lnTo>
                  <a:lnTo>
                    <a:pt x="139" y="11"/>
                  </a:lnTo>
                  <a:lnTo>
                    <a:pt x="140" y="14"/>
                  </a:lnTo>
                  <a:lnTo>
                    <a:pt x="136" y="19"/>
                  </a:lnTo>
                  <a:lnTo>
                    <a:pt x="116" y="29"/>
                  </a:lnTo>
                  <a:lnTo>
                    <a:pt x="103" y="33"/>
                  </a:lnTo>
                  <a:lnTo>
                    <a:pt x="90" y="35"/>
                  </a:lnTo>
                  <a:lnTo>
                    <a:pt x="77" y="35"/>
                  </a:lnTo>
                  <a:lnTo>
                    <a:pt x="61" y="32"/>
                  </a:lnTo>
                  <a:lnTo>
                    <a:pt x="50" y="29"/>
                  </a:lnTo>
                  <a:lnTo>
                    <a:pt x="42" y="24"/>
                  </a:lnTo>
                  <a:lnTo>
                    <a:pt x="33" y="21"/>
                  </a:lnTo>
                  <a:lnTo>
                    <a:pt x="25" y="20"/>
                  </a:lnTo>
                  <a:lnTo>
                    <a:pt x="16" y="20"/>
                  </a:lnTo>
                  <a:lnTo>
                    <a:pt x="8" y="19"/>
                  </a:lnTo>
                  <a:lnTo>
                    <a:pt x="1" y="18"/>
                  </a:lnTo>
                  <a:lnTo>
                    <a:pt x="0" y="15"/>
                  </a:lnTo>
                  <a:lnTo>
                    <a:pt x="3" y="10"/>
                  </a:lnTo>
                  <a:lnTo>
                    <a:pt x="9" y="6"/>
                  </a:lnTo>
                  <a:lnTo>
                    <a:pt x="18" y="4"/>
                  </a:lnTo>
                  <a:lnTo>
                    <a:pt x="25" y="4"/>
                  </a:lnTo>
                  <a:lnTo>
                    <a:pt x="37" y="3"/>
                  </a:lnTo>
                  <a:lnTo>
                    <a:pt x="63" y="1"/>
                  </a:lnTo>
                  <a:lnTo>
                    <a:pt x="74"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3" name="Freeform 31">
              <a:extLst>
                <a:ext uri="{FF2B5EF4-FFF2-40B4-BE49-F238E27FC236}">
                  <a16:creationId xmlns:a16="http://schemas.microsoft.com/office/drawing/2014/main" id="{4D614ABA-F406-4B1F-B2C8-E1F4FE1FE7DC}"/>
                </a:ext>
              </a:extLst>
            </p:cNvPr>
            <p:cNvSpPr>
              <a:spLocks/>
            </p:cNvSpPr>
            <p:nvPr/>
          </p:nvSpPr>
          <p:spPr bwMode="auto">
            <a:xfrm>
              <a:off x="6286500" y="4425951"/>
              <a:ext cx="541338" cy="563563"/>
            </a:xfrm>
            <a:custGeom>
              <a:avLst/>
              <a:gdLst/>
              <a:ahLst/>
              <a:cxnLst>
                <a:cxn ang="0">
                  <a:pos x="48" y="17"/>
                </a:cxn>
                <a:cxn ang="0">
                  <a:pos x="34" y="28"/>
                </a:cxn>
                <a:cxn ang="0">
                  <a:pos x="45" y="32"/>
                </a:cxn>
                <a:cxn ang="0">
                  <a:pos x="52" y="58"/>
                </a:cxn>
                <a:cxn ang="0">
                  <a:pos x="50" y="75"/>
                </a:cxn>
                <a:cxn ang="0">
                  <a:pos x="51" y="141"/>
                </a:cxn>
                <a:cxn ang="0">
                  <a:pos x="62" y="153"/>
                </a:cxn>
                <a:cxn ang="0">
                  <a:pos x="75" y="114"/>
                </a:cxn>
                <a:cxn ang="0">
                  <a:pos x="93" y="110"/>
                </a:cxn>
                <a:cxn ang="0">
                  <a:pos x="98" y="123"/>
                </a:cxn>
                <a:cxn ang="0">
                  <a:pos x="102" y="142"/>
                </a:cxn>
                <a:cxn ang="0">
                  <a:pos x="127" y="135"/>
                </a:cxn>
                <a:cxn ang="0">
                  <a:pos x="140" y="141"/>
                </a:cxn>
                <a:cxn ang="0">
                  <a:pos x="148" y="138"/>
                </a:cxn>
                <a:cxn ang="0">
                  <a:pos x="152" y="114"/>
                </a:cxn>
                <a:cxn ang="0">
                  <a:pos x="168" y="119"/>
                </a:cxn>
                <a:cxn ang="0">
                  <a:pos x="196" y="100"/>
                </a:cxn>
                <a:cxn ang="0">
                  <a:pos x="216" y="120"/>
                </a:cxn>
                <a:cxn ang="0">
                  <a:pos x="226" y="148"/>
                </a:cxn>
                <a:cxn ang="0">
                  <a:pos x="237" y="159"/>
                </a:cxn>
                <a:cxn ang="0">
                  <a:pos x="246" y="140"/>
                </a:cxn>
                <a:cxn ang="0">
                  <a:pos x="257" y="130"/>
                </a:cxn>
                <a:cxn ang="0">
                  <a:pos x="264" y="141"/>
                </a:cxn>
                <a:cxn ang="0">
                  <a:pos x="260" y="175"/>
                </a:cxn>
                <a:cxn ang="0">
                  <a:pos x="276" y="193"/>
                </a:cxn>
                <a:cxn ang="0">
                  <a:pos x="293" y="175"/>
                </a:cxn>
                <a:cxn ang="0">
                  <a:pos x="299" y="202"/>
                </a:cxn>
                <a:cxn ang="0">
                  <a:pos x="305" y="208"/>
                </a:cxn>
                <a:cxn ang="0">
                  <a:pos x="316" y="177"/>
                </a:cxn>
                <a:cxn ang="0">
                  <a:pos x="332" y="225"/>
                </a:cxn>
                <a:cxn ang="0">
                  <a:pos x="332" y="262"/>
                </a:cxn>
                <a:cxn ang="0">
                  <a:pos x="322" y="271"/>
                </a:cxn>
                <a:cxn ang="0">
                  <a:pos x="299" y="261"/>
                </a:cxn>
                <a:cxn ang="0">
                  <a:pos x="274" y="249"/>
                </a:cxn>
                <a:cxn ang="0">
                  <a:pos x="266" y="226"/>
                </a:cxn>
                <a:cxn ang="0">
                  <a:pos x="258" y="232"/>
                </a:cxn>
                <a:cxn ang="0">
                  <a:pos x="234" y="260"/>
                </a:cxn>
                <a:cxn ang="0">
                  <a:pos x="226" y="306"/>
                </a:cxn>
                <a:cxn ang="0">
                  <a:pos x="201" y="308"/>
                </a:cxn>
                <a:cxn ang="0">
                  <a:pos x="217" y="277"/>
                </a:cxn>
                <a:cxn ang="0">
                  <a:pos x="219" y="261"/>
                </a:cxn>
                <a:cxn ang="0">
                  <a:pos x="205" y="251"/>
                </a:cxn>
                <a:cxn ang="0">
                  <a:pos x="206" y="261"/>
                </a:cxn>
                <a:cxn ang="0">
                  <a:pos x="193" y="277"/>
                </a:cxn>
                <a:cxn ang="0">
                  <a:pos x="178" y="260"/>
                </a:cxn>
                <a:cxn ang="0">
                  <a:pos x="143" y="296"/>
                </a:cxn>
                <a:cxn ang="0">
                  <a:pos x="79" y="318"/>
                </a:cxn>
                <a:cxn ang="0">
                  <a:pos x="34" y="355"/>
                </a:cxn>
                <a:cxn ang="0">
                  <a:pos x="19" y="319"/>
                </a:cxn>
                <a:cxn ang="0">
                  <a:pos x="27" y="280"/>
                </a:cxn>
                <a:cxn ang="0">
                  <a:pos x="12" y="273"/>
                </a:cxn>
                <a:cxn ang="0">
                  <a:pos x="12" y="232"/>
                </a:cxn>
                <a:cxn ang="0">
                  <a:pos x="24" y="222"/>
                </a:cxn>
                <a:cxn ang="0">
                  <a:pos x="14" y="217"/>
                </a:cxn>
                <a:cxn ang="0">
                  <a:pos x="14" y="194"/>
                </a:cxn>
                <a:cxn ang="0">
                  <a:pos x="7" y="137"/>
                </a:cxn>
                <a:cxn ang="0">
                  <a:pos x="6" y="85"/>
                </a:cxn>
                <a:cxn ang="0">
                  <a:pos x="5" y="68"/>
                </a:cxn>
                <a:cxn ang="0">
                  <a:pos x="1" y="53"/>
                </a:cxn>
                <a:cxn ang="0">
                  <a:pos x="22" y="16"/>
                </a:cxn>
                <a:cxn ang="0">
                  <a:pos x="37" y="4"/>
                </a:cxn>
              </a:cxnLst>
              <a:rect l="0" t="0" r="r" b="b"/>
              <a:pathLst>
                <a:path w="341" h="355">
                  <a:moveTo>
                    <a:pt x="39" y="0"/>
                  </a:moveTo>
                  <a:lnTo>
                    <a:pt x="41" y="0"/>
                  </a:lnTo>
                  <a:lnTo>
                    <a:pt x="43" y="1"/>
                  </a:lnTo>
                  <a:lnTo>
                    <a:pt x="47" y="6"/>
                  </a:lnTo>
                  <a:lnTo>
                    <a:pt x="50" y="11"/>
                  </a:lnTo>
                  <a:lnTo>
                    <a:pt x="48" y="17"/>
                  </a:lnTo>
                  <a:lnTo>
                    <a:pt x="46" y="21"/>
                  </a:lnTo>
                  <a:lnTo>
                    <a:pt x="45" y="22"/>
                  </a:lnTo>
                  <a:lnTo>
                    <a:pt x="43" y="23"/>
                  </a:lnTo>
                  <a:lnTo>
                    <a:pt x="40" y="24"/>
                  </a:lnTo>
                  <a:lnTo>
                    <a:pt x="35" y="27"/>
                  </a:lnTo>
                  <a:lnTo>
                    <a:pt x="34" y="28"/>
                  </a:lnTo>
                  <a:lnTo>
                    <a:pt x="33" y="30"/>
                  </a:lnTo>
                  <a:lnTo>
                    <a:pt x="33" y="32"/>
                  </a:lnTo>
                  <a:lnTo>
                    <a:pt x="34" y="34"/>
                  </a:lnTo>
                  <a:lnTo>
                    <a:pt x="37" y="38"/>
                  </a:lnTo>
                  <a:lnTo>
                    <a:pt x="40" y="38"/>
                  </a:lnTo>
                  <a:lnTo>
                    <a:pt x="45" y="32"/>
                  </a:lnTo>
                  <a:lnTo>
                    <a:pt x="46" y="32"/>
                  </a:lnTo>
                  <a:lnTo>
                    <a:pt x="48" y="34"/>
                  </a:lnTo>
                  <a:lnTo>
                    <a:pt x="50" y="39"/>
                  </a:lnTo>
                  <a:lnTo>
                    <a:pt x="51" y="45"/>
                  </a:lnTo>
                  <a:lnTo>
                    <a:pt x="52" y="53"/>
                  </a:lnTo>
                  <a:lnTo>
                    <a:pt x="52" y="58"/>
                  </a:lnTo>
                  <a:lnTo>
                    <a:pt x="51" y="63"/>
                  </a:lnTo>
                  <a:lnTo>
                    <a:pt x="46" y="67"/>
                  </a:lnTo>
                  <a:lnTo>
                    <a:pt x="46" y="70"/>
                  </a:lnTo>
                  <a:lnTo>
                    <a:pt x="47" y="72"/>
                  </a:lnTo>
                  <a:lnTo>
                    <a:pt x="48" y="74"/>
                  </a:lnTo>
                  <a:lnTo>
                    <a:pt x="50" y="75"/>
                  </a:lnTo>
                  <a:lnTo>
                    <a:pt x="50" y="77"/>
                  </a:lnTo>
                  <a:lnTo>
                    <a:pt x="51" y="79"/>
                  </a:lnTo>
                  <a:lnTo>
                    <a:pt x="50" y="81"/>
                  </a:lnTo>
                  <a:lnTo>
                    <a:pt x="50" y="124"/>
                  </a:lnTo>
                  <a:lnTo>
                    <a:pt x="51" y="135"/>
                  </a:lnTo>
                  <a:lnTo>
                    <a:pt x="51" y="141"/>
                  </a:lnTo>
                  <a:lnTo>
                    <a:pt x="53" y="146"/>
                  </a:lnTo>
                  <a:lnTo>
                    <a:pt x="54" y="152"/>
                  </a:lnTo>
                  <a:lnTo>
                    <a:pt x="57" y="157"/>
                  </a:lnTo>
                  <a:lnTo>
                    <a:pt x="58" y="159"/>
                  </a:lnTo>
                  <a:lnTo>
                    <a:pt x="60" y="158"/>
                  </a:lnTo>
                  <a:lnTo>
                    <a:pt x="62" y="153"/>
                  </a:lnTo>
                  <a:lnTo>
                    <a:pt x="62" y="144"/>
                  </a:lnTo>
                  <a:lnTo>
                    <a:pt x="64" y="124"/>
                  </a:lnTo>
                  <a:lnTo>
                    <a:pt x="66" y="116"/>
                  </a:lnTo>
                  <a:lnTo>
                    <a:pt x="69" y="113"/>
                  </a:lnTo>
                  <a:lnTo>
                    <a:pt x="73" y="113"/>
                  </a:lnTo>
                  <a:lnTo>
                    <a:pt x="75" y="114"/>
                  </a:lnTo>
                  <a:lnTo>
                    <a:pt x="77" y="116"/>
                  </a:lnTo>
                  <a:lnTo>
                    <a:pt x="77" y="118"/>
                  </a:lnTo>
                  <a:lnTo>
                    <a:pt x="79" y="118"/>
                  </a:lnTo>
                  <a:lnTo>
                    <a:pt x="82" y="115"/>
                  </a:lnTo>
                  <a:lnTo>
                    <a:pt x="88" y="113"/>
                  </a:lnTo>
                  <a:lnTo>
                    <a:pt x="93" y="110"/>
                  </a:lnTo>
                  <a:lnTo>
                    <a:pt x="99" y="108"/>
                  </a:lnTo>
                  <a:lnTo>
                    <a:pt x="103" y="107"/>
                  </a:lnTo>
                  <a:lnTo>
                    <a:pt x="104" y="108"/>
                  </a:lnTo>
                  <a:lnTo>
                    <a:pt x="103" y="111"/>
                  </a:lnTo>
                  <a:lnTo>
                    <a:pt x="101" y="116"/>
                  </a:lnTo>
                  <a:lnTo>
                    <a:pt x="98" y="123"/>
                  </a:lnTo>
                  <a:lnTo>
                    <a:pt x="96" y="130"/>
                  </a:lnTo>
                  <a:lnTo>
                    <a:pt x="93" y="135"/>
                  </a:lnTo>
                  <a:lnTo>
                    <a:pt x="92" y="138"/>
                  </a:lnTo>
                  <a:lnTo>
                    <a:pt x="94" y="140"/>
                  </a:lnTo>
                  <a:lnTo>
                    <a:pt x="101" y="140"/>
                  </a:lnTo>
                  <a:lnTo>
                    <a:pt x="102" y="142"/>
                  </a:lnTo>
                  <a:lnTo>
                    <a:pt x="104" y="143"/>
                  </a:lnTo>
                  <a:lnTo>
                    <a:pt x="105" y="144"/>
                  </a:lnTo>
                  <a:lnTo>
                    <a:pt x="109" y="145"/>
                  </a:lnTo>
                  <a:lnTo>
                    <a:pt x="116" y="144"/>
                  </a:lnTo>
                  <a:lnTo>
                    <a:pt x="123" y="141"/>
                  </a:lnTo>
                  <a:lnTo>
                    <a:pt x="127" y="135"/>
                  </a:lnTo>
                  <a:lnTo>
                    <a:pt x="129" y="133"/>
                  </a:lnTo>
                  <a:lnTo>
                    <a:pt x="134" y="131"/>
                  </a:lnTo>
                  <a:lnTo>
                    <a:pt x="136" y="132"/>
                  </a:lnTo>
                  <a:lnTo>
                    <a:pt x="137" y="133"/>
                  </a:lnTo>
                  <a:lnTo>
                    <a:pt x="138" y="136"/>
                  </a:lnTo>
                  <a:lnTo>
                    <a:pt x="140" y="141"/>
                  </a:lnTo>
                  <a:lnTo>
                    <a:pt x="142" y="144"/>
                  </a:lnTo>
                  <a:lnTo>
                    <a:pt x="145" y="150"/>
                  </a:lnTo>
                  <a:lnTo>
                    <a:pt x="147" y="150"/>
                  </a:lnTo>
                  <a:lnTo>
                    <a:pt x="147" y="149"/>
                  </a:lnTo>
                  <a:lnTo>
                    <a:pt x="148" y="146"/>
                  </a:lnTo>
                  <a:lnTo>
                    <a:pt x="148" y="138"/>
                  </a:lnTo>
                  <a:lnTo>
                    <a:pt x="150" y="135"/>
                  </a:lnTo>
                  <a:lnTo>
                    <a:pt x="152" y="133"/>
                  </a:lnTo>
                  <a:lnTo>
                    <a:pt x="155" y="130"/>
                  </a:lnTo>
                  <a:lnTo>
                    <a:pt x="155" y="124"/>
                  </a:lnTo>
                  <a:lnTo>
                    <a:pt x="154" y="119"/>
                  </a:lnTo>
                  <a:lnTo>
                    <a:pt x="152" y="114"/>
                  </a:lnTo>
                  <a:lnTo>
                    <a:pt x="154" y="112"/>
                  </a:lnTo>
                  <a:lnTo>
                    <a:pt x="156" y="112"/>
                  </a:lnTo>
                  <a:lnTo>
                    <a:pt x="160" y="114"/>
                  </a:lnTo>
                  <a:lnTo>
                    <a:pt x="162" y="116"/>
                  </a:lnTo>
                  <a:lnTo>
                    <a:pt x="166" y="118"/>
                  </a:lnTo>
                  <a:lnTo>
                    <a:pt x="168" y="119"/>
                  </a:lnTo>
                  <a:lnTo>
                    <a:pt x="170" y="119"/>
                  </a:lnTo>
                  <a:lnTo>
                    <a:pt x="174" y="115"/>
                  </a:lnTo>
                  <a:lnTo>
                    <a:pt x="178" y="110"/>
                  </a:lnTo>
                  <a:lnTo>
                    <a:pt x="181" y="103"/>
                  </a:lnTo>
                  <a:lnTo>
                    <a:pt x="184" y="100"/>
                  </a:lnTo>
                  <a:lnTo>
                    <a:pt x="196" y="100"/>
                  </a:lnTo>
                  <a:lnTo>
                    <a:pt x="204" y="101"/>
                  </a:lnTo>
                  <a:lnTo>
                    <a:pt x="211" y="103"/>
                  </a:lnTo>
                  <a:lnTo>
                    <a:pt x="215" y="106"/>
                  </a:lnTo>
                  <a:lnTo>
                    <a:pt x="217" y="110"/>
                  </a:lnTo>
                  <a:lnTo>
                    <a:pt x="217" y="115"/>
                  </a:lnTo>
                  <a:lnTo>
                    <a:pt x="216" y="120"/>
                  </a:lnTo>
                  <a:lnTo>
                    <a:pt x="218" y="129"/>
                  </a:lnTo>
                  <a:lnTo>
                    <a:pt x="218" y="135"/>
                  </a:lnTo>
                  <a:lnTo>
                    <a:pt x="219" y="142"/>
                  </a:lnTo>
                  <a:lnTo>
                    <a:pt x="220" y="146"/>
                  </a:lnTo>
                  <a:lnTo>
                    <a:pt x="223" y="148"/>
                  </a:lnTo>
                  <a:lnTo>
                    <a:pt x="226" y="148"/>
                  </a:lnTo>
                  <a:lnTo>
                    <a:pt x="229" y="147"/>
                  </a:lnTo>
                  <a:lnTo>
                    <a:pt x="231" y="147"/>
                  </a:lnTo>
                  <a:lnTo>
                    <a:pt x="235" y="148"/>
                  </a:lnTo>
                  <a:lnTo>
                    <a:pt x="236" y="149"/>
                  </a:lnTo>
                  <a:lnTo>
                    <a:pt x="236" y="159"/>
                  </a:lnTo>
                  <a:lnTo>
                    <a:pt x="237" y="159"/>
                  </a:lnTo>
                  <a:lnTo>
                    <a:pt x="239" y="158"/>
                  </a:lnTo>
                  <a:lnTo>
                    <a:pt x="242" y="156"/>
                  </a:lnTo>
                  <a:lnTo>
                    <a:pt x="243" y="154"/>
                  </a:lnTo>
                  <a:lnTo>
                    <a:pt x="244" y="150"/>
                  </a:lnTo>
                  <a:lnTo>
                    <a:pt x="246" y="148"/>
                  </a:lnTo>
                  <a:lnTo>
                    <a:pt x="246" y="140"/>
                  </a:lnTo>
                  <a:lnTo>
                    <a:pt x="247" y="138"/>
                  </a:lnTo>
                  <a:lnTo>
                    <a:pt x="249" y="137"/>
                  </a:lnTo>
                  <a:lnTo>
                    <a:pt x="250" y="136"/>
                  </a:lnTo>
                  <a:lnTo>
                    <a:pt x="253" y="135"/>
                  </a:lnTo>
                  <a:lnTo>
                    <a:pt x="254" y="133"/>
                  </a:lnTo>
                  <a:lnTo>
                    <a:pt x="257" y="130"/>
                  </a:lnTo>
                  <a:lnTo>
                    <a:pt x="258" y="127"/>
                  </a:lnTo>
                  <a:lnTo>
                    <a:pt x="260" y="126"/>
                  </a:lnTo>
                  <a:lnTo>
                    <a:pt x="264" y="131"/>
                  </a:lnTo>
                  <a:lnTo>
                    <a:pt x="264" y="134"/>
                  </a:lnTo>
                  <a:lnTo>
                    <a:pt x="265" y="136"/>
                  </a:lnTo>
                  <a:lnTo>
                    <a:pt x="264" y="141"/>
                  </a:lnTo>
                  <a:lnTo>
                    <a:pt x="262" y="145"/>
                  </a:lnTo>
                  <a:lnTo>
                    <a:pt x="259" y="150"/>
                  </a:lnTo>
                  <a:lnTo>
                    <a:pt x="258" y="154"/>
                  </a:lnTo>
                  <a:lnTo>
                    <a:pt x="258" y="158"/>
                  </a:lnTo>
                  <a:lnTo>
                    <a:pt x="259" y="167"/>
                  </a:lnTo>
                  <a:lnTo>
                    <a:pt x="260" y="175"/>
                  </a:lnTo>
                  <a:lnTo>
                    <a:pt x="260" y="183"/>
                  </a:lnTo>
                  <a:lnTo>
                    <a:pt x="266" y="197"/>
                  </a:lnTo>
                  <a:lnTo>
                    <a:pt x="270" y="202"/>
                  </a:lnTo>
                  <a:lnTo>
                    <a:pt x="273" y="204"/>
                  </a:lnTo>
                  <a:lnTo>
                    <a:pt x="275" y="201"/>
                  </a:lnTo>
                  <a:lnTo>
                    <a:pt x="276" y="193"/>
                  </a:lnTo>
                  <a:lnTo>
                    <a:pt x="278" y="174"/>
                  </a:lnTo>
                  <a:lnTo>
                    <a:pt x="281" y="166"/>
                  </a:lnTo>
                  <a:lnTo>
                    <a:pt x="285" y="161"/>
                  </a:lnTo>
                  <a:lnTo>
                    <a:pt x="289" y="163"/>
                  </a:lnTo>
                  <a:lnTo>
                    <a:pt x="292" y="168"/>
                  </a:lnTo>
                  <a:lnTo>
                    <a:pt x="293" y="175"/>
                  </a:lnTo>
                  <a:lnTo>
                    <a:pt x="294" y="182"/>
                  </a:lnTo>
                  <a:lnTo>
                    <a:pt x="295" y="189"/>
                  </a:lnTo>
                  <a:lnTo>
                    <a:pt x="296" y="193"/>
                  </a:lnTo>
                  <a:lnTo>
                    <a:pt x="298" y="198"/>
                  </a:lnTo>
                  <a:lnTo>
                    <a:pt x="298" y="200"/>
                  </a:lnTo>
                  <a:lnTo>
                    <a:pt x="299" y="202"/>
                  </a:lnTo>
                  <a:lnTo>
                    <a:pt x="299" y="205"/>
                  </a:lnTo>
                  <a:lnTo>
                    <a:pt x="300" y="208"/>
                  </a:lnTo>
                  <a:lnTo>
                    <a:pt x="300" y="209"/>
                  </a:lnTo>
                  <a:lnTo>
                    <a:pt x="301" y="210"/>
                  </a:lnTo>
                  <a:lnTo>
                    <a:pt x="303" y="209"/>
                  </a:lnTo>
                  <a:lnTo>
                    <a:pt x="305" y="208"/>
                  </a:lnTo>
                  <a:lnTo>
                    <a:pt x="307" y="202"/>
                  </a:lnTo>
                  <a:lnTo>
                    <a:pt x="308" y="195"/>
                  </a:lnTo>
                  <a:lnTo>
                    <a:pt x="309" y="188"/>
                  </a:lnTo>
                  <a:lnTo>
                    <a:pt x="310" y="182"/>
                  </a:lnTo>
                  <a:lnTo>
                    <a:pt x="312" y="178"/>
                  </a:lnTo>
                  <a:lnTo>
                    <a:pt x="316" y="177"/>
                  </a:lnTo>
                  <a:lnTo>
                    <a:pt x="319" y="180"/>
                  </a:lnTo>
                  <a:lnTo>
                    <a:pt x="322" y="189"/>
                  </a:lnTo>
                  <a:lnTo>
                    <a:pt x="324" y="199"/>
                  </a:lnTo>
                  <a:lnTo>
                    <a:pt x="327" y="210"/>
                  </a:lnTo>
                  <a:lnTo>
                    <a:pt x="329" y="219"/>
                  </a:lnTo>
                  <a:lnTo>
                    <a:pt x="332" y="225"/>
                  </a:lnTo>
                  <a:lnTo>
                    <a:pt x="336" y="232"/>
                  </a:lnTo>
                  <a:lnTo>
                    <a:pt x="341" y="249"/>
                  </a:lnTo>
                  <a:lnTo>
                    <a:pt x="341" y="256"/>
                  </a:lnTo>
                  <a:lnTo>
                    <a:pt x="339" y="260"/>
                  </a:lnTo>
                  <a:lnTo>
                    <a:pt x="334" y="262"/>
                  </a:lnTo>
                  <a:lnTo>
                    <a:pt x="332" y="262"/>
                  </a:lnTo>
                  <a:lnTo>
                    <a:pt x="328" y="265"/>
                  </a:lnTo>
                  <a:lnTo>
                    <a:pt x="327" y="266"/>
                  </a:lnTo>
                  <a:lnTo>
                    <a:pt x="327" y="269"/>
                  </a:lnTo>
                  <a:lnTo>
                    <a:pt x="326" y="270"/>
                  </a:lnTo>
                  <a:lnTo>
                    <a:pt x="326" y="271"/>
                  </a:lnTo>
                  <a:lnTo>
                    <a:pt x="322" y="271"/>
                  </a:lnTo>
                  <a:lnTo>
                    <a:pt x="320" y="270"/>
                  </a:lnTo>
                  <a:lnTo>
                    <a:pt x="310" y="260"/>
                  </a:lnTo>
                  <a:lnTo>
                    <a:pt x="307" y="255"/>
                  </a:lnTo>
                  <a:lnTo>
                    <a:pt x="304" y="253"/>
                  </a:lnTo>
                  <a:lnTo>
                    <a:pt x="301" y="256"/>
                  </a:lnTo>
                  <a:lnTo>
                    <a:pt x="299" y="261"/>
                  </a:lnTo>
                  <a:lnTo>
                    <a:pt x="296" y="267"/>
                  </a:lnTo>
                  <a:lnTo>
                    <a:pt x="292" y="271"/>
                  </a:lnTo>
                  <a:lnTo>
                    <a:pt x="287" y="271"/>
                  </a:lnTo>
                  <a:lnTo>
                    <a:pt x="282" y="267"/>
                  </a:lnTo>
                  <a:lnTo>
                    <a:pt x="277" y="258"/>
                  </a:lnTo>
                  <a:lnTo>
                    <a:pt x="274" y="249"/>
                  </a:lnTo>
                  <a:lnTo>
                    <a:pt x="273" y="243"/>
                  </a:lnTo>
                  <a:lnTo>
                    <a:pt x="273" y="237"/>
                  </a:lnTo>
                  <a:lnTo>
                    <a:pt x="272" y="231"/>
                  </a:lnTo>
                  <a:lnTo>
                    <a:pt x="270" y="225"/>
                  </a:lnTo>
                  <a:lnTo>
                    <a:pt x="267" y="225"/>
                  </a:lnTo>
                  <a:lnTo>
                    <a:pt x="266" y="226"/>
                  </a:lnTo>
                  <a:lnTo>
                    <a:pt x="266" y="228"/>
                  </a:lnTo>
                  <a:lnTo>
                    <a:pt x="265" y="231"/>
                  </a:lnTo>
                  <a:lnTo>
                    <a:pt x="265" y="232"/>
                  </a:lnTo>
                  <a:lnTo>
                    <a:pt x="263" y="234"/>
                  </a:lnTo>
                  <a:lnTo>
                    <a:pt x="262" y="234"/>
                  </a:lnTo>
                  <a:lnTo>
                    <a:pt x="258" y="232"/>
                  </a:lnTo>
                  <a:lnTo>
                    <a:pt x="254" y="233"/>
                  </a:lnTo>
                  <a:lnTo>
                    <a:pt x="249" y="238"/>
                  </a:lnTo>
                  <a:lnTo>
                    <a:pt x="247" y="242"/>
                  </a:lnTo>
                  <a:lnTo>
                    <a:pt x="242" y="246"/>
                  </a:lnTo>
                  <a:lnTo>
                    <a:pt x="238" y="253"/>
                  </a:lnTo>
                  <a:lnTo>
                    <a:pt x="234" y="260"/>
                  </a:lnTo>
                  <a:lnTo>
                    <a:pt x="230" y="267"/>
                  </a:lnTo>
                  <a:lnTo>
                    <a:pt x="230" y="272"/>
                  </a:lnTo>
                  <a:lnTo>
                    <a:pt x="231" y="281"/>
                  </a:lnTo>
                  <a:lnTo>
                    <a:pt x="231" y="291"/>
                  </a:lnTo>
                  <a:lnTo>
                    <a:pt x="229" y="300"/>
                  </a:lnTo>
                  <a:lnTo>
                    <a:pt x="226" y="306"/>
                  </a:lnTo>
                  <a:lnTo>
                    <a:pt x="220" y="314"/>
                  </a:lnTo>
                  <a:lnTo>
                    <a:pt x="213" y="318"/>
                  </a:lnTo>
                  <a:lnTo>
                    <a:pt x="203" y="319"/>
                  </a:lnTo>
                  <a:lnTo>
                    <a:pt x="198" y="317"/>
                  </a:lnTo>
                  <a:lnTo>
                    <a:pt x="198" y="314"/>
                  </a:lnTo>
                  <a:lnTo>
                    <a:pt x="201" y="308"/>
                  </a:lnTo>
                  <a:lnTo>
                    <a:pt x="204" y="304"/>
                  </a:lnTo>
                  <a:lnTo>
                    <a:pt x="208" y="300"/>
                  </a:lnTo>
                  <a:lnTo>
                    <a:pt x="213" y="294"/>
                  </a:lnTo>
                  <a:lnTo>
                    <a:pt x="216" y="289"/>
                  </a:lnTo>
                  <a:lnTo>
                    <a:pt x="217" y="282"/>
                  </a:lnTo>
                  <a:lnTo>
                    <a:pt x="217" y="277"/>
                  </a:lnTo>
                  <a:lnTo>
                    <a:pt x="215" y="272"/>
                  </a:lnTo>
                  <a:lnTo>
                    <a:pt x="214" y="271"/>
                  </a:lnTo>
                  <a:lnTo>
                    <a:pt x="214" y="268"/>
                  </a:lnTo>
                  <a:lnTo>
                    <a:pt x="217" y="265"/>
                  </a:lnTo>
                  <a:lnTo>
                    <a:pt x="218" y="262"/>
                  </a:lnTo>
                  <a:lnTo>
                    <a:pt x="219" y="261"/>
                  </a:lnTo>
                  <a:lnTo>
                    <a:pt x="220" y="259"/>
                  </a:lnTo>
                  <a:lnTo>
                    <a:pt x="220" y="256"/>
                  </a:lnTo>
                  <a:lnTo>
                    <a:pt x="214" y="253"/>
                  </a:lnTo>
                  <a:lnTo>
                    <a:pt x="211" y="253"/>
                  </a:lnTo>
                  <a:lnTo>
                    <a:pt x="208" y="251"/>
                  </a:lnTo>
                  <a:lnTo>
                    <a:pt x="205" y="251"/>
                  </a:lnTo>
                  <a:lnTo>
                    <a:pt x="203" y="250"/>
                  </a:lnTo>
                  <a:lnTo>
                    <a:pt x="202" y="251"/>
                  </a:lnTo>
                  <a:lnTo>
                    <a:pt x="201" y="251"/>
                  </a:lnTo>
                  <a:lnTo>
                    <a:pt x="200" y="253"/>
                  </a:lnTo>
                  <a:lnTo>
                    <a:pt x="202" y="257"/>
                  </a:lnTo>
                  <a:lnTo>
                    <a:pt x="206" y="261"/>
                  </a:lnTo>
                  <a:lnTo>
                    <a:pt x="208" y="266"/>
                  </a:lnTo>
                  <a:lnTo>
                    <a:pt x="209" y="267"/>
                  </a:lnTo>
                  <a:lnTo>
                    <a:pt x="208" y="269"/>
                  </a:lnTo>
                  <a:lnTo>
                    <a:pt x="206" y="270"/>
                  </a:lnTo>
                  <a:lnTo>
                    <a:pt x="201" y="273"/>
                  </a:lnTo>
                  <a:lnTo>
                    <a:pt x="193" y="277"/>
                  </a:lnTo>
                  <a:lnTo>
                    <a:pt x="186" y="279"/>
                  </a:lnTo>
                  <a:lnTo>
                    <a:pt x="180" y="280"/>
                  </a:lnTo>
                  <a:lnTo>
                    <a:pt x="178" y="279"/>
                  </a:lnTo>
                  <a:lnTo>
                    <a:pt x="178" y="268"/>
                  </a:lnTo>
                  <a:lnTo>
                    <a:pt x="179" y="263"/>
                  </a:lnTo>
                  <a:lnTo>
                    <a:pt x="178" y="260"/>
                  </a:lnTo>
                  <a:lnTo>
                    <a:pt x="174" y="260"/>
                  </a:lnTo>
                  <a:lnTo>
                    <a:pt x="170" y="265"/>
                  </a:lnTo>
                  <a:lnTo>
                    <a:pt x="165" y="272"/>
                  </a:lnTo>
                  <a:lnTo>
                    <a:pt x="158" y="281"/>
                  </a:lnTo>
                  <a:lnTo>
                    <a:pt x="150" y="290"/>
                  </a:lnTo>
                  <a:lnTo>
                    <a:pt x="143" y="296"/>
                  </a:lnTo>
                  <a:lnTo>
                    <a:pt x="135" y="301"/>
                  </a:lnTo>
                  <a:lnTo>
                    <a:pt x="124" y="303"/>
                  </a:lnTo>
                  <a:lnTo>
                    <a:pt x="110" y="307"/>
                  </a:lnTo>
                  <a:lnTo>
                    <a:pt x="97" y="312"/>
                  </a:lnTo>
                  <a:lnTo>
                    <a:pt x="86" y="315"/>
                  </a:lnTo>
                  <a:lnTo>
                    <a:pt x="79" y="318"/>
                  </a:lnTo>
                  <a:lnTo>
                    <a:pt x="75" y="323"/>
                  </a:lnTo>
                  <a:lnTo>
                    <a:pt x="68" y="331"/>
                  </a:lnTo>
                  <a:lnTo>
                    <a:pt x="59" y="340"/>
                  </a:lnTo>
                  <a:lnTo>
                    <a:pt x="51" y="348"/>
                  </a:lnTo>
                  <a:lnTo>
                    <a:pt x="42" y="353"/>
                  </a:lnTo>
                  <a:lnTo>
                    <a:pt x="34" y="355"/>
                  </a:lnTo>
                  <a:lnTo>
                    <a:pt x="24" y="351"/>
                  </a:lnTo>
                  <a:lnTo>
                    <a:pt x="18" y="348"/>
                  </a:lnTo>
                  <a:lnTo>
                    <a:pt x="13" y="345"/>
                  </a:lnTo>
                  <a:lnTo>
                    <a:pt x="12" y="339"/>
                  </a:lnTo>
                  <a:lnTo>
                    <a:pt x="14" y="330"/>
                  </a:lnTo>
                  <a:lnTo>
                    <a:pt x="19" y="319"/>
                  </a:lnTo>
                  <a:lnTo>
                    <a:pt x="23" y="307"/>
                  </a:lnTo>
                  <a:lnTo>
                    <a:pt x="28" y="297"/>
                  </a:lnTo>
                  <a:lnTo>
                    <a:pt x="31" y="288"/>
                  </a:lnTo>
                  <a:lnTo>
                    <a:pt x="31" y="283"/>
                  </a:lnTo>
                  <a:lnTo>
                    <a:pt x="29" y="280"/>
                  </a:lnTo>
                  <a:lnTo>
                    <a:pt x="27" y="280"/>
                  </a:lnTo>
                  <a:lnTo>
                    <a:pt x="23" y="279"/>
                  </a:lnTo>
                  <a:lnTo>
                    <a:pt x="20" y="279"/>
                  </a:lnTo>
                  <a:lnTo>
                    <a:pt x="18" y="278"/>
                  </a:lnTo>
                  <a:lnTo>
                    <a:pt x="14" y="277"/>
                  </a:lnTo>
                  <a:lnTo>
                    <a:pt x="13" y="276"/>
                  </a:lnTo>
                  <a:lnTo>
                    <a:pt x="12" y="273"/>
                  </a:lnTo>
                  <a:lnTo>
                    <a:pt x="12" y="269"/>
                  </a:lnTo>
                  <a:lnTo>
                    <a:pt x="11" y="260"/>
                  </a:lnTo>
                  <a:lnTo>
                    <a:pt x="11" y="251"/>
                  </a:lnTo>
                  <a:lnTo>
                    <a:pt x="10" y="243"/>
                  </a:lnTo>
                  <a:lnTo>
                    <a:pt x="11" y="235"/>
                  </a:lnTo>
                  <a:lnTo>
                    <a:pt x="12" y="232"/>
                  </a:lnTo>
                  <a:lnTo>
                    <a:pt x="20" y="232"/>
                  </a:lnTo>
                  <a:lnTo>
                    <a:pt x="22" y="231"/>
                  </a:lnTo>
                  <a:lnTo>
                    <a:pt x="23" y="229"/>
                  </a:lnTo>
                  <a:lnTo>
                    <a:pt x="23" y="226"/>
                  </a:lnTo>
                  <a:lnTo>
                    <a:pt x="24" y="224"/>
                  </a:lnTo>
                  <a:lnTo>
                    <a:pt x="24" y="222"/>
                  </a:lnTo>
                  <a:lnTo>
                    <a:pt x="25" y="220"/>
                  </a:lnTo>
                  <a:lnTo>
                    <a:pt x="25" y="217"/>
                  </a:lnTo>
                  <a:lnTo>
                    <a:pt x="24" y="216"/>
                  </a:lnTo>
                  <a:lnTo>
                    <a:pt x="21" y="216"/>
                  </a:lnTo>
                  <a:lnTo>
                    <a:pt x="19" y="217"/>
                  </a:lnTo>
                  <a:lnTo>
                    <a:pt x="14" y="217"/>
                  </a:lnTo>
                  <a:lnTo>
                    <a:pt x="12" y="216"/>
                  </a:lnTo>
                  <a:lnTo>
                    <a:pt x="11" y="214"/>
                  </a:lnTo>
                  <a:lnTo>
                    <a:pt x="9" y="209"/>
                  </a:lnTo>
                  <a:lnTo>
                    <a:pt x="10" y="202"/>
                  </a:lnTo>
                  <a:lnTo>
                    <a:pt x="12" y="197"/>
                  </a:lnTo>
                  <a:lnTo>
                    <a:pt x="14" y="194"/>
                  </a:lnTo>
                  <a:lnTo>
                    <a:pt x="14" y="189"/>
                  </a:lnTo>
                  <a:lnTo>
                    <a:pt x="12" y="185"/>
                  </a:lnTo>
                  <a:lnTo>
                    <a:pt x="11" y="179"/>
                  </a:lnTo>
                  <a:lnTo>
                    <a:pt x="10" y="168"/>
                  </a:lnTo>
                  <a:lnTo>
                    <a:pt x="8" y="153"/>
                  </a:lnTo>
                  <a:lnTo>
                    <a:pt x="7" y="137"/>
                  </a:lnTo>
                  <a:lnTo>
                    <a:pt x="5" y="122"/>
                  </a:lnTo>
                  <a:lnTo>
                    <a:pt x="4" y="110"/>
                  </a:lnTo>
                  <a:lnTo>
                    <a:pt x="4" y="103"/>
                  </a:lnTo>
                  <a:lnTo>
                    <a:pt x="5" y="96"/>
                  </a:lnTo>
                  <a:lnTo>
                    <a:pt x="6" y="90"/>
                  </a:lnTo>
                  <a:lnTo>
                    <a:pt x="6" y="85"/>
                  </a:lnTo>
                  <a:lnTo>
                    <a:pt x="5" y="82"/>
                  </a:lnTo>
                  <a:lnTo>
                    <a:pt x="2" y="79"/>
                  </a:lnTo>
                  <a:lnTo>
                    <a:pt x="0" y="75"/>
                  </a:lnTo>
                  <a:lnTo>
                    <a:pt x="1" y="72"/>
                  </a:lnTo>
                  <a:lnTo>
                    <a:pt x="2" y="69"/>
                  </a:lnTo>
                  <a:lnTo>
                    <a:pt x="5" y="68"/>
                  </a:lnTo>
                  <a:lnTo>
                    <a:pt x="6" y="66"/>
                  </a:lnTo>
                  <a:lnTo>
                    <a:pt x="6" y="63"/>
                  </a:lnTo>
                  <a:lnTo>
                    <a:pt x="4" y="58"/>
                  </a:lnTo>
                  <a:lnTo>
                    <a:pt x="2" y="57"/>
                  </a:lnTo>
                  <a:lnTo>
                    <a:pt x="1" y="55"/>
                  </a:lnTo>
                  <a:lnTo>
                    <a:pt x="1" y="53"/>
                  </a:lnTo>
                  <a:lnTo>
                    <a:pt x="2" y="50"/>
                  </a:lnTo>
                  <a:lnTo>
                    <a:pt x="5" y="44"/>
                  </a:lnTo>
                  <a:lnTo>
                    <a:pt x="11" y="29"/>
                  </a:lnTo>
                  <a:lnTo>
                    <a:pt x="16" y="21"/>
                  </a:lnTo>
                  <a:lnTo>
                    <a:pt x="18" y="17"/>
                  </a:lnTo>
                  <a:lnTo>
                    <a:pt x="22" y="16"/>
                  </a:lnTo>
                  <a:lnTo>
                    <a:pt x="31" y="16"/>
                  </a:lnTo>
                  <a:lnTo>
                    <a:pt x="35" y="12"/>
                  </a:lnTo>
                  <a:lnTo>
                    <a:pt x="36" y="10"/>
                  </a:lnTo>
                  <a:lnTo>
                    <a:pt x="36" y="7"/>
                  </a:lnTo>
                  <a:lnTo>
                    <a:pt x="37" y="5"/>
                  </a:lnTo>
                  <a:lnTo>
                    <a:pt x="37" y="4"/>
                  </a:lnTo>
                  <a:lnTo>
                    <a:pt x="39" y="1"/>
                  </a:lnTo>
                  <a:lnTo>
                    <a:pt x="3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4" name="Freeform 32">
              <a:extLst>
                <a:ext uri="{FF2B5EF4-FFF2-40B4-BE49-F238E27FC236}">
                  <a16:creationId xmlns:a16="http://schemas.microsoft.com/office/drawing/2014/main" id="{5C253F75-7070-4B26-B8BB-A176035F625E}"/>
                </a:ext>
              </a:extLst>
            </p:cNvPr>
            <p:cNvSpPr>
              <a:spLocks/>
            </p:cNvSpPr>
            <p:nvPr/>
          </p:nvSpPr>
          <p:spPr bwMode="auto">
            <a:xfrm>
              <a:off x="1293813" y="3371851"/>
              <a:ext cx="88900" cy="109538"/>
            </a:xfrm>
            <a:custGeom>
              <a:avLst/>
              <a:gdLst/>
              <a:ahLst/>
              <a:cxnLst>
                <a:cxn ang="0">
                  <a:pos x="40" y="0"/>
                </a:cxn>
                <a:cxn ang="0">
                  <a:pos x="50" y="3"/>
                </a:cxn>
                <a:cxn ang="0">
                  <a:pos x="55" y="7"/>
                </a:cxn>
                <a:cxn ang="0">
                  <a:pos x="56" y="9"/>
                </a:cxn>
                <a:cxn ang="0">
                  <a:pos x="55" y="12"/>
                </a:cxn>
                <a:cxn ang="0">
                  <a:pos x="52" y="18"/>
                </a:cxn>
                <a:cxn ang="0">
                  <a:pos x="50" y="26"/>
                </a:cxn>
                <a:cxn ang="0">
                  <a:pos x="50" y="31"/>
                </a:cxn>
                <a:cxn ang="0">
                  <a:pos x="49" y="36"/>
                </a:cxn>
                <a:cxn ang="0">
                  <a:pos x="47" y="42"/>
                </a:cxn>
                <a:cxn ang="0">
                  <a:pos x="45" y="51"/>
                </a:cxn>
                <a:cxn ang="0">
                  <a:pos x="40" y="60"/>
                </a:cxn>
                <a:cxn ang="0">
                  <a:pos x="37" y="65"/>
                </a:cxn>
                <a:cxn ang="0">
                  <a:pos x="33" y="68"/>
                </a:cxn>
                <a:cxn ang="0">
                  <a:pos x="28" y="68"/>
                </a:cxn>
                <a:cxn ang="0">
                  <a:pos x="21" y="69"/>
                </a:cxn>
                <a:cxn ang="0">
                  <a:pos x="6" y="69"/>
                </a:cxn>
                <a:cxn ang="0">
                  <a:pos x="1" y="68"/>
                </a:cxn>
                <a:cxn ang="0">
                  <a:pos x="0" y="65"/>
                </a:cxn>
                <a:cxn ang="0">
                  <a:pos x="4" y="61"/>
                </a:cxn>
                <a:cxn ang="0">
                  <a:pos x="10" y="58"/>
                </a:cxn>
                <a:cxn ang="0">
                  <a:pos x="15" y="52"/>
                </a:cxn>
                <a:cxn ang="0">
                  <a:pos x="18" y="45"/>
                </a:cxn>
                <a:cxn ang="0">
                  <a:pos x="20" y="37"/>
                </a:cxn>
                <a:cxn ang="0">
                  <a:pos x="23" y="28"/>
                </a:cxn>
                <a:cxn ang="0">
                  <a:pos x="27" y="17"/>
                </a:cxn>
                <a:cxn ang="0">
                  <a:pos x="32" y="8"/>
                </a:cxn>
                <a:cxn ang="0">
                  <a:pos x="36" y="2"/>
                </a:cxn>
                <a:cxn ang="0">
                  <a:pos x="40" y="0"/>
                </a:cxn>
              </a:cxnLst>
              <a:rect l="0" t="0" r="r" b="b"/>
              <a:pathLst>
                <a:path w="56" h="69">
                  <a:moveTo>
                    <a:pt x="40" y="0"/>
                  </a:moveTo>
                  <a:lnTo>
                    <a:pt x="50" y="3"/>
                  </a:lnTo>
                  <a:lnTo>
                    <a:pt x="55" y="7"/>
                  </a:lnTo>
                  <a:lnTo>
                    <a:pt x="56" y="9"/>
                  </a:lnTo>
                  <a:lnTo>
                    <a:pt x="55" y="12"/>
                  </a:lnTo>
                  <a:lnTo>
                    <a:pt x="52" y="18"/>
                  </a:lnTo>
                  <a:lnTo>
                    <a:pt x="50" y="26"/>
                  </a:lnTo>
                  <a:lnTo>
                    <a:pt x="50" y="31"/>
                  </a:lnTo>
                  <a:lnTo>
                    <a:pt x="49" y="36"/>
                  </a:lnTo>
                  <a:lnTo>
                    <a:pt x="47" y="42"/>
                  </a:lnTo>
                  <a:lnTo>
                    <a:pt x="45" y="51"/>
                  </a:lnTo>
                  <a:lnTo>
                    <a:pt x="40" y="60"/>
                  </a:lnTo>
                  <a:lnTo>
                    <a:pt x="37" y="65"/>
                  </a:lnTo>
                  <a:lnTo>
                    <a:pt x="33" y="68"/>
                  </a:lnTo>
                  <a:lnTo>
                    <a:pt x="28" y="68"/>
                  </a:lnTo>
                  <a:lnTo>
                    <a:pt x="21" y="69"/>
                  </a:lnTo>
                  <a:lnTo>
                    <a:pt x="6" y="69"/>
                  </a:lnTo>
                  <a:lnTo>
                    <a:pt x="1" y="68"/>
                  </a:lnTo>
                  <a:lnTo>
                    <a:pt x="0" y="65"/>
                  </a:lnTo>
                  <a:lnTo>
                    <a:pt x="4" y="61"/>
                  </a:lnTo>
                  <a:lnTo>
                    <a:pt x="10" y="58"/>
                  </a:lnTo>
                  <a:lnTo>
                    <a:pt x="15" y="52"/>
                  </a:lnTo>
                  <a:lnTo>
                    <a:pt x="18" y="45"/>
                  </a:lnTo>
                  <a:lnTo>
                    <a:pt x="20" y="37"/>
                  </a:lnTo>
                  <a:lnTo>
                    <a:pt x="23" y="28"/>
                  </a:lnTo>
                  <a:lnTo>
                    <a:pt x="27" y="17"/>
                  </a:lnTo>
                  <a:lnTo>
                    <a:pt x="32" y="8"/>
                  </a:lnTo>
                  <a:lnTo>
                    <a:pt x="36" y="2"/>
                  </a:lnTo>
                  <a:lnTo>
                    <a:pt x="4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5" name="Freeform 33">
              <a:extLst>
                <a:ext uri="{FF2B5EF4-FFF2-40B4-BE49-F238E27FC236}">
                  <a16:creationId xmlns:a16="http://schemas.microsoft.com/office/drawing/2014/main" id="{6444BCB8-99ED-40BA-BD8F-8A95830663F0}"/>
                </a:ext>
              </a:extLst>
            </p:cNvPr>
            <p:cNvSpPr>
              <a:spLocks/>
            </p:cNvSpPr>
            <p:nvPr/>
          </p:nvSpPr>
          <p:spPr bwMode="auto">
            <a:xfrm>
              <a:off x="1219200" y="3305176"/>
              <a:ext cx="120650" cy="233363"/>
            </a:xfrm>
            <a:custGeom>
              <a:avLst/>
              <a:gdLst/>
              <a:ahLst/>
              <a:cxnLst>
                <a:cxn ang="0">
                  <a:pos x="42" y="0"/>
                </a:cxn>
                <a:cxn ang="0">
                  <a:pos x="51" y="2"/>
                </a:cxn>
                <a:cxn ang="0">
                  <a:pos x="62" y="9"/>
                </a:cxn>
                <a:cxn ang="0">
                  <a:pos x="68" y="15"/>
                </a:cxn>
                <a:cxn ang="0">
                  <a:pos x="70" y="23"/>
                </a:cxn>
                <a:cxn ang="0">
                  <a:pos x="71" y="27"/>
                </a:cxn>
                <a:cxn ang="0">
                  <a:pos x="73" y="33"/>
                </a:cxn>
                <a:cxn ang="0">
                  <a:pos x="75" y="37"/>
                </a:cxn>
                <a:cxn ang="0">
                  <a:pos x="76" y="40"/>
                </a:cxn>
                <a:cxn ang="0">
                  <a:pos x="74" y="42"/>
                </a:cxn>
                <a:cxn ang="0">
                  <a:pos x="71" y="43"/>
                </a:cxn>
                <a:cxn ang="0">
                  <a:pos x="69" y="45"/>
                </a:cxn>
                <a:cxn ang="0">
                  <a:pos x="68" y="47"/>
                </a:cxn>
                <a:cxn ang="0">
                  <a:pos x="65" y="50"/>
                </a:cxn>
                <a:cxn ang="0">
                  <a:pos x="65" y="53"/>
                </a:cxn>
                <a:cxn ang="0">
                  <a:pos x="64" y="56"/>
                </a:cxn>
                <a:cxn ang="0">
                  <a:pos x="62" y="61"/>
                </a:cxn>
                <a:cxn ang="0">
                  <a:pos x="53" y="72"/>
                </a:cxn>
                <a:cxn ang="0">
                  <a:pos x="48" y="77"/>
                </a:cxn>
                <a:cxn ang="0">
                  <a:pos x="45" y="83"/>
                </a:cxn>
                <a:cxn ang="0">
                  <a:pos x="41" y="93"/>
                </a:cxn>
                <a:cxn ang="0">
                  <a:pos x="38" y="104"/>
                </a:cxn>
                <a:cxn ang="0">
                  <a:pos x="35" y="112"/>
                </a:cxn>
                <a:cxn ang="0">
                  <a:pos x="31" y="116"/>
                </a:cxn>
                <a:cxn ang="0">
                  <a:pos x="26" y="123"/>
                </a:cxn>
                <a:cxn ang="0">
                  <a:pos x="19" y="129"/>
                </a:cxn>
                <a:cxn ang="0">
                  <a:pos x="13" y="137"/>
                </a:cxn>
                <a:cxn ang="0">
                  <a:pos x="7" y="142"/>
                </a:cxn>
                <a:cxn ang="0">
                  <a:pos x="2" y="147"/>
                </a:cxn>
                <a:cxn ang="0">
                  <a:pos x="0" y="147"/>
                </a:cxn>
                <a:cxn ang="0">
                  <a:pos x="0" y="142"/>
                </a:cxn>
                <a:cxn ang="0">
                  <a:pos x="1" y="135"/>
                </a:cxn>
                <a:cxn ang="0">
                  <a:pos x="4" y="127"/>
                </a:cxn>
                <a:cxn ang="0">
                  <a:pos x="5" y="121"/>
                </a:cxn>
                <a:cxn ang="0">
                  <a:pos x="6" y="112"/>
                </a:cxn>
                <a:cxn ang="0">
                  <a:pos x="8" y="103"/>
                </a:cxn>
                <a:cxn ang="0">
                  <a:pos x="14" y="92"/>
                </a:cxn>
                <a:cxn ang="0">
                  <a:pos x="18" y="87"/>
                </a:cxn>
                <a:cxn ang="0">
                  <a:pos x="22" y="80"/>
                </a:cxn>
                <a:cxn ang="0">
                  <a:pos x="24" y="74"/>
                </a:cxn>
                <a:cxn ang="0">
                  <a:pos x="24" y="72"/>
                </a:cxn>
                <a:cxn ang="0">
                  <a:pos x="22" y="72"/>
                </a:cxn>
                <a:cxn ang="0">
                  <a:pos x="17" y="74"/>
                </a:cxn>
                <a:cxn ang="0">
                  <a:pos x="14" y="76"/>
                </a:cxn>
                <a:cxn ang="0">
                  <a:pos x="12" y="77"/>
                </a:cxn>
                <a:cxn ang="0">
                  <a:pos x="10" y="77"/>
                </a:cxn>
                <a:cxn ang="0">
                  <a:pos x="8" y="78"/>
                </a:cxn>
                <a:cxn ang="0">
                  <a:pos x="7" y="77"/>
                </a:cxn>
                <a:cxn ang="0">
                  <a:pos x="8" y="73"/>
                </a:cxn>
                <a:cxn ang="0">
                  <a:pos x="13" y="68"/>
                </a:cxn>
                <a:cxn ang="0">
                  <a:pos x="18" y="62"/>
                </a:cxn>
                <a:cxn ang="0">
                  <a:pos x="23" y="57"/>
                </a:cxn>
                <a:cxn ang="0">
                  <a:pos x="26" y="53"/>
                </a:cxn>
                <a:cxn ang="0">
                  <a:pos x="26" y="36"/>
                </a:cxn>
                <a:cxn ang="0">
                  <a:pos x="27" y="24"/>
                </a:cxn>
                <a:cxn ang="0">
                  <a:pos x="27" y="14"/>
                </a:cxn>
                <a:cxn ang="0">
                  <a:pos x="29" y="8"/>
                </a:cxn>
                <a:cxn ang="0">
                  <a:pos x="33" y="3"/>
                </a:cxn>
                <a:cxn ang="0">
                  <a:pos x="37" y="1"/>
                </a:cxn>
                <a:cxn ang="0">
                  <a:pos x="42" y="0"/>
                </a:cxn>
              </a:cxnLst>
              <a:rect l="0" t="0" r="r" b="b"/>
              <a:pathLst>
                <a:path w="76" h="147">
                  <a:moveTo>
                    <a:pt x="42" y="0"/>
                  </a:moveTo>
                  <a:lnTo>
                    <a:pt x="51" y="2"/>
                  </a:lnTo>
                  <a:lnTo>
                    <a:pt x="62" y="9"/>
                  </a:lnTo>
                  <a:lnTo>
                    <a:pt x="68" y="15"/>
                  </a:lnTo>
                  <a:lnTo>
                    <a:pt x="70" y="23"/>
                  </a:lnTo>
                  <a:lnTo>
                    <a:pt x="71" y="27"/>
                  </a:lnTo>
                  <a:lnTo>
                    <a:pt x="73" y="33"/>
                  </a:lnTo>
                  <a:lnTo>
                    <a:pt x="75" y="37"/>
                  </a:lnTo>
                  <a:lnTo>
                    <a:pt x="76" y="40"/>
                  </a:lnTo>
                  <a:lnTo>
                    <a:pt x="74" y="42"/>
                  </a:lnTo>
                  <a:lnTo>
                    <a:pt x="71" y="43"/>
                  </a:lnTo>
                  <a:lnTo>
                    <a:pt x="69" y="45"/>
                  </a:lnTo>
                  <a:lnTo>
                    <a:pt x="68" y="47"/>
                  </a:lnTo>
                  <a:lnTo>
                    <a:pt x="65" y="50"/>
                  </a:lnTo>
                  <a:lnTo>
                    <a:pt x="65" y="53"/>
                  </a:lnTo>
                  <a:lnTo>
                    <a:pt x="64" y="56"/>
                  </a:lnTo>
                  <a:lnTo>
                    <a:pt x="62" y="61"/>
                  </a:lnTo>
                  <a:lnTo>
                    <a:pt x="53" y="72"/>
                  </a:lnTo>
                  <a:lnTo>
                    <a:pt x="48" y="77"/>
                  </a:lnTo>
                  <a:lnTo>
                    <a:pt x="45" y="83"/>
                  </a:lnTo>
                  <a:lnTo>
                    <a:pt x="41" y="93"/>
                  </a:lnTo>
                  <a:lnTo>
                    <a:pt x="38" y="104"/>
                  </a:lnTo>
                  <a:lnTo>
                    <a:pt x="35" y="112"/>
                  </a:lnTo>
                  <a:lnTo>
                    <a:pt x="31" y="116"/>
                  </a:lnTo>
                  <a:lnTo>
                    <a:pt x="26" y="123"/>
                  </a:lnTo>
                  <a:lnTo>
                    <a:pt x="19" y="129"/>
                  </a:lnTo>
                  <a:lnTo>
                    <a:pt x="13" y="137"/>
                  </a:lnTo>
                  <a:lnTo>
                    <a:pt x="7" y="142"/>
                  </a:lnTo>
                  <a:lnTo>
                    <a:pt x="2" y="147"/>
                  </a:lnTo>
                  <a:lnTo>
                    <a:pt x="0" y="147"/>
                  </a:lnTo>
                  <a:lnTo>
                    <a:pt x="0" y="142"/>
                  </a:lnTo>
                  <a:lnTo>
                    <a:pt x="1" y="135"/>
                  </a:lnTo>
                  <a:lnTo>
                    <a:pt x="4" y="127"/>
                  </a:lnTo>
                  <a:lnTo>
                    <a:pt x="5" y="121"/>
                  </a:lnTo>
                  <a:lnTo>
                    <a:pt x="6" y="112"/>
                  </a:lnTo>
                  <a:lnTo>
                    <a:pt x="8" y="103"/>
                  </a:lnTo>
                  <a:lnTo>
                    <a:pt x="14" y="92"/>
                  </a:lnTo>
                  <a:lnTo>
                    <a:pt x="18" y="87"/>
                  </a:lnTo>
                  <a:lnTo>
                    <a:pt x="22" y="80"/>
                  </a:lnTo>
                  <a:lnTo>
                    <a:pt x="24" y="74"/>
                  </a:lnTo>
                  <a:lnTo>
                    <a:pt x="24" y="72"/>
                  </a:lnTo>
                  <a:lnTo>
                    <a:pt x="22" y="72"/>
                  </a:lnTo>
                  <a:lnTo>
                    <a:pt x="17" y="74"/>
                  </a:lnTo>
                  <a:lnTo>
                    <a:pt x="14" y="76"/>
                  </a:lnTo>
                  <a:lnTo>
                    <a:pt x="12" y="77"/>
                  </a:lnTo>
                  <a:lnTo>
                    <a:pt x="10" y="77"/>
                  </a:lnTo>
                  <a:lnTo>
                    <a:pt x="8" y="78"/>
                  </a:lnTo>
                  <a:lnTo>
                    <a:pt x="7" y="77"/>
                  </a:lnTo>
                  <a:lnTo>
                    <a:pt x="8" y="73"/>
                  </a:lnTo>
                  <a:lnTo>
                    <a:pt x="13" y="68"/>
                  </a:lnTo>
                  <a:lnTo>
                    <a:pt x="18" y="62"/>
                  </a:lnTo>
                  <a:lnTo>
                    <a:pt x="23" y="57"/>
                  </a:lnTo>
                  <a:lnTo>
                    <a:pt x="26" y="53"/>
                  </a:lnTo>
                  <a:lnTo>
                    <a:pt x="26" y="36"/>
                  </a:lnTo>
                  <a:lnTo>
                    <a:pt x="27" y="24"/>
                  </a:lnTo>
                  <a:lnTo>
                    <a:pt x="27" y="14"/>
                  </a:lnTo>
                  <a:lnTo>
                    <a:pt x="29" y="8"/>
                  </a:lnTo>
                  <a:lnTo>
                    <a:pt x="33" y="3"/>
                  </a:lnTo>
                  <a:lnTo>
                    <a:pt x="37" y="1"/>
                  </a:lnTo>
                  <a:lnTo>
                    <a:pt x="4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6" name="Freeform 34">
              <a:extLst>
                <a:ext uri="{FF2B5EF4-FFF2-40B4-BE49-F238E27FC236}">
                  <a16:creationId xmlns:a16="http://schemas.microsoft.com/office/drawing/2014/main" id="{217108F0-7E57-4D3D-8623-50226A040EAA}"/>
                </a:ext>
              </a:extLst>
            </p:cNvPr>
            <p:cNvSpPr>
              <a:spLocks/>
            </p:cNvSpPr>
            <p:nvPr/>
          </p:nvSpPr>
          <p:spPr bwMode="auto">
            <a:xfrm>
              <a:off x="1293813" y="3503613"/>
              <a:ext cx="57150" cy="80963"/>
            </a:xfrm>
            <a:custGeom>
              <a:avLst/>
              <a:gdLst/>
              <a:ahLst/>
              <a:cxnLst>
                <a:cxn ang="0">
                  <a:pos x="17" y="0"/>
                </a:cxn>
                <a:cxn ang="0">
                  <a:pos x="21" y="1"/>
                </a:cxn>
                <a:cxn ang="0">
                  <a:pos x="25" y="7"/>
                </a:cxn>
                <a:cxn ang="0">
                  <a:pos x="29" y="13"/>
                </a:cxn>
                <a:cxn ang="0">
                  <a:pos x="34" y="19"/>
                </a:cxn>
                <a:cxn ang="0">
                  <a:pos x="36" y="23"/>
                </a:cxn>
                <a:cxn ang="0">
                  <a:pos x="36" y="27"/>
                </a:cxn>
                <a:cxn ang="0">
                  <a:pos x="35" y="33"/>
                </a:cxn>
                <a:cxn ang="0">
                  <a:pos x="32" y="38"/>
                </a:cxn>
                <a:cxn ang="0">
                  <a:pos x="30" y="43"/>
                </a:cxn>
                <a:cxn ang="0">
                  <a:pos x="28" y="46"/>
                </a:cxn>
                <a:cxn ang="0">
                  <a:pos x="22" y="48"/>
                </a:cxn>
                <a:cxn ang="0">
                  <a:pos x="15" y="49"/>
                </a:cxn>
                <a:cxn ang="0">
                  <a:pos x="12" y="51"/>
                </a:cxn>
                <a:cxn ang="0">
                  <a:pos x="7" y="51"/>
                </a:cxn>
                <a:cxn ang="0">
                  <a:pos x="1" y="45"/>
                </a:cxn>
                <a:cxn ang="0">
                  <a:pos x="0" y="42"/>
                </a:cxn>
                <a:cxn ang="0">
                  <a:pos x="0" y="35"/>
                </a:cxn>
                <a:cxn ang="0">
                  <a:pos x="3" y="28"/>
                </a:cxn>
                <a:cxn ang="0">
                  <a:pos x="9" y="22"/>
                </a:cxn>
                <a:cxn ang="0">
                  <a:pos x="12" y="16"/>
                </a:cxn>
                <a:cxn ang="0">
                  <a:pos x="13" y="9"/>
                </a:cxn>
                <a:cxn ang="0">
                  <a:pos x="14" y="3"/>
                </a:cxn>
                <a:cxn ang="0">
                  <a:pos x="17" y="0"/>
                </a:cxn>
              </a:cxnLst>
              <a:rect l="0" t="0" r="r" b="b"/>
              <a:pathLst>
                <a:path w="36" h="51">
                  <a:moveTo>
                    <a:pt x="17" y="0"/>
                  </a:moveTo>
                  <a:lnTo>
                    <a:pt x="21" y="1"/>
                  </a:lnTo>
                  <a:lnTo>
                    <a:pt x="25" y="7"/>
                  </a:lnTo>
                  <a:lnTo>
                    <a:pt x="29" y="13"/>
                  </a:lnTo>
                  <a:lnTo>
                    <a:pt x="34" y="19"/>
                  </a:lnTo>
                  <a:lnTo>
                    <a:pt x="36" y="23"/>
                  </a:lnTo>
                  <a:lnTo>
                    <a:pt x="36" y="27"/>
                  </a:lnTo>
                  <a:lnTo>
                    <a:pt x="35" y="33"/>
                  </a:lnTo>
                  <a:lnTo>
                    <a:pt x="32" y="38"/>
                  </a:lnTo>
                  <a:lnTo>
                    <a:pt x="30" y="43"/>
                  </a:lnTo>
                  <a:lnTo>
                    <a:pt x="28" y="46"/>
                  </a:lnTo>
                  <a:lnTo>
                    <a:pt x="22" y="48"/>
                  </a:lnTo>
                  <a:lnTo>
                    <a:pt x="15" y="49"/>
                  </a:lnTo>
                  <a:lnTo>
                    <a:pt x="12" y="51"/>
                  </a:lnTo>
                  <a:lnTo>
                    <a:pt x="7" y="51"/>
                  </a:lnTo>
                  <a:lnTo>
                    <a:pt x="1" y="45"/>
                  </a:lnTo>
                  <a:lnTo>
                    <a:pt x="0" y="42"/>
                  </a:lnTo>
                  <a:lnTo>
                    <a:pt x="0" y="35"/>
                  </a:lnTo>
                  <a:lnTo>
                    <a:pt x="3" y="28"/>
                  </a:lnTo>
                  <a:lnTo>
                    <a:pt x="9" y="22"/>
                  </a:lnTo>
                  <a:lnTo>
                    <a:pt x="12" y="16"/>
                  </a:lnTo>
                  <a:lnTo>
                    <a:pt x="13" y="9"/>
                  </a:lnTo>
                  <a:lnTo>
                    <a:pt x="14" y="3"/>
                  </a:lnTo>
                  <a:lnTo>
                    <a:pt x="17"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7" name="Freeform 35">
              <a:extLst>
                <a:ext uri="{FF2B5EF4-FFF2-40B4-BE49-F238E27FC236}">
                  <a16:creationId xmlns:a16="http://schemas.microsoft.com/office/drawing/2014/main" id="{8978D1DE-8ACB-4B4B-A034-8DF0BDFB4C2B}"/>
                </a:ext>
              </a:extLst>
            </p:cNvPr>
            <p:cNvSpPr>
              <a:spLocks/>
            </p:cNvSpPr>
            <p:nvPr/>
          </p:nvSpPr>
          <p:spPr bwMode="auto">
            <a:xfrm>
              <a:off x="1228725" y="3509963"/>
              <a:ext cx="71438" cy="71438"/>
            </a:xfrm>
            <a:custGeom>
              <a:avLst/>
              <a:gdLst/>
              <a:ahLst/>
              <a:cxnLst>
                <a:cxn ang="0">
                  <a:pos x="36" y="0"/>
                </a:cxn>
                <a:cxn ang="0">
                  <a:pos x="42" y="0"/>
                </a:cxn>
                <a:cxn ang="0">
                  <a:pos x="44" y="3"/>
                </a:cxn>
                <a:cxn ang="0">
                  <a:pos x="45" y="5"/>
                </a:cxn>
                <a:cxn ang="0">
                  <a:pos x="45" y="8"/>
                </a:cxn>
                <a:cxn ang="0">
                  <a:pos x="43" y="15"/>
                </a:cxn>
                <a:cxn ang="0">
                  <a:pos x="38" y="22"/>
                </a:cxn>
                <a:cxn ang="0">
                  <a:pos x="31" y="30"/>
                </a:cxn>
                <a:cxn ang="0">
                  <a:pos x="20" y="39"/>
                </a:cxn>
                <a:cxn ang="0">
                  <a:pos x="7" y="45"/>
                </a:cxn>
                <a:cxn ang="0">
                  <a:pos x="1" y="45"/>
                </a:cxn>
                <a:cxn ang="0">
                  <a:pos x="0" y="43"/>
                </a:cxn>
                <a:cxn ang="0">
                  <a:pos x="4" y="40"/>
                </a:cxn>
                <a:cxn ang="0">
                  <a:pos x="8" y="34"/>
                </a:cxn>
                <a:cxn ang="0">
                  <a:pos x="19" y="23"/>
                </a:cxn>
                <a:cxn ang="0">
                  <a:pos x="23" y="20"/>
                </a:cxn>
                <a:cxn ang="0">
                  <a:pos x="25" y="16"/>
                </a:cxn>
                <a:cxn ang="0">
                  <a:pos x="30" y="5"/>
                </a:cxn>
                <a:cxn ang="0">
                  <a:pos x="32" y="1"/>
                </a:cxn>
                <a:cxn ang="0">
                  <a:pos x="36" y="0"/>
                </a:cxn>
              </a:cxnLst>
              <a:rect l="0" t="0" r="r" b="b"/>
              <a:pathLst>
                <a:path w="45" h="45">
                  <a:moveTo>
                    <a:pt x="36" y="0"/>
                  </a:moveTo>
                  <a:lnTo>
                    <a:pt x="42" y="0"/>
                  </a:lnTo>
                  <a:lnTo>
                    <a:pt x="44" y="3"/>
                  </a:lnTo>
                  <a:lnTo>
                    <a:pt x="45" y="5"/>
                  </a:lnTo>
                  <a:lnTo>
                    <a:pt x="45" y="8"/>
                  </a:lnTo>
                  <a:lnTo>
                    <a:pt x="43" y="15"/>
                  </a:lnTo>
                  <a:lnTo>
                    <a:pt x="38" y="22"/>
                  </a:lnTo>
                  <a:lnTo>
                    <a:pt x="31" y="30"/>
                  </a:lnTo>
                  <a:lnTo>
                    <a:pt x="20" y="39"/>
                  </a:lnTo>
                  <a:lnTo>
                    <a:pt x="7" y="45"/>
                  </a:lnTo>
                  <a:lnTo>
                    <a:pt x="1" y="45"/>
                  </a:lnTo>
                  <a:lnTo>
                    <a:pt x="0" y="43"/>
                  </a:lnTo>
                  <a:lnTo>
                    <a:pt x="4" y="40"/>
                  </a:lnTo>
                  <a:lnTo>
                    <a:pt x="8" y="34"/>
                  </a:lnTo>
                  <a:lnTo>
                    <a:pt x="19" y="23"/>
                  </a:lnTo>
                  <a:lnTo>
                    <a:pt x="23" y="20"/>
                  </a:lnTo>
                  <a:lnTo>
                    <a:pt x="25" y="16"/>
                  </a:lnTo>
                  <a:lnTo>
                    <a:pt x="30" y="5"/>
                  </a:lnTo>
                  <a:lnTo>
                    <a:pt x="32" y="1"/>
                  </a:lnTo>
                  <a:lnTo>
                    <a:pt x="3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8" name="Freeform 36">
              <a:extLst>
                <a:ext uri="{FF2B5EF4-FFF2-40B4-BE49-F238E27FC236}">
                  <a16:creationId xmlns:a16="http://schemas.microsoft.com/office/drawing/2014/main" id="{FFD0CCF6-97D0-4260-8D90-80FF4B36A3FB}"/>
                </a:ext>
              </a:extLst>
            </p:cNvPr>
            <p:cNvSpPr>
              <a:spLocks/>
            </p:cNvSpPr>
            <p:nvPr/>
          </p:nvSpPr>
          <p:spPr bwMode="auto">
            <a:xfrm>
              <a:off x="1312863" y="3581401"/>
              <a:ext cx="42863" cy="87313"/>
            </a:xfrm>
            <a:custGeom>
              <a:avLst/>
              <a:gdLst/>
              <a:ahLst/>
              <a:cxnLst>
                <a:cxn ang="0">
                  <a:pos x="24" y="0"/>
                </a:cxn>
                <a:cxn ang="0">
                  <a:pos x="27" y="0"/>
                </a:cxn>
                <a:cxn ang="0">
                  <a:pos x="27" y="1"/>
                </a:cxn>
                <a:cxn ang="0">
                  <a:pos x="26" y="4"/>
                </a:cxn>
                <a:cxn ang="0">
                  <a:pos x="25" y="7"/>
                </a:cxn>
                <a:cxn ang="0">
                  <a:pos x="23" y="9"/>
                </a:cxn>
                <a:cxn ang="0">
                  <a:pos x="21" y="12"/>
                </a:cxn>
                <a:cxn ang="0">
                  <a:pos x="16" y="17"/>
                </a:cxn>
                <a:cxn ang="0">
                  <a:pos x="14" y="21"/>
                </a:cxn>
                <a:cxn ang="0">
                  <a:pos x="14" y="23"/>
                </a:cxn>
                <a:cxn ang="0">
                  <a:pos x="13" y="26"/>
                </a:cxn>
                <a:cxn ang="0">
                  <a:pos x="13" y="28"/>
                </a:cxn>
                <a:cxn ang="0">
                  <a:pos x="15" y="30"/>
                </a:cxn>
                <a:cxn ang="0">
                  <a:pos x="15" y="32"/>
                </a:cxn>
                <a:cxn ang="0">
                  <a:pos x="14" y="34"/>
                </a:cxn>
                <a:cxn ang="0">
                  <a:pos x="14" y="46"/>
                </a:cxn>
                <a:cxn ang="0">
                  <a:pos x="12" y="49"/>
                </a:cxn>
                <a:cxn ang="0">
                  <a:pos x="11" y="51"/>
                </a:cxn>
                <a:cxn ang="0">
                  <a:pos x="6" y="55"/>
                </a:cxn>
                <a:cxn ang="0">
                  <a:pos x="2" y="55"/>
                </a:cxn>
                <a:cxn ang="0">
                  <a:pos x="0" y="53"/>
                </a:cxn>
                <a:cxn ang="0">
                  <a:pos x="1" y="52"/>
                </a:cxn>
                <a:cxn ang="0">
                  <a:pos x="1" y="51"/>
                </a:cxn>
                <a:cxn ang="0">
                  <a:pos x="2" y="49"/>
                </a:cxn>
                <a:cxn ang="0">
                  <a:pos x="2" y="44"/>
                </a:cxn>
                <a:cxn ang="0">
                  <a:pos x="1" y="40"/>
                </a:cxn>
                <a:cxn ang="0">
                  <a:pos x="1" y="36"/>
                </a:cxn>
                <a:cxn ang="0">
                  <a:pos x="0" y="33"/>
                </a:cxn>
                <a:cxn ang="0">
                  <a:pos x="0" y="23"/>
                </a:cxn>
                <a:cxn ang="0">
                  <a:pos x="1" y="19"/>
                </a:cxn>
                <a:cxn ang="0">
                  <a:pos x="2" y="16"/>
                </a:cxn>
                <a:cxn ang="0">
                  <a:pos x="4" y="13"/>
                </a:cxn>
                <a:cxn ang="0">
                  <a:pos x="6" y="12"/>
                </a:cxn>
                <a:cxn ang="0">
                  <a:pos x="9" y="10"/>
                </a:cxn>
                <a:cxn ang="0">
                  <a:pos x="11" y="9"/>
                </a:cxn>
                <a:cxn ang="0">
                  <a:pos x="14" y="6"/>
                </a:cxn>
                <a:cxn ang="0">
                  <a:pos x="16" y="5"/>
                </a:cxn>
                <a:cxn ang="0">
                  <a:pos x="20" y="2"/>
                </a:cxn>
                <a:cxn ang="0">
                  <a:pos x="24" y="0"/>
                </a:cxn>
              </a:cxnLst>
              <a:rect l="0" t="0" r="r" b="b"/>
              <a:pathLst>
                <a:path w="27" h="55">
                  <a:moveTo>
                    <a:pt x="24" y="0"/>
                  </a:moveTo>
                  <a:lnTo>
                    <a:pt x="27" y="0"/>
                  </a:lnTo>
                  <a:lnTo>
                    <a:pt x="27" y="1"/>
                  </a:lnTo>
                  <a:lnTo>
                    <a:pt x="26" y="4"/>
                  </a:lnTo>
                  <a:lnTo>
                    <a:pt x="25" y="7"/>
                  </a:lnTo>
                  <a:lnTo>
                    <a:pt x="23" y="9"/>
                  </a:lnTo>
                  <a:lnTo>
                    <a:pt x="21" y="12"/>
                  </a:lnTo>
                  <a:lnTo>
                    <a:pt x="16" y="17"/>
                  </a:lnTo>
                  <a:lnTo>
                    <a:pt x="14" y="21"/>
                  </a:lnTo>
                  <a:lnTo>
                    <a:pt x="14" y="23"/>
                  </a:lnTo>
                  <a:lnTo>
                    <a:pt x="13" y="26"/>
                  </a:lnTo>
                  <a:lnTo>
                    <a:pt x="13" y="28"/>
                  </a:lnTo>
                  <a:lnTo>
                    <a:pt x="15" y="30"/>
                  </a:lnTo>
                  <a:lnTo>
                    <a:pt x="15" y="32"/>
                  </a:lnTo>
                  <a:lnTo>
                    <a:pt x="14" y="34"/>
                  </a:lnTo>
                  <a:lnTo>
                    <a:pt x="14" y="46"/>
                  </a:lnTo>
                  <a:lnTo>
                    <a:pt x="12" y="49"/>
                  </a:lnTo>
                  <a:lnTo>
                    <a:pt x="11" y="51"/>
                  </a:lnTo>
                  <a:lnTo>
                    <a:pt x="6" y="55"/>
                  </a:lnTo>
                  <a:lnTo>
                    <a:pt x="2" y="55"/>
                  </a:lnTo>
                  <a:lnTo>
                    <a:pt x="0" y="53"/>
                  </a:lnTo>
                  <a:lnTo>
                    <a:pt x="1" y="52"/>
                  </a:lnTo>
                  <a:lnTo>
                    <a:pt x="1" y="51"/>
                  </a:lnTo>
                  <a:lnTo>
                    <a:pt x="2" y="49"/>
                  </a:lnTo>
                  <a:lnTo>
                    <a:pt x="2" y="44"/>
                  </a:lnTo>
                  <a:lnTo>
                    <a:pt x="1" y="40"/>
                  </a:lnTo>
                  <a:lnTo>
                    <a:pt x="1" y="36"/>
                  </a:lnTo>
                  <a:lnTo>
                    <a:pt x="0" y="33"/>
                  </a:lnTo>
                  <a:lnTo>
                    <a:pt x="0" y="23"/>
                  </a:lnTo>
                  <a:lnTo>
                    <a:pt x="1" y="19"/>
                  </a:lnTo>
                  <a:lnTo>
                    <a:pt x="2" y="16"/>
                  </a:lnTo>
                  <a:lnTo>
                    <a:pt x="4" y="13"/>
                  </a:lnTo>
                  <a:lnTo>
                    <a:pt x="6" y="12"/>
                  </a:lnTo>
                  <a:lnTo>
                    <a:pt x="9" y="10"/>
                  </a:lnTo>
                  <a:lnTo>
                    <a:pt x="11" y="9"/>
                  </a:lnTo>
                  <a:lnTo>
                    <a:pt x="14" y="6"/>
                  </a:lnTo>
                  <a:lnTo>
                    <a:pt x="16" y="5"/>
                  </a:lnTo>
                  <a:lnTo>
                    <a:pt x="20" y="2"/>
                  </a:lnTo>
                  <a:lnTo>
                    <a:pt x="24"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9" name="Freeform 37">
              <a:extLst>
                <a:ext uri="{FF2B5EF4-FFF2-40B4-BE49-F238E27FC236}">
                  <a16:creationId xmlns:a16="http://schemas.microsoft.com/office/drawing/2014/main" id="{E719A46E-9DD2-4F00-8ED3-DBF485E69E24}"/>
                </a:ext>
              </a:extLst>
            </p:cNvPr>
            <p:cNvSpPr>
              <a:spLocks/>
            </p:cNvSpPr>
            <p:nvPr/>
          </p:nvSpPr>
          <p:spPr bwMode="auto">
            <a:xfrm>
              <a:off x="1203325" y="3584576"/>
              <a:ext cx="95250" cy="211138"/>
            </a:xfrm>
            <a:custGeom>
              <a:avLst/>
              <a:gdLst/>
              <a:ahLst/>
              <a:cxnLst>
                <a:cxn ang="0">
                  <a:pos x="48" y="0"/>
                </a:cxn>
                <a:cxn ang="0">
                  <a:pos x="57" y="9"/>
                </a:cxn>
                <a:cxn ang="0">
                  <a:pos x="59" y="19"/>
                </a:cxn>
                <a:cxn ang="0">
                  <a:pos x="56" y="22"/>
                </a:cxn>
                <a:cxn ang="0">
                  <a:pos x="54" y="26"/>
                </a:cxn>
                <a:cxn ang="0">
                  <a:pos x="55" y="29"/>
                </a:cxn>
                <a:cxn ang="0">
                  <a:pos x="57" y="31"/>
                </a:cxn>
                <a:cxn ang="0">
                  <a:pos x="59" y="34"/>
                </a:cxn>
                <a:cxn ang="0">
                  <a:pos x="60" y="42"/>
                </a:cxn>
                <a:cxn ang="0">
                  <a:pos x="56" y="66"/>
                </a:cxn>
                <a:cxn ang="0">
                  <a:pos x="49" y="73"/>
                </a:cxn>
                <a:cxn ang="0">
                  <a:pos x="46" y="74"/>
                </a:cxn>
                <a:cxn ang="0">
                  <a:pos x="47" y="81"/>
                </a:cxn>
                <a:cxn ang="0">
                  <a:pos x="49" y="96"/>
                </a:cxn>
                <a:cxn ang="0">
                  <a:pos x="46" y="107"/>
                </a:cxn>
                <a:cxn ang="0">
                  <a:pos x="43" y="111"/>
                </a:cxn>
                <a:cxn ang="0">
                  <a:pos x="35" y="124"/>
                </a:cxn>
                <a:cxn ang="0">
                  <a:pos x="26" y="133"/>
                </a:cxn>
                <a:cxn ang="0">
                  <a:pos x="23" y="131"/>
                </a:cxn>
                <a:cxn ang="0">
                  <a:pos x="22" y="118"/>
                </a:cxn>
                <a:cxn ang="0">
                  <a:pos x="18" y="113"/>
                </a:cxn>
                <a:cxn ang="0">
                  <a:pos x="16" y="110"/>
                </a:cxn>
                <a:cxn ang="0">
                  <a:pos x="22" y="104"/>
                </a:cxn>
                <a:cxn ang="0">
                  <a:pos x="26" y="98"/>
                </a:cxn>
                <a:cxn ang="0">
                  <a:pos x="28" y="92"/>
                </a:cxn>
                <a:cxn ang="0">
                  <a:pos x="25" y="85"/>
                </a:cxn>
                <a:cxn ang="0">
                  <a:pos x="21" y="79"/>
                </a:cxn>
                <a:cxn ang="0">
                  <a:pos x="17" y="77"/>
                </a:cxn>
                <a:cxn ang="0">
                  <a:pos x="14" y="79"/>
                </a:cxn>
                <a:cxn ang="0">
                  <a:pos x="12" y="86"/>
                </a:cxn>
                <a:cxn ang="0">
                  <a:pos x="9" y="100"/>
                </a:cxn>
                <a:cxn ang="0">
                  <a:pos x="4" y="105"/>
                </a:cxn>
                <a:cxn ang="0">
                  <a:pos x="0" y="93"/>
                </a:cxn>
                <a:cxn ang="0">
                  <a:pos x="2" y="83"/>
                </a:cxn>
                <a:cxn ang="0">
                  <a:pos x="3" y="65"/>
                </a:cxn>
                <a:cxn ang="0">
                  <a:pos x="8" y="63"/>
                </a:cxn>
                <a:cxn ang="0">
                  <a:pos x="13" y="65"/>
                </a:cxn>
                <a:cxn ang="0">
                  <a:pos x="18" y="67"/>
                </a:cxn>
                <a:cxn ang="0">
                  <a:pos x="22" y="66"/>
                </a:cxn>
                <a:cxn ang="0">
                  <a:pos x="28" y="61"/>
                </a:cxn>
                <a:cxn ang="0">
                  <a:pos x="29" y="56"/>
                </a:cxn>
                <a:cxn ang="0">
                  <a:pos x="26" y="47"/>
                </a:cxn>
                <a:cxn ang="0">
                  <a:pos x="29" y="43"/>
                </a:cxn>
                <a:cxn ang="0">
                  <a:pos x="35" y="41"/>
                </a:cxn>
                <a:cxn ang="0">
                  <a:pos x="39" y="36"/>
                </a:cxn>
                <a:cxn ang="0">
                  <a:pos x="40" y="31"/>
                </a:cxn>
                <a:cxn ang="0">
                  <a:pos x="38" y="24"/>
                </a:cxn>
                <a:cxn ang="0">
                  <a:pos x="34" y="22"/>
                </a:cxn>
                <a:cxn ang="0">
                  <a:pos x="28" y="21"/>
                </a:cxn>
                <a:cxn ang="0">
                  <a:pos x="26" y="19"/>
                </a:cxn>
                <a:cxn ang="0">
                  <a:pos x="29" y="16"/>
                </a:cxn>
                <a:cxn ang="0">
                  <a:pos x="44" y="13"/>
                </a:cxn>
                <a:cxn ang="0">
                  <a:pos x="45" y="3"/>
                </a:cxn>
                <a:cxn ang="0">
                  <a:pos x="46" y="0"/>
                </a:cxn>
              </a:cxnLst>
              <a:rect l="0" t="0" r="r" b="b"/>
              <a:pathLst>
                <a:path w="60" h="133">
                  <a:moveTo>
                    <a:pt x="46" y="0"/>
                  </a:moveTo>
                  <a:lnTo>
                    <a:pt x="48" y="0"/>
                  </a:lnTo>
                  <a:lnTo>
                    <a:pt x="52" y="4"/>
                  </a:lnTo>
                  <a:lnTo>
                    <a:pt x="57" y="9"/>
                  </a:lnTo>
                  <a:lnTo>
                    <a:pt x="59" y="15"/>
                  </a:lnTo>
                  <a:lnTo>
                    <a:pt x="59" y="19"/>
                  </a:lnTo>
                  <a:lnTo>
                    <a:pt x="58" y="21"/>
                  </a:lnTo>
                  <a:lnTo>
                    <a:pt x="56" y="22"/>
                  </a:lnTo>
                  <a:lnTo>
                    <a:pt x="55" y="24"/>
                  </a:lnTo>
                  <a:lnTo>
                    <a:pt x="54" y="26"/>
                  </a:lnTo>
                  <a:lnTo>
                    <a:pt x="54" y="28"/>
                  </a:lnTo>
                  <a:lnTo>
                    <a:pt x="55" y="29"/>
                  </a:lnTo>
                  <a:lnTo>
                    <a:pt x="55" y="30"/>
                  </a:lnTo>
                  <a:lnTo>
                    <a:pt x="57" y="31"/>
                  </a:lnTo>
                  <a:lnTo>
                    <a:pt x="58" y="32"/>
                  </a:lnTo>
                  <a:lnTo>
                    <a:pt x="59" y="34"/>
                  </a:lnTo>
                  <a:lnTo>
                    <a:pt x="60" y="36"/>
                  </a:lnTo>
                  <a:lnTo>
                    <a:pt x="60" y="42"/>
                  </a:lnTo>
                  <a:lnTo>
                    <a:pt x="58" y="60"/>
                  </a:lnTo>
                  <a:lnTo>
                    <a:pt x="56" y="66"/>
                  </a:lnTo>
                  <a:lnTo>
                    <a:pt x="54" y="71"/>
                  </a:lnTo>
                  <a:lnTo>
                    <a:pt x="49" y="73"/>
                  </a:lnTo>
                  <a:lnTo>
                    <a:pt x="47" y="73"/>
                  </a:lnTo>
                  <a:lnTo>
                    <a:pt x="46" y="74"/>
                  </a:lnTo>
                  <a:lnTo>
                    <a:pt x="46" y="75"/>
                  </a:lnTo>
                  <a:lnTo>
                    <a:pt x="47" y="81"/>
                  </a:lnTo>
                  <a:lnTo>
                    <a:pt x="48" y="87"/>
                  </a:lnTo>
                  <a:lnTo>
                    <a:pt x="49" y="96"/>
                  </a:lnTo>
                  <a:lnTo>
                    <a:pt x="49" y="100"/>
                  </a:lnTo>
                  <a:lnTo>
                    <a:pt x="46" y="107"/>
                  </a:lnTo>
                  <a:lnTo>
                    <a:pt x="44" y="108"/>
                  </a:lnTo>
                  <a:lnTo>
                    <a:pt x="43" y="111"/>
                  </a:lnTo>
                  <a:lnTo>
                    <a:pt x="39" y="117"/>
                  </a:lnTo>
                  <a:lnTo>
                    <a:pt x="35" y="124"/>
                  </a:lnTo>
                  <a:lnTo>
                    <a:pt x="31" y="131"/>
                  </a:lnTo>
                  <a:lnTo>
                    <a:pt x="26" y="133"/>
                  </a:lnTo>
                  <a:lnTo>
                    <a:pt x="24" y="132"/>
                  </a:lnTo>
                  <a:lnTo>
                    <a:pt x="23" y="131"/>
                  </a:lnTo>
                  <a:lnTo>
                    <a:pt x="22" y="129"/>
                  </a:lnTo>
                  <a:lnTo>
                    <a:pt x="22" y="118"/>
                  </a:lnTo>
                  <a:lnTo>
                    <a:pt x="21" y="116"/>
                  </a:lnTo>
                  <a:lnTo>
                    <a:pt x="18" y="113"/>
                  </a:lnTo>
                  <a:lnTo>
                    <a:pt x="17" y="111"/>
                  </a:lnTo>
                  <a:lnTo>
                    <a:pt x="16" y="110"/>
                  </a:lnTo>
                  <a:lnTo>
                    <a:pt x="18" y="106"/>
                  </a:lnTo>
                  <a:lnTo>
                    <a:pt x="22" y="104"/>
                  </a:lnTo>
                  <a:lnTo>
                    <a:pt x="24" y="101"/>
                  </a:lnTo>
                  <a:lnTo>
                    <a:pt x="26" y="98"/>
                  </a:lnTo>
                  <a:lnTo>
                    <a:pt x="28" y="96"/>
                  </a:lnTo>
                  <a:lnTo>
                    <a:pt x="28" y="92"/>
                  </a:lnTo>
                  <a:lnTo>
                    <a:pt x="26" y="88"/>
                  </a:lnTo>
                  <a:lnTo>
                    <a:pt x="25" y="85"/>
                  </a:lnTo>
                  <a:lnTo>
                    <a:pt x="23" y="82"/>
                  </a:lnTo>
                  <a:lnTo>
                    <a:pt x="21" y="79"/>
                  </a:lnTo>
                  <a:lnTo>
                    <a:pt x="18" y="78"/>
                  </a:lnTo>
                  <a:lnTo>
                    <a:pt x="17" y="77"/>
                  </a:lnTo>
                  <a:lnTo>
                    <a:pt x="15" y="78"/>
                  </a:lnTo>
                  <a:lnTo>
                    <a:pt x="14" y="79"/>
                  </a:lnTo>
                  <a:lnTo>
                    <a:pt x="13" y="82"/>
                  </a:lnTo>
                  <a:lnTo>
                    <a:pt x="12" y="86"/>
                  </a:lnTo>
                  <a:lnTo>
                    <a:pt x="10" y="94"/>
                  </a:lnTo>
                  <a:lnTo>
                    <a:pt x="9" y="100"/>
                  </a:lnTo>
                  <a:lnTo>
                    <a:pt x="6" y="105"/>
                  </a:lnTo>
                  <a:lnTo>
                    <a:pt x="4" y="105"/>
                  </a:lnTo>
                  <a:lnTo>
                    <a:pt x="1" y="99"/>
                  </a:lnTo>
                  <a:lnTo>
                    <a:pt x="0" y="93"/>
                  </a:lnTo>
                  <a:lnTo>
                    <a:pt x="1" y="87"/>
                  </a:lnTo>
                  <a:lnTo>
                    <a:pt x="2" y="83"/>
                  </a:lnTo>
                  <a:lnTo>
                    <a:pt x="3" y="76"/>
                  </a:lnTo>
                  <a:lnTo>
                    <a:pt x="3" y="65"/>
                  </a:lnTo>
                  <a:lnTo>
                    <a:pt x="5" y="63"/>
                  </a:lnTo>
                  <a:lnTo>
                    <a:pt x="8" y="63"/>
                  </a:lnTo>
                  <a:lnTo>
                    <a:pt x="11" y="64"/>
                  </a:lnTo>
                  <a:lnTo>
                    <a:pt x="13" y="65"/>
                  </a:lnTo>
                  <a:lnTo>
                    <a:pt x="16" y="66"/>
                  </a:lnTo>
                  <a:lnTo>
                    <a:pt x="18" y="67"/>
                  </a:lnTo>
                  <a:lnTo>
                    <a:pt x="21" y="67"/>
                  </a:lnTo>
                  <a:lnTo>
                    <a:pt x="22" y="66"/>
                  </a:lnTo>
                  <a:lnTo>
                    <a:pt x="24" y="65"/>
                  </a:lnTo>
                  <a:lnTo>
                    <a:pt x="28" y="61"/>
                  </a:lnTo>
                  <a:lnTo>
                    <a:pt x="29" y="59"/>
                  </a:lnTo>
                  <a:lnTo>
                    <a:pt x="29" y="56"/>
                  </a:lnTo>
                  <a:lnTo>
                    <a:pt x="26" y="50"/>
                  </a:lnTo>
                  <a:lnTo>
                    <a:pt x="26" y="47"/>
                  </a:lnTo>
                  <a:lnTo>
                    <a:pt x="27" y="44"/>
                  </a:lnTo>
                  <a:lnTo>
                    <a:pt x="29" y="43"/>
                  </a:lnTo>
                  <a:lnTo>
                    <a:pt x="33" y="41"/>
                  </a:lnTo>
                  <a:lnTo>
                    <a:pt x="35" y="41"/>
                  </a:lnTo>
                  <a:lnTo>
                    <a:pt x="38" y="38"/>
                  </a:lnTo>
                  <a:lnTo>
                    <a:pt x="39" y="36"/>
                  </a:lnTo>
                  <a:lnTo>
                    <a:pt x="39" y="33"/>
                  </a:lnTo>
                  <a:lnTo>
                    <a:pt x="40" y="31"/>
                  </a:lnTo>
                  <a:lnTo>
                    <a:pt x="40" y="25"/>
                  </a:lnTo>
                  <a:lnTo>
                    <a:pt x="38" y="24"/>
                  </a:lnTo>
                  <a:lnTo>
                    <a:pt x="36" y="24"/>
                  </a:lnTo>
                  <a:lnTo>
                    <a:pt x="34" y="22"/>
                  </a:lnTo>
                  <a:lnTo>
                    <a:pt x="31" y="22"/>
                  </a:lnTo>
                  <a:lnTo>
                    <a:pt x="28" y="21"/>
                  </a:lnTo>
                  <a:lnTo>
                    <a:pt x="27" y="21"/>
                  </a:lnTo>
                  <a:lnTo>
                    <a:pt x="26" y="19"/>
                  </a:lnTo>
                  <a:lnTo>
                    <a:pt x="26" y="18"/>
                  </a:lnTo>
                  <a:lnTo>
                    <a:pt x="29" y="16"/>
                  </a:lnTo>
                  <a:lnTo>
                    <a:pt x="40" y="14"/>
                  </a:lnTo>
                  <a:lnTo>
                    <a:pt x="44" y="13"/>
                  </a:lnTo>
                  <a:lnTo>
                    <a:pt x="44" y="5"/>
                  </a:lnTo>
                  <a:lnTo>
                    <a:pt x="45" y="3"/>
                  </a:lnTo>
                  <a:lnTo>
                    <a:pt x="45" y="2"/>
                  </a:lnTo>
                  <a:lnTo>
                    <a:pt x="4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0" name="Freeform 38">
              <a:extLst>
                <a:ext uri="{FF2B5EF4-FFF2-40B4-BE49-F238E27FC236}">
                  <a16:creationId xmlns:a16="http://schemas.microsoft.com/office/drawing/2014/main" id="{3EC36123-8F02-4DAA-BC0A-04DADCFE4676}"/>
                </a:ext>
              </a:extLst>
            </p:cNvPr>
            <p:cNvSpPr>
              <a:spLocks/>
            </p:cNvSpPr>
            <p:nvPr/>
          </p:nvSpPr>
          <p:spPr bwMode="auto">
            <a:xfrm>
              <a:off x="1284288" y="3767138"/>
              <a:ext cx="28575" cy="25400"/>
            </a:xfrm>
            <a:custGeom>
              <a:avLst/>
              <a:gdLst/>
              <a:ahLst/>
              <a:cxnLst>
                <a:cxn ang="0">
                  <a:pos x="15" y="0"/>
                </a:cxn>
                <a:cxn ang="0">
                  <a:pos x="16" y="0"/>
                </a:cxn>
                <a:cxn ang="0">
                  <a:pos x="17" y="1"/>
                </a:cxn>
                <a:cxn ang="0">
                  <a:pos x="18" y="3"/>
                </a:cxn>
                <a:cxn ang="0">
                  <a:pos x="18" y="9"/>
                </a:cxn>
                <a:cxn ang="0">
                  <a:pos x="16" y="14"/>
                </a:cxn>
                <a:cxn ang="0">
                  <a:pos x="15" y="15"/>
                </a:cxn>
                <a:cxn ang="0">
                  <a:pos x="12" y="16"/>
                </a:cxn>
                <a:cxn ang="0">
                  <a:pos x="10" y="15"/>
                </a:cxn>
                <a:cxn ang="0">
                  <a:pos x="7" y="15"/>
                </a:cxn>
                <a:cxn ang="0">
                  <a:pos x="3" y="13"/>
                </a:cxn>
                <a:cxn ang="0">
                  <a:pos x="0" y="11"/>
                </a:cxn>
                <a:cxn ang="0">
                  <a:pos x="6" y="5"/>
                </a:cxn>
                <a:cxn ang="0">
                  <a:pos x="8" y="4"/>
                </a:cxn>
                <a:cxn ang="0">
                  <a:pos x="10" y="2"/>
                </a:cxn>
                <a:cxn ang="0">
                  <a:pos x="15" y="0"/>
                </a:cxn>
              </a:cxnLst>
              <a:rect l="0" t="0" r="r" b="b"/>
              <a:pathLst>
                <a:path w="18" h="16">
                  <a:moveTo>
                    <a:pt x="15" y="0"/>
                  </a:moveTo>
                  <a:lnTo>
                    <a:pt x="16" y="0"/>
                  </a:lnTo>
                  <a:lnTo>
                    <a:pt x="17" y="1"/>
                  </a:lnTo>
                  <a:lnTo>
                    <a:pt x="18" y="3"/>
                  </a:lnTo>
                  <a:lnTo>
                    <a:pt x="18" y="9"/>
                  </a:lnTo>
                  <a:lnTo>
                    <a:pt x="16" y="14"/>
                  </a:lnTo>
                  <a:lnTo>
                    <a:pt x="15" y="15"/>
                  </a:lnTo>
                  <a:lnTo>
                    <a:pt x="12" y="16"/>
                  </a:lnTo>
                  <a:lnTo>
                    <a:pt x="10" y="15"/>
                  </a:lnTo>
                  <a:lnTo>
                    <a:pt x="7" y="15"/>
                  </a:lnTo>
                  <a:lnTo>
                    <a:pt x="3" y="13"/>
                  </a:lnTo>
                  <a:lnTo>
                    <a:pt x="0" y="11"/>
                  </a:lnTo>
                  <a:lnTo>
                    <a:pt x="6" y="5"/>
                  </a:lnTo>
                  <a:lnTo>
                    <a:pt x="8" y="4"/>
                  </a:lnTo>
                  <a:lnTo>
                    <a:pt x="10" y="2"/>
                  </a:lnTo>
                  <a:lnTo>
                    <a:pt x="1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1" name="Freeform 39">
              <a:extLst>
                <a:ext uri="{FF2B5EF4-FFF2-40B4-BE49-F238E27FC236}">
                  <a16:creationId xmlns:a16="http://schemas.microsoft.com/office/drawing/2014/main" id="{45A75E4E-0BA4-48C0-8B05-B98D85E53F21}"/>
                </a:ext>
              </a:extLst>
            </p:cNvPr>
            <p:cNvSpPr>
              <a:spLocks/>
            </p:cNvSpPr>
            <p:nvPr/>
          </p:nvSpPr>
          <p:spPr bwMode="auto">
            <a:xfrm>
              <a:off x="1244600" y="3970338"/>
              <a:ext cx="15875" cy="66675"/>
            </a:xfrm>
            <a:custGeom>
              <a:avLst/>
              <a:gdLst/>
              <a:ahLst/>
              <a:cxnLst>
                <a:cxn ang="0">
                  <a:pos x="3" y="0"/>
                </a:cxn>
                <a:cxn ang="0">
                  <a:pos x="6" y="2"/>
                </a:cxn>
                <a:cxn ang="0">
                  <a:pos x="8" y="9"/>
                </a:cxn>
                <a:cxn ang="0">
                  <a:pos x="9" y="16"/>
                </a:cxn>
                <a:cxn ang="0">
                  <a:pos x="10" y="25"/>
                </a:cxn>
                <a:cxn ang="0">
                  <a:pos x="10" y="34"/>
                </a:cxn>
                <a:cxn ang="0">
                  <a:pos x="9" y="39"/>
                </a:cxn>
                <a:cxn ang="0">
                  <a:pos x="7" y="42"/>
                </a:cxn>
                <a:cxn ang="0">
                  <a:pos x="3" y="38"/>
                </a:cxn>
                <a:cxn ang="0">
                  <a:pos x="1" y="31"/>
                </a:cxn>
                <a:cxn ang="0">
                  <a:pos x="0" y="21"/>
                </a:cxn>
                <a:cxn ang="0">
                  <a:pos x="0" y="10"/>
                </a:cxn>
                <a:cxn ang="0">
                  <a:pos x="1" y="2"/>
                </a:cxn>
                <a:cxn ang="0">
                  <a:pos x="3" y="0"/>
                </a:cxn>
              </a:cxnLst>
              <a:rect l="0" t="0" r="r" b="b"/>
              <a:pathLst>
                <a:path w="10" h="42">
                  <a:moveTo>
                    <a:pt x="3" y="0"/>
                  </a:moveTo>
                  <a:lnTo>
                    <a:pt x="6" y="2"/>
                  </a:lnTo>
                  <a:lnTo>
                    <a:pt x="8" y="9"/>
                  </a:lnTo>
                  <a:lnTo>
                    <a:pt x="9" y="16"/>
                  </a:lnTo>
                  <a:lnTo>
                    <a:pt x="10" y="25"/>
                  </a:lnTo>
                  <a:lnTo>
                    <a:pt x="10" y="34"/>
                  </a:lnTo>
                  <a:lnTo>
                    <a:pt x="9" y="39"/>
                  </a:lnTo>
                  <a:lnTo>
                    <a:pt x="7" y="42"/>
                  </a:lnTo>
                  <a:lnTo>
                    <a:pt x="3" y="38"/>
                  </a:lnTo>
                  <a:lnTo>
                    <a:pt x="1" y="31"/>
                  </a:lnTo>
                  <a:lnTo>
                    <a:pt x="0" y="21"/>
                  </a:lnTo>
                  <a:lnTo>
                    <a:pt x="0" y="10"/>
                  </a:lnTo>
                  <a:lnTo>
                    <a:pt x="1" y="2"/>
                  </a:lnTo>
                  <a:lnTo>
                    <a:pt x="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2" name="Freeform 40">
              <a:extLst>
                <a:ext uri="{FF2B5EF4-FFF2-40B4-BE49-F238E27FC236}">
                  <a16:creationId xmlns:a16="http://schemas.microsoft.com/office/drawing/2014/main" id="{ABA6205C-90BA-46B7-9051-F039C403582A}"/>
                </a:ext>
              </a:extLst>
            </p:cNvPr>
            <p:cNvSpPr>
              <a:spLocks/>
            </p:cNvSpPr>
            <p:nvPr/>
          </p:nvSpPr>
          <p:spPr bwMode="auto">
            <a:xfrm>
              <a:off x="1095375" y="3811588"/>
              <a:ext cx="125413" cy="269875"/>
            </a:xfrm>
            <a:custGeom>
              <a:avLst/>
              <a:gdLst/>
              <a:ahLst/>
              <a:cxnLst>
                <a:cxn ang="0">
                  <a:pos x="35" y="0"/>
                </a:cxn>
                <a:cxn ang="0">
                  <a:pos x="43" y="10"/>
                </a:cxn>
                <a:cxn ang="0">
                  <a:pos x="46" y="15"/>
                </a:cxn>
                <a:cxn ang="0">
                  <a:pos x="54" y="25"/>
                </a:cxn>
                <a:cxn ang="0">
                  <a:pos x="60" y="33"/>
                </a:cxn>
                <a:cxn ang="0">
                  <a:pos x="78" y="40"/>
                </a:cxn>
                <a:cxn ang="0">
                  <a:pos x="79" y="44"/>
                </a:cxn>
                <a:cxn ang="0">
                  <a:pos x="76" y="49"/>
                </a:cxn>
                <a:cxn ang="0">
                  <a:pos x="71" y="53"/>
                </a:cxn>
                <a:cxn ang="0">
                  <a:pos x="65" y="55"/>
                </a:cxn>
                <a:cxn ang="0">
                  <a:pos x="50" y="64"/>
                </a:cxn>
                <a:cxn ang="0">
                  <a:pos x="44" y="66"/>
                </a:cxn>
                <a:cxn ang="0">
                  <a:pos x="39" y="71"/>
                </a:cxn>
                <a:cxn ang="0">
                  <a:pos x="36" y="77"/>
                </a:cxn>
                <a:cxn ang="0">
                  <a:pos x="31" y="88"/>
                </a:cxn>
                <a:cxn ang="0">
                  <a:pos x="30" y="104"/>
                </a:cxn>
                <a:cxn ang="0">
                  <a:pos x="25" y="108"/>
                </a:cxn>
                <a:cxn ang="0">
                  <a:pos x="19" y="109"/>
                </a:cxn>
                <a:cxn ang="0">
                  <a:pos x="14" y="114"/>
                </a:cxn>
                <a:cxn ang="0">
                  <a:pos x="10" y="126"/>
                </a:cxn>
                <a:cxn ang="0">
                  <a:pos x="10" y="137"/>
                </a:cxn>
                <a:cxn ang="0">
                  <a:pos x="12" y="148"/>
                </a:cxn>
                <a:cxn ang="0">
                  <a:pos x="9" y="156"/>
                </a:cxn>
                <a:cxn ang="0">
                  <a:pos x="10" y="160"/>
                </a:cxn>
                <a:cxn ang="0">
                  <a:pos x="9" y="170"/>
                </a:cxn>
                <a:cxn ang="0">
                  <a:pos x="4" y="161"/>
                </a:cxn>
                <a:cxn ang="0">
                  <a:pos x="1" y="147"/>
                </a:cxn>
                <a:cxn ang="0">
                  <a:pos x="2" y="135"/>
                </a:cxn>
                <a:cxn ang="0">
                  <a:pos x="0" y="123"/>
                </a:cxn>
                <a:cxn ang="0">
                  <a:pos x="3" y="110"/>
                </a:cxn>
                <a:cxn ang="0">
                  <a:pos x="4" y="98"/>
                </a:cxn>
                <a:cxn ang="0">
                  <a:pos x="1" y="90"/>
                </a:cxn>
                <a:cxn ang="0">
                  <a:pos x="4" y="87"/>
                </a:cxn>
                <a:cxn ang="0">
                  <a:pos x="5" y="69"/>
                </a:cxn>
                <a:cxn ang="0">
                  <a:pos x="7" y="59"/>
                </a:cxn>
                <a:cxn ang="0">
                  <a:pos x="9" y="45"/>
                </a:cxn>
                <a:cxn ang="0">
                  <a:pos x="11" y="22"/>
                </a:cxn>
                <a:cxn ang="0">
                  <a:pos x="17" y="13"/>
                </a:cxn>
                <a:cxn ang="0">
                  <a:pos x="33" y="0"/>
                </a:cxn>
              </a:cxnLst>
              <a:rect l="0" t="0" r="r" b="b"/>
              <a:pathLst>
                <a:path w="79" h="170">
                  <a:moveTo>
                    <a:pt x="33" y="0"/>
                  </a:moveTo>
                  <a:lnTo>
                    <a:pt x="35" y="0"/>
                  </a:lnTo>
                  <a:lnTo>
                    <a:pt x="42" y="7"/>
                  </a:lnTo>
                  <a:lnTo>
                    <a:pt x="43" y="10"/>
                  </a:lnTo>
                  <a:lnTo>
                    <a:pt x="45" y="13"/>
                  </a:lnTo>
                  <a:lnTo>
                    <a:pt x="46" y="15"/>
                  </a:lnTo>
                  <a:lnTo>
                    <a:pt x="49" y="19"/>
                  </a:lnTo>
                  <a:lnTo>
                    <a:pt x="54" y="25"/>
                  </a:lnTo>
                  <a:lnTo>
                    <a:pt x="56" y="30"/>
                  </a:lnTo>
                  <a:lnTo>
                    <a:pt x="60" y="33"/>
                  </a:lnTo>
                  <a:lnTo>
                    <a:pt x="73" y="37"/>
                  </a:lnTo>
                  <a:lnTo>
                    <a:pt x="78" y="40"/>
                  </a:lnTo>
                  <a:lnTo>
                    <a:pt x="79" y="42"/>
                  </a:lnTo>
                  <a:lnTo>
                    <a:pt x="79" y="44"/>
                  </a:lnTo>
                  <a:lnTo>
                    <a:pt x="78" y="46"/>
                  </a:lnTo>
                  <a:lnTo>
                    <a:pt x="76" y="49"/>
                  </a:lnTo>
                  <a:lnTo>
                    <a:pt x="73" y="52"/>
                  </a:lnTo>
                  <a:lnTo>
                    <a:pt x="71" y="53"/>
                  </a:lnTo>
                  <a:lnTo>
                    <a:pt x="68" y="55"/>
                  </a:lnTo>
                  <a:lnTo>
                    <a:pt x="65" y="55"/>
                  </a:lnTo>
                  <a:lnTo>
                    <a:pt x="59" y="57"/>
                  </a:lnTo>
                  <a:lnTo>
                    <a:pt x="50" y="64"/>
                  </a:lnTo>
                  <a:lnTo>
                    <a:pt x="46" y="66"/>
                  </a:lnTo>
                  <a:lnTo>
                    <a:pt x="44" y="66"/>
                  </a:lnTo>
                  <a:lnTo>
                    <a:pt x="40" y="69"/>
                  </a:lnTo>
                  <a:lnTo>
                    <a:pt x="39" y="71"/>
                  </a:lnTo>
                  <a:lnTo>
                    <a:pt x="38" y="75"/>
                  </a:lnTo>
                  <a:lnTo>
                    <a:pt x="36" y="77"/>
                  </a:lnTo>
                  <a:lnTo>
                    <a:pt x="34" y="80"/>
                  </a:lnTo>
                  <a:lnTo>
                    <a:pt x="31" y="88"/>
                  </a:lnTo>
                  <a:lnTo>
                    <a:pt x="31" y="101"/>
                  </a:lnTo>
                  <a:lnTo>
                    <a:pt x="30" y="104"/>
                  </a:lnTo>
                  <a:lnTo>
                    <a:pt x="27" y="106"/>
                  </a:lnTo>
                  <a:lnTo>
                    <a:pt x="25" y="108"/>
                  </a:lnTo>
                  <a:lnTo>
                    <a:pt x="22" y="109"/>
                  </a:lnTo>
                  <a:lnTo>
                    <a:pt x="19" y="109"/>
                  </a:lnTo>
                  <a:lnTo>
                    <a:pt x="15" y="110"/>
                  </a:lnTo>
                  <a:lnTo>
                    <a:pt x="14" y="114"/>
                  </a:lnTo>
                  <a:lnTo>
                    <a:pt x="12" y="120"/>
                  </a:lnTo>
                  <a:lnTo>
                    <a:pt x="10" y="126"/>
                  </a:lnTo>
                  <a:lnTo>
                    <a:pt x="9" y="132"/>
                  </a:lnTo>
                  <a:lnTo>
                    <a:pt x="10" y="137"/>
                  </a:lnTo>
                  <a:lnTo>
                    <a:pt x="11" y="144"/>
                  </a:lnTo>
                  <a:lnTo>
                    <a:pt x="12" y="148"/>
                  </a:lnTo>
                  <a:lnTo>
                    <a:pt x="11" y="151"/>
                  </a:lnTo>
                  <a:lnTo>
                    <a:pt x="9" y="156"/>
                  </a:lnTo>
                  <a:lnTo>
                    <a:pt x="9" y="158"/>
                  </a:lnTo>
                  <a:lnTo>
                    <a:pt x="10" y="160"/>
                  </a:lnTo>
                  <a:lnTo>
                    <a:pt x="10" y="168"/>
                  </a:lnTo>
                  <a:lnTo>
                    <a:pt x="9" y="170"/>
                  </a:lnTo>
                  <a:lnTo>
                    <a:pt x="7" y="167"/>
                  </a:lnTo>
                  <a:lnTo>
                    <a:pt x="4" y="161"/>
                  </a:lnTo>
                  <a:lnTo>
                    <a:pt x="2" y="155"/>
                  </a:lnTo>
                  <a:lnTo>
                    <a:pt x="1" y="147"/>
                  </a:lnTo>
                  <a:lnTo>
                    <a:pt x="2" y="142"/>
                  </a:lnTo>
                  <a:lnTo>
                    <a:pt x="2" y="135"/>
                  </a:lnTo>
                  <a:lnTo>
                    <a:pt x="1" y="129"/>
                  </a:lnTo>
                  <a:lnTo>
                    <a:pt x="0" y="123"/>
                  </a:lnTo>
                  <a:lnTo>
                    <a:pt x="1" y="116"/>
                  </a:lnTo>
                  <a:lnTo>
                    <a:pt x="3" y="110"/>
                  </a:lnTo>
                  <a:lnTo>
                    <a:pt x="4" y="108"/>
                  </a:lnTo>
                  <a:lnTo>
                    <a:pt x="4" y="98"/>
                  </a:lnTo>
                  <a:lnTo>
                    <a:pt x="1" y="91"/>
                  </a:lnTo>
                  <a:lnTo>
                    <a:pt x="1" y="90"/>
                  </a:lnTo>
                  <a:lnTo>
                    <a:pt x="2" y="88"/>
                  </a:lnTo>
                  <a:lnTo>
                    <a:pt x="4" y="87"/>
                  </a:lnTo>
                  <a:lnTo>
                    <a:pt x="8" y="82"/>
                  </a:lnTo>
                  <a:lnTo>
                    <a:pt x="5" y="69"/>
                  </a:lnTo>
                  <a:lnTo>
                    <a:pt x="5" y="65"/>
                  </a:lnTo>
                  <a:lnTo>
                    <a:pt x="7" y="59"/>
                  </a:lnTo>
                  <a:lnTo>
                    <a:pt x="8" y="53"/>
                  </a:lnTo>
                  <a:lnTo>
                    <a:pt x="9" y="45"/>
                  </a:lnTo>
                  <a:lnTo>
                    <a:pt x="11" y="36"/>
                  </a:lnTo>
                  <a:lnTo>
                    <a:pt x="11" y="22"/>
                  </a:lnTo>
                  <a:lnTo>
                    <a:pt x="13" y="19"/>
                  </a:lnTo>
                  <a:lnTo>
                    <a:pt x="17" y="13"/>
                  </a:lnTo>
                  <a:lnTo>
                    <a:pt x="28" y="2"/>
                  </a:lnTo>
                  <a:lnTo>
                    <a:pt x="3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3" name="Freeform 41">
              <a:extLst>
                <a:ext uri="{FF2B5EF4-FFF2-40B4-BE49-F238E27FC236}">
                  <a16:creationId xmlns:a16="http://schemas.microsoft.com/office/drawing/2014/main" id="{455ABCDA-28B1-452D-B321-021CDF122B96}"/>
                </a:ext>
              </a:extLst>
            </p:cNvPr>
            <p:cNvSpPr>
              <a:spLocks/>
            </p:cNvSpPr>
            <p:nvPr/>
          </p:nvSpPr>
          <p:spPr bwMode="auto">
            <a:xfrm>
              <a:off x="1255713" y="4095751"/>
              <a:ext cx="9525" cy="41275"/>
            </a:xfrm>
            <a:custGeom>
              <a:avLst/>
              <a:gdLst/>
              <a:ahLst/>
              <a:cxnLst>
                <a:cxn ang="0">
                  <a:pos x="3" y="0"/>
                </a:cxn>
                <a:cxn ang="0">
                  <a:pos x="5" y="2"/>
                </a:cxn>
                <a:cxn ang="0">
                  <a:pos x="6" y="9"/>
                </a:cxn>
                <a:cxn ang="0">
                  <a:pos x="6" y="16"/>
                </a:cxn>
                <a:cxn ang="0">
                  <a:pos x="5" y="23"/>
                </a:cxn>
                <a:cxn ang="0">
                  <a:pos x="4" y="26"/>
                </a:cxn>
                <a:cxn ang="0">
                  <a:pos x="2" y="25"/>
                </a:cxn>
                <a:cxn ang="0">
                  <a:pos x="0" y="21"/>
                </a:cxn>
                <a:cxn ang="0">
                  <a:pos x="0" y="8"/>
                </a:cxn>
                <a:cxn ang="0">
                  <a:pos x="1" y="2"/>
                </a:cxn>
                <a:cxn ang="0">
                  <a:pos x="3" y="0"/>
                </a:cxn>
              </a:cxnLst>
              <a:rect l="0" t="0" r="r" b="b"/>
              <a:pathLst>
                <a:path w="6" h="26">
                  <a:moveTo>
                    <a:pt x="3" y="0"/>
                  </a:moveTo>
                  <a:lnTo>
                    <a:pt x="5" y="2"/>
                  </a:lnTo>
                  <a:lnTo>
                    <a:pt x="6" y="9"/>
                  </a:lnTo>
                  <a:lnTo>
                    <a:pt x="6" y="16"/>
                  </a:lnTo>
                  <a:lnTo>
                    <a:pt x="5" y="23"/>
                  </a:lnTo>
                  <a:lnTo>
                    <a:pt x="4" y="26"/>
                  </a:lnTo>
                  <a:lnTo>
                    <a:pt x="2" y="25"/>
                  </a:lnTo>
                  <a:lnTo>
                    <a:pt x="0" y="21"/>
                  </a:lnTo>
                  <a:lnTo>
                    <a:pt x="0" y="8"/>
                  </a:lnTo>
                  <a:lnTo>
                    <a:pt x="1" y="2"/>
                  </a:lnTo>
                  <a:lnTo>
                    <a:pt x="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4" name="Freeform 42">
              <a:extLst>
                <a:ext uri="{FF2B5EF4-FFF2-40B4-BE49-F238E27FC236}">
                  <a16:creationId xmlns:a16="http://schemas.microsoft.com/office/drawing/2014/main" id="{2DD850F5-A949-480E-82FE-9BBDD5292E28}"/>
                </a:ext>
              </a:extLst>
            </p:cNvPr>
            <p:cNvSpPr>
              <a:spLocks/>
            </p:cNvSpPr>
            <p:nvPr/>
          </p:nvSpPr>
          <p:spPr bwMode="auto">
            <a:xfrm>
              <a:off x="4449763" y="3773488"/>
              <a:ext cx="46038" cy="92075"/>
            </a:xfrm>
            <a:custGeom>
              <a:avLst/>
              <a:gdLst/>
              <a:ahLst/>
              <a:cxnLst>
                <a:cxn ang="0">
                  <a:pos x="7" y="0"/>
                </a:cxn>
                <a:cxn ang="0">
                  <a:pos x="14" y="0"/>
                </a:cxn>
                <a:cxn ang="0">
                  <a:pos x="20" y="3"/>
                </a:cxn>
                <a:cxn ang="0">
                  <a:pos x="25" y="10"/>
                </a:cxn>
                <a:cxn ang="0">
                  <a:pos x="28" y="16"/>
                </a:cxn>
                <a:cxn ang="0">
                  <a:pos x="29" y="23"/>
                </a:cxn>
                <a:cxn ang="0">
                  <a:pos x="28" y="27"/>
                </a:cxn>
                <a:cxn ang="0">
                  <a:pos x="27" y="31"/>
                </a:cxn>
                <a:cxn ang="0">
                  <a:pos x="27" y="37"/>
                </a:cxn>
                <a:cxn ang="0">
                  <a:pos x="26" y="45"/>
                </a:cxn>
                <a:cxn ang="0">
                  <a:pos x="25" y="51"/>
                </a:cxn>
                <a:cxn ang="0">
                  <a:pos x="24" y="57"/>
                </a:cxn>
                <a:cxn ang="0">
                  <a:pos x="20" y="58"/>
                </a:cxn>
                <a:cxn ang="0">
                  <a:pos x="12" y="55"/>
                </a:cxn>
                <a:cxn ang="0">
                  <a:pos x="5" y="49"/>
                </a:cxn>
                <a:cxn ang="0">
                  <a:pos x="1" y="42"/>
                </a:cxn>
                <a:cxn ang="0">
                  <a:pos x="0" y="31"/>
                </a:cxn>
                <a:cxn ang="0">
                  <a:pos x="0" y="21"/>
                </a:cxn>
                <a:cxn ang="0">
                  <a:pos x="1" y="12"/>
                </a:cxn>
                <a:cxn ang="0">
                  <a:pos x="4" y="4"/>
                </a:cxn>
                <a:cxn ang="0">
                  <a:pos x="7" y="0"/>
                </a:cxn>
              </a:cxnLst>
              <a:rect l="0" t="0" r="r" b="b"/>
              <a:pathLst>
                <a:path w="29" h="58">
                  <a:moveTo>
                    <a:pt x="7" y="0"/>
                  </a:moveTo>
                  <a:lnTo>
                    <a:pt x="14" y="0"/>
                  </a:lnTo>
                  <a:lnTo>
                    <a:pt x="20" y="3"/>
                  </a:lnTo>
                  <a:lnTo>
                    <a:pt x="25" y="10"/>
                  </a:lnTo>
                  <a:lnTo>
                    <a:pt x="28" y="16"/>
                  </a:lnTo>
                  <a:lnTo>
                    <a:pt x="29" y="23"/>
                  </a:lnTo>
                  <a:lnTo>
                    <a:pt x="28" y="27"/>
                  </a:lnTo>
                  <a:lnTo>
                    <a:pt x="27" y="31"/>
                  </a:lnTo>
                  <a:lnTo>
                    <a:pt x="27" y="37"/>
                  </a:lnTo>
                  <a:lnTo>
                    <a:pt x="26" y="45"/>
                  </a:lnTo>
                  <a:lnTo>
                    <a:pt x="25" y="51"/>
                  </a:lnTo>
                  <a:lnTo>
                    <a:pt x="24" y="57"/>
                  </a:lnTo>
                  <a:lnTo>
                    <a:pt x="20" y="58"/>
                  </a:lnTo>
                  <a:lnTo>
                    <a:pt x="12" y="55"/>
                  </a:lnTo>
                  <a:lnTo>
                    <a:pt x="5" y="49"/>
                  </a:lnTo>
                  <a:lnTo>
                    <a:pt x="1" y="42"/>
                  </a:lnTo>
                  <a:lnTo>
                    <a:pt x="0" y="31"/>
                  </a:lnTo>
                  <a:lnTo>
                    <a:pt x="0" y="21"/>
                  </a:lnTo>
                  <a:lnTo>
                    <a:pt x="1" y="12"/>
                  </a:lnTo>
                  <a:lnTo>
                    <a:pt x="4" y="4"/>
                  </a:lnTo>
                  <a:lnTo>
                    <a:pt x="7"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5" name="Freeform 43">
              <a:extLst>
                <a:ext uri="{FF2B5EF4-FFF2-40B4-BE49-F238E27FC236}">
                  <a16:creationId xmlns:a16="http://schemas.microsoft.com/office/drawing/2014/main" id="{9C370761-F95B-4DEA-B267-B8D9ABA2A07A}"/>
                </a:ext>
              </a:extLst>
            </p:cNvPr>
            <p:cNvSpPr>
              <a:spLocks/>
            </p:cNvSpPr>
            <p:nvPr/>
          </p:nvSpPr>
          <p:spPr bwMode="auto">
            <a:xfrm>
              <a:off x="4241800" y="3725863"/>
              <a:ext cx="100013" cy="100013"/>
            </a:xfrm>
            <a:custGeom>
              <a:avLst/>
              <a:gdLst/>
              <a:ahLst/>
              <a:cxnLst>
                <a:cxn ang="0">
                  <a:pos x="48" y="0"/>
                </a:cxn>
                <a:cxn ang="0">
                  <a:pos x="55" y="0"/>
                </a:cxn>
                <a:cxn ang="0">
                  <a:pos x="61" y="1"/>
                </a:cxn>
                <a:cxn ang="0">
                  <a:pos x="63" y="5"/>
                </a:cxn>
                <a:cxn ang="0">
                  <a:pos x="62" y="12"/>
                </a:cxn>
                <a:cxn ang="0">
                  <a:pos x="59" y="19"/>
                </a:cxn>
                <a:cxn ang="0">
                  <a:pos x="54" y="28"/>
                </a:cxn>
                <a:cxn ang="0">
                  <a:pos x="51" y="33"/>
                </a:cxn>
                <a:cxn ang="0">
                  <a:pos x="44" y="49"/>
                </a:cxn>
                <a:cxn ang="0">
                  <a:pos x="41" y="53"/>
                </a:cxn>
                <a:cxn ang="0">
                  <a:pos x="35" y="55"/>
                </a:cxn>
                <a:cxn ang="0">
                  <a:pos x="28" y="56"/>
                </a:cxn>
                <a:cxn ang="0">
                  <a:pos x="22" y="60"/>
                </a:cxn>
                <a:cxn ang="0">
                  <a:pos x="16" y="63"/>
                </a:cxn>
                <a:cxn ang="0">
                  <a:pos x="11" y="63"/>
                </a:cxn>
                <a:cxn ang="0">
                  <a:pos x="6" y="57"/>
                </a:cxn>
                <a:cxn ang="0">
                  <a:pos x="2" y="50"/>
                </a:cxn>
                <a:cxn ang="0">
                  <a:pos x="0" y="43"/>
                </a:cxn>
                <a:cxn ang="0">
                  <a:pos x="0" y="39"/>
                </a:cxn>
                <a:cxn ang="0">
                  <a:pos x="4" y="33"/>
                </a:cxn>
                <a:cxn ang="0">
                  <a:pos x="8" y="27"/>
                </a:cxn>
                <a:cxn ang="0">
                  <a:pos x="11" y="21"/>
                </a:cxn>
                <a:cxn ang="0">
                  <a:pos x="12" y="17"/>
                </a:cxn>
                <a:cxn ang="0">
                  <a:pos x="16" y="13"/>
                </a:cxn>
                <a:cxn ang="0">
                  <a:pos x="24" y="10"/>
                </a:cxn>
                <a:cxn ang="0">
                  <a:pos x="33" y="8"/>
                </a:cxn>
                <a:cxn ang="0">
                  <a:pos x="39" y="5"/>
                </a:cxn>
                <a:cxn ang="0">
                  <a:pos x="43" y="3"/>
                </a:cxn>
                <a:cxn ang="0">
                  <a:pos x="48" y="0"/>
                </a:cxn>
              </a:cxnLst>
              <a:rect l="0" t="0" r="r" b="b"/>
              <a:pathLst>
                <a:path w="63" h="63">
                  <a:moveTo>
                    <a:pt x="48" y="0"/>
                  </a:moveTo>
                  <a:lnTo>
                    <a:pt x="55" y="0"/>
                  </a:lnTo>
                  <a:lnTo>
                    <a:pt x="61" y="1"/>
                  </a:lnTo>
                  <a:lnTo>
                    <a:pt x="63" y="5"/>
                  </a:lnTo>
                  <a:lnTo>
                    <a:pt x="62" y="12"/>
                  </a:lnTo>
                  <a:lnTo>
                    <a:pt x="59" y="19"/>
                  </a:lnTo>
                  <a:lnTo>
                    <a:pt x="54" y="28"/>
                  </a:lnTo>
                  <a:lnTo>
                    <a:pt x="51" y="33"/>
                  </a:lnTo>
                  <a:lnTo>
                    <a:pt x="44" y="49"/>
                  </a:lnTo>
                  <a:lnTo>
                    <a:pt x="41" y="53"/>
                  </a:lnTo>
                  <a:lnTo>
                    <a:pt x="35" y="55"/>
                  </a:lnTo>
                  <a:lnTo>
                    <a:pt x="28" y="56"/>
                  </a:lnTo>
                  <a:lnTo>
                    <a:pt x="22" y="60"/>
                  </a:lnTo>
                  <a:lnTo>
                    <a:pt x="16" y="63"/>
                  </a:lnTo>
                  <a:lnTo>
                    <a:pt x="11" y="63"/>
                  </a:lnTo>
                  <a:lnTo>
                    <a:pt x="6" y="57"/>
                  </a:lnTo>
                  <a:lnTo>
                    <a:pt x="2" y="50"/>
                  </a:lnTo>
                  <a:lnTo>
                    <a:pt x="0" y="43"/>
                  </a:lnTo>
                  <a:lnTo>
                    <a:pt x="0" y="39"/>
                  </a:lnTo>
                  <a:lnTo>
                    <a:pt x="4" y="33"/>
                  </a:lnTo>
                  <a:lnTo>
                    <a:pt x="8" y="27"/>
                  </a:lnTo>
                  <a:lnTo>
                    <a:pt x="11" y="21"/>
                  </a:lnTo>
                  <a:lnTo>
                    <a:pt x="12" y="17"/>
                  </a:lnTo>
                  <a:lnTo>
                    <a:pt x="16" y="13"/>
                  </a:lnTo>
                  <a:lnTo>
                    <a:pt x="24" y="10"/>
                  </a:lnTo>
                  <a:lnTo>
                    <a:pt x="33" y="8"/>
                  </a:lnTo>
                  <a:lnTo>
                    <a:pt x="39" y="5"/>
                  </a:lnTo>
                  <a:lnTo>
                    <a:pt x="43" y="3"/>
                  </a:lnTo>
                  <a:lnTo>
                    <a:pt x="4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6" name="Freeform 44">
              <a:extLst>
                <a:ext uri="{FF2B5EF4-FFF2-40B4-BE49-F238E27FC236}">
                  <a16:creationId xmlns:a16="http://schemas.microsoft.com/office/drawing/2014/main" id="{3456D3F5-2769-4F17-B152-076CF22995D7}"/>
                </a:ext>
              </a:extLst>
            </p:cNvPr>
            <p:cNvSpPr>
              <a:spLocks/>
            </p:cNvSpPr>
            <p:nvPr/>
          </p:nvSpPr>
          <p:spPr bwMode="auto">
            <a:xfrm>
              <a:off x="4060825" y="3403601"/>
              <a:ext cx="350838" cy="317500"/>
            </a:xfrm>
            <a:custGeom>
              <a:avLst/>
              <a:gdLst/>
              <a:ahLst/>
              <a:cxnLst>
                <a:cxn ang="0">
                  <a:pos x="50" y="4"/>
                </a:cxn>
                <a:cxn ang="0">
                  <a:pos x="54" y="22"/>
                </a:cxn>
                <a:cxn ang="0">
                  <a:pos x="58" y="32"/>
                </a:cxn>
                <a:cxn ang="0">
                  <a:pos x="63" y="39"/>
                </a:cxn>
                <a:cxn ang="0">
                  <a:pos x="68" y="39"/>
                </a:cxn>
                <a:cxn ang="0">
                  <a:pos x="70" y="29"/>
                </a:cxn>
                <a:cxn ang="0">
                  <a:pos x="80" y="32"/>
                </a:cxn>
                <a:cxn ang="0">
                  <a:pos x="93" y="44"/>
                </a:cxn>
                <a:cxn ang="0">
                  <a:pos x="114" y="52"/>
                </a:cxn>
                <a:cxn ang="0">
                  <a:pos x="127" y="66"/>
                </a:cxn>
                <a:cxn ang="0">
                  <a:pos x="146" y="73"/>
                </a:cxn>
                <a:cxn ang="0">
                  <a:pos x="164" y="86"/>
                </a:cxn>
                <a:cxn ang="0">
                  <a:pos x="173" y="110"/>
                </a:cxn>
                <a:cxn ang="0">
                  <a:pos x="168" y="120"/>
                </a:cxn>
                <a:cxn ang="0">
                  <a:pos x="176" y="120"/>
                </a:cxn>
                <a:cxn ang="0">
                  <a:pos x="192" y="118"/>
                </a:cxn>
                <a:cxn ang="0">
                  <a:pos x="200" y="121"/>
                </a:cxn>
                <a:cxn ang="0">
                  <a:pos x="213" y="124"/>
                </a:cxn>
                <a:cxn ang="0">
                  <a:pos x="221" y="136"/>
                </a:cxn>
                <a:cxn ang="0">
                  <a:pos x="210" y="153"/>
                </a:cxn>
                <a:cxn ang="0">
                  <a:pos x="194" y="158"/>
                </a:cxn>
                <a:cxn ang="0">
                  <a:pos x="168" y="151"/>
                </a:cxn>
                <a:cxn ang="0">
                  <a:pos x="154" y="148"/>
                </a:cxn>
                <a:cxn ang="0">
                  <a:pos x="154" y="139"/>
                </a:cxn>
                <a:cxn ang="0">
                  <a:pos x="148" y="133"/>
                </a:cxn>
                <a:cxn ang="0">
                  <a:pos x="133" y="131"/>
                </a:cxn>
                <a:cxn ang="0">
                  <a:pos x="132" y="124"/>
                </a:cxn>
                <a:cxn ang="0">
                  <a:pos x="127" y="119"/>
                </a:cxn>
                <a:cxn ang="0">
                  <a:pos x="119" y="124"/>
                </a:cxn>
                <a:cxn ang="0">
                  <a:pos x="115" y="144"/>
                </a:cxn>
                <a:cxn ang="0">
                  <a:pos x="106" y="156"/>
                </a:cxn>
                <a:cxn ang="0">
                  <a:pos x="90" y="172"/>
                </a:cxn>
                <a:cxn ang="0">
                  <a:pos x="78" y="192"/>
                </a:cxn>
                <a:cxn ang="0">
                  <a:pos x="55" y="199"/>
                </a:cxn>
                <a:cxn ang="0">
                  <a:pos x="50" y="180"/>
                </a:cxn>
                <a:cxn ang="0">
                  <a:pos x="46" y="157"/>
                </a:cxn>
                <a:cxn ang="0">
                  <a:pos x="20" y="165"/>
                </a:cxn>
                <a:cxn ang="0">
                  <a:pos x="7" y="175"/>
                </a:cxn>
                <a:cxn ang="0">
                  <a:pos x="0" y="159"/>
                </a:cxn>
                <a:cxn ang="0">
                  <a:pos x="10" y="143"/>
                </a:cxn>
                <a:cxn ang="0">
                  <a:pos x="28" y="133"/>
                </a:cxn>
                <a:cxn ang="0">
                  <a:pos x="27" y="119"/>
                </a:cxn>
                <a:cxn ang="0">
                  <a:pos x="23" y="82"/>
                </a:cxn>
                <a:cxn ang="0">
                  <a:pos x="28" y="36"/>
                </a:cxn>
                <a:cxn ang="0">
                  <a:pos x="34" y="3"/>
                </a:cxn>
              </a:cxnLst>
              <a:rect l="0" t="0" r="r" b="b"/>
              <a:pathLst>
                <a:path w="221" h="200">
                  <a:moveTo>
                    <a:pt x="40" y="0"/>
                  </a:moveTo>
                  <a:lnTo>
                    <a:pt x="45" y="0"/>
                  </a:lnTo>
                  <a:lnTo>
                    <a:pt x="50" y="4"/>
                  </a:lnTo>
                  <a:lnTo>
                    <a:pt x="53" y="6"/>
                  </a:lnTo>
                  <a:lnTo>
                    <a:pt x="54" y="9"/>
                  </a:lnTo>
                  <a:lnTo>
                    <a:pt x="54" y="22"/>
                  </a:lnTo>
                  <a:lnTo>
                    <a:pt x="55" y="28"/>
                  </a:lnTo>
                  <a:lnTo>
                    <a:pt x="56" y="30"/>
                  </a:lnTo>
                  <a:lnTo>
                    <a:pt x="58" y="32"/>
                  </a:lnTo>
                  <a:lnTo>
                    <a:pt x="60" y="34"/>
                  </a:lnTo>
                  <a:lnTo>
                    <a:pt x="62" y="37"/>
                  </a:lnTo>
                  <a:lnTo>
                    <a:pt x="63" y="39"/>
                  </a:lnTo>
                  <a:lnTo>
                    <a:pt x="65" y="40"/>
                  </a:lnTo>
                  <a:lnTo>
                    <a:pt x="66" y="41"/>
                  </a:lnTo>
                  <a:lnTo>
                    <a:pt x="68" y="39"/>
                  </a:lnTo>
                  <a:lnTo>
                    <a:pt x="68" y="31"/>
                  </a:lnTo>
                  <a:lnTo>
                    <a:pt x="69" y="29"/>
                  </a:lnTo>
                  <a:lnTo>
                    <a:pt x="70" y="29"/>
                  </a:lnTo>
                  <a:lnTo>
                    <a:pt x="73" y="28"/>
                  </a:lnTo>
                  <a:lnTo>
                    <a:pt x="75" y="29"/>
                  </a:lnTo>
                  <a:lnTo>
                    <a:pt x="80" y="32"/>
                  </a:lnTo>
                  <a:lnTo>
                    <a:pt x="86" y="37"/>
                  </a:lnTo>
                  <a:lnTo>
                    <a:pt x="89" y="42"/>
                  </a:lnTo>
                  <a:lnTo>
                    <a:pt x="93" y="44"/>
                  </a:lnTo>
                  <a:lnTo>
                    <a:pt x="101" y="45"/>
                  </a:lnTo>
                  <a:lnTo>
                    <a:pt x="109" y="49"/>
                  </a:lnTo>
                  <a:lnTo>
                    <a:pt x="114" y="52"/>
                  </a:lnTo>
                  <a:lnTo>
                    <a:pt x="118" y="54"/>
                  </a:lnTo>
                  <a:lnTo>
                    <a:pt x="122" y="60"/>
                  </a:lnTo>
                  <a:lnTo>
                    <a:pt x="127" y="66"/>
                  </a:lnTo>
                  <a:lnTo>
                    <a:pt x="133" y="71"/>
                  </a:lnTo>
                  <a:lnTo>
                    <a:pt x="138" y="73"/>
                  </a:lnTo>
                  <a:lnTo>
                    <a:pt x="146" y="73"/>
                  </a:lnTo>
                  <a:lnTo>
                    <a:pt x="153" y="75"/>
                  </a:lnTo>
                  <a:lnTo>
                    <a:pt x="159" y="79"/>
                  </a:lnTo>
                  <a:lnTo>
                    <a:pt x="164" y="86"/>
                  </a:lnTo>
                  <a:lnTo>
                    <a:pt x="168" y="95"/>
                  </a:lnTo>
                  <a:lnTo>
                    <a:pt x="171" y="104"/>
                  </a:lnTo>
                  <a:lnTo>
                    <a:pt x="173" y="110"/>
                  </a:lnTo>
                  <a:lnTo>
                    <a:pt x="172" y="114"/>
                  </a:lnTo>
                  <a:lnTo>
                    <a:pt x="169" y="118"/>
                  </a:lnTo>
                  <a:lnTo>
                    <a:pt x="168" y="120"/>
                  </a:lnTo>
                  <a:lnTo>
                    <a:pt x="168" y="122"/>
                  </a:lnTo>
                  <a:lnTo>
                    <a:pt x="170" y="122"/>
                  </a:lnTo>
                  <a:lnTo>
                    <a:pt x="176" y="120"/>
                  </a:lnTo>
                  <a:lnTo>
                    <a:pt x="182" y="118"/>
                  </a:lnTo>
                  <a:lnTo>
                    <a:pt x="189" y="117"/>
                  </a:lnTo>
                  <a:lnTo>
                    <a:pt x="192" y="118"/>
                  </a:lnTo>
                  <a:lnTo>
                    <a:pt x="194" y="119"/>
                  </a:lnTo>
                  <a:lnTo>
                    <a:pt x="198" y="120"/>
                  </a:lnTo>
                  <a:lnTo>
                    <a:pt x="200" y="121"/>
                  </a:lnTo>
                  <a:lnTo>
                    <a:pt x="203" y="120"/>
                  </a:lnTo>
                  <a:lnTo>
                    <a:pt x="207" y="121"/>
                  </a:lnTo>
                  <a:lnTo>
                    <a:pt x="213" y="124"/>
                  </a:lnTo>
                  <a:lnTo>
                    <a:pt x="217" y="129"/>
                  </a:lnTo>
                  <a:lnTo>
                    <a:pt x="221" y="133"/>
                  </a:lnTo>
                  <a:lnTo>
                    <a:pt x="221" y="136"/>
                  </a:lnTo>
                  <a:lnTo>
                    <a:pt x="218" y="140"/>
                  </a:lnTo>
                  <a:lnTo>
                    <a:pt x="215" y="146"/>
                  </a:lnTo>
                  <a:lnTo>
                    <a:pt x="210" y="153"/>
                  </a:lnTo>
                  <a:lnTo>
                    <a:pt x="205" y="158"/>
                  </a:lnTo>
                  <a:lnTo>
                    <a:pt x="201" y="161"/>
                  </a:lnTo>
                  <a:lnTo>
                    <a:pt x="194" y="158"/>
                  </a:lnTo>
                  <a:lnTo>
                    <a:pt x="185" y="155"/>
                  </a:lnTo>
                  <a:lnTo>
                    <a:pt x="176" y="152"/>
                  </a:lnTo>
                  <a:lnTo>
                    <a:pt x="168" y="151"/>
                  </a:lnTo>
                  <a:lnTo>
                    <a:pt x="159" y="151"/>
                  </a:lnTo>
                  <a:lnTo>
                    <a:pt x="157" y="150"/>
                  </a:lnTo>
                  <a:lnTo>
                    <a:pt x="154" y="148"/>
                  </a:lnTo>
                  <a:lnTo>
                    <a:pt x="153" y="147"/>
                  </a:lnTo>
                  <a:lnTo>
                    <a:pt x="153" y="141"/>
                  </a:lnTo>
                  <a:lnTo>
                    <a:pt x="154" y="139"/>
                  </a:lnTo>
                  <a:lnTo>
                    <a:pt x="154" y="136"/>
                  </a:lnTo>
                  <a:lnTo>
                    <a:pt x="153" y="135"/>
                  </a:lnTo>
                  <a:lnTo>
                    <a:pt x="148" y="133"/>
                  </a:lnTo>
                  <a:lnTo>
                    <a:pt x="143" y="132"/>
                  </a:lnTo>
                  <a:lnTo>
                    <a:pt x="137" y="132"/>
                  </a:lnTo>
                  <a:lnTo>
                    <a:pt x="133" y="131"/>
                  </a:lnTo>
                  <a:lnTo>
                    <a:pt x="131" y="129"/>
                  </a:lnTo>
                  <a:lnTo>
                    <a:pt x="131" y="127"/>
                  </a:lnTo>
                  <a:lnTo>
                    <a:pt x="132" y="124"/>
                  </a:lnTo>
                  <a:lnTo>
                    <a:pt x="133" y="123"/>
                  </a:lnTo>
                  <a:lnTo>
                    <a:pt x="133" y="119"/>
                  </a:lnTo>
                  <a:lnTo>
                    <a:pt x="127" y="119"/>
                  </a:lnTo>
                  <a:lnTo>
                    <a:pt x="124" y="120"/>
                  </a:lnTo>
                  <a:lnTo>
                    <a:pt x="121" y="122"/>
                  </a:lnTo>
                  <a:lnTo>
                    <a:pt x="119" y="124"/>
                  </a:lnTo>
                  <a:lnTo>
                    <a:pt x="116" y="125"/>
                  </a:lnTo>
                  <a:lnTo>
                    <a:pt x="115" y="128"/>
                  </a:lnTo>
                  <a:lnTo>
                    <a:pt x="115" y="144"/>
                  </a:lnTo>
                  <a:lnTo>
                    <a:pt x="114" y="150"/>
                  </a:lnTo>
                  <a:lnTo>
                    <a:pt x="111" y="153"/>
                  </a:lnTo>
                  <a:lnTo>
                    <a:pt x="106" y="156"/>
                  </a:lnTo>
                  <a:lnTo>
                    <a:pt x="95" y="165"/>
                  </a:lnTo>
                  <a:lnTo>
                    <a:pt x="91" y="168"/>
                  </a:lnTo>
                  <a:lnTo>
                    <a:pt x="90" y="172"/>
                  </a:lnTo>
                  <a:lnTo>
                    <a:pt x="87" y="178"/>
                  </a:lnTo>
                  <a:lnTo>
                    <a:pt x="84" y="186"/>
                  </a:lnTo>
                  <a:lnTo>
                    <a:pt x="78" y="192"/>
                  </a:lnTo>
                  <a:lnTo>
                    <a:pt x="72" y="198"/>
                  </a:lnTo>
                  <a:lnTo>
                    <a:pt x="64" y="200"/>
                  </a:lnTo>
                  <a:lnTo>
                    <a:pt x="55" y="199"/>
                  </a:lnTo>
                  <a:lnTo>
                    <a:pt x="53" y="196"/>
                  </a:lnTo>
                  <a:lnTo>
                    <a:pt x="51" y="189"/>
                  </a:lnTo>
                  <a:lnTo>
                    <a:pt x="50" y="180"/>
                  </a:lnTo>
                  <a:lnTo>
                    <a:pt x="50" y="164"/>
                  </a:lnTo>
                  <a:lnTo>
                    <a:pt x="49" y="158"/>
                  </a:lnTo>
                  <a:lnTo>
                    <a:pt x="46" y="157"/>
                  </a:lnTo>
                  <a:lnTo>
                    <a:pt x="41" y="159"/>
                  </a:lnTo>
                  <a:lnTo>
                    <a:pt x="26" y="164"/>
                  </a:lnTo>
                  <a:lnTo>
                    <a:pt x="20" y="165"/>
                  </a:lnTo>
                  <a:lnTo>
                    <a:pt x="16" y="167"/>
                  </a:lnTo>
                  <a:lnTo>
                    <a:pt x="11" y="172"/>
                  </a:lnTo>
                  <a:lnTo>
                    <a:pt x="7" y="175"/>
                  </a:lnTo>
                  <a:lnTo>
                    <a:pt x="3" y="172"/>
                  </a:lnTo>
                  <a:lnTo>
                    <a:pt x="0" y="166"/>
                  </a:lnTo>
                  <a:lnTo>
                    <a:pt x="0" y="159"/>
                  </a:lnTo>
                  <a:lnTo>
                    <a:pt x="3" y="152"/>
                  </a:lnTo>
                  <a:lnTo>
                    <a:pt x="6" y="146"/>
                  </a:lnTo>
                  <a:lnTo>
                    <a:pt x="10" y="143"/>
                  </a:lnTo>
                  <a:lnTo>
                    <a:pt x="16" y="140"/>
                  </a:lnTo>
                  <a:lnTo>
                    <a:pt x="22" y="136"/>
                  </a:lnTo>
                  <a:lnTo>
                    <a:pt x="28" y="133"/>
                  </a:lnTo>
                  <a:lnTo>
                    <a:pt x="29" y="130"/>
                  </a:lnTo>
                  <a:lnTo>
                    <a:pt x="28" y="127"/>
                  </a:lnTo>
                  <a:lnTo>
                    <a:pt x="27" y="119"/>
                  </a:lnTo>
                  <a:lnTo>
                    <a:pt x="24" y="99"/>
                  </a:lnTo>
                  <a:lnTo>
                    <a:pt x="23" y="90"/>
                  </a:lnTo>
                  <a:lnTo>
                    <a:pt x="23" y="82"/>
                  </a:lnTo>
                  <a:lnTo>
                    <a:pt x="24" y="68"/>
                  </a:lnTo>
                  <a:lnTo>
                    <a:pt x="26" y="52"/>
                  </a:lnTo>
                  <a:lnTo>
                    <a:pt x="28" y="36"/>
                  </a:lnTo>
                  <a:lnTo>
                    <a:pt x="30" y="20"/>
                  </a:lnTo>
                  <a:lnTo>
                    <a:pt x="32" y="8"/>
                  </a:lnTo>
                  <a:lnTo>
                    <a:pt x="34" y="3"/>
                  </a:lnTo>
                  <a:lnTo>
                    <a:pt x="4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7" name="Freeform 45">
              <a:extLst>
                <a:ext uri="{FF2B5EF4-FFF2-40B4-BE49-F238E27FC236}">
                  <a16:creationId xmlns:a16="http://schemas.microsoft.com/office/drawing/2014/main" id="{D4DC5022-AEEE-425F-9A3C-0541682078B7}"/>
                </a:ext>
              </a:extLst>
            </p:cNvPr>
            <p:cNvSpPr>
              <a:spLocks/>
            </p:cNvSpPr>
            <p:nvPr/>
          </p:nvSpPr>
          <p:spPr bwMode="auto">
            <a:xfrm>
              <a:off x="4146550" y="3389313"/>
              <a:ext cx="30163" cy="41275"/>
            </a:xfrm>
            <a:custGeom>
              <a:avLst/>
              <a:gdLst/>
              <a:ahLst/>
              <a:cxnLst>
                <a:cxn ang="0">
                  <a:pos x="2" y="0"/>
                </a:cxn>
                <a:cxn ang="0">
                  <a:pos x="4" y="0"/>
                </a:cxn>
                <a:cxn ang="0">
                  <a:pos x="9" y="2"/>
                </a:cxn>
                <a:cxn ang="0">
                  <a:pos x="11" y="5"/>
                </a:cxn>
                <a:cxn ang="0">
                  <a:pos x="13" y="7"/>
                </a:cxn>
                <a:cxn ang="0">
                  <a:pos x="15" y="12"/>
                </a:cxn>
                <a:cxn ang="0">
                  <a:pos x="15" y="15"/>
                </a:cxn>
                <a:cxn ang="0">
                  <a:pos x="16" y="17"/>
                </a:cxn>
                <a:cxn ang="0">
                  <a:pos x="18" y="20"/>
                </a:cxn>
                <a:cxn ang="0">
                  <a:pos x="18" y="23"/>
                </a:cxn>
                <a:cxn ang="0">
                  <a:pos x="19" y="25"/>
                </a:cxn>
                <a:cxn ang="0">
                  <a:pos x="18" y="26"/>
                </a:cxn>
                <a:cxn ang="0">
                  <a:pos x="16" y="26"/>
                </a:cxn>
                <a:cxn ang="0">
                  <a:pos x="11" y="23"/>
                </a:cxn>
                <a:cxn ang="0">
                  <a:pos x="6" y="17"/>
                </a:cxn>
                <a:cxn ang="0">
                  <a:pos x="2" y="11"/>
                </a:cxn>
                <a:cxn ang="0">
                  <a:pos x="0" y="4"/>
                </a:cxn>
                <a:cxn ang="0">
                  <a:pos x="0" y="1"/>
                </a:cxn>
                <a:cxn ang="0">
                  <a:pos x="2" y="0"/>
                </a:cxn>
              </a:cxnLst>
              <a:rect l="0" t="0" r="r" b="b"/>
              <a:pathLst>
                <a:path w="19" h="26">
                  <a:moveTo>
                    <a:pt x="2" y="0"/>
                  </a:moveTo>
                  <a:lnTo>
                    <a:pt x="4" y="0"/>
                  </a:lnTo>
                  <a:lnTo>
                    <a:pt x="9" y="2"/>
                  </a:lnTo>
                  <a:lnTo>
                    <a:pt x="11" y="5"/>
                  </a:lnTo>
                  <a:lnTo>
                    <a:pt x="13" y="7"/>
                  </a:lnTo>
                  <a:lnTo>
                    <a:pt x="15" y="12"/>
                  </a:lnTo>
                  <a:lnTo>
                    <a:pt x="15" y="15"/>
                  </a:lnTo>
                  <a:lnTo>
                    <a:pt x="16" y="17"/>
                  </a:lnTo>
                  <a:lnTo>
                    <a:pt x="18" y="20"/>
                  </a:lnTo>
                  <a:lnTo>
                    <a:pt x="18" y="23"/>
                  </a:lnTo>
                  <a:lnTo>
                    <a:pt x="19" y="25"/>
                  </a:lnTo>
                  <a:lnTo>
                    <a:pt x="18" y="26"/>
                  </a:lnTo>
                  <a:lnTo>
                    <a:pt x="16" y="26"/>
                  </a:lnTo>
                  <a:lnTo>
                    <a:pt x="11" y="23"/>
                  </a:lnTo>
                  <a:lnTo>
                    <a:pt x="6" y="17"/>
                  </a:lnTo>
                  <a:lnTo>
                    <a:pt x="2" y="11"/>
                  </a:lnTo>
                  <a:lnTo>
                    <a:pt x="0" y="4"/>
                  </a:lnTo>
                  <a:lnTo>
                    <a:pt x="0" y="1"/>
                  </a:lnTo>
                  <a:lnTo>
                    <a:pt x="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8" name="Freeform 46">
              <a:extLst>
                <a:ext uri="{FF2B5EF4-FFF2-40B4-BE49-F238E27FC236}">
                  <a16:creationId xmlns:a16="http://schemas.microsoft.com/office/drawing/2014/main" id="{A3CC83CA-A157-4AB7-8B8C-E840E6375E2A}"/>
                </a:ext>
              </a:extLst>
            </p:cNvPr>
            <p:cNvSpPr>
              <a:spLocks/>
            </p:cNvSpPr>
            <p:nvPr/>
          </p:nvSpPr>
          <p:spPr bwMode="auto">
            <a:xfrm>
              <a:off x="4178300" y="3368676"/>
              <a:ext cx="42863" cy="46038"/>
            </a:xfrm>
            <a:custGeom>
              <a:avLst/>
              <a:gdLst/>
              <a:ahLst/>
              <a:cxnLst>
                <a:cxn ang="0">
                  <a:pos x="3" y="0"/>
                </a:cxn>
                <a:cxn ang="0">
                  <a:pos x="10" y="0"/>
                </a:cxn>
                <a:cxn ang="0">
                  <a:pos x="16" y="4"/>
                </a:cxn>
                <a:cxn ang="0">
                  <a:pos x="22" y="7"/>
                </a:cxn>
                <a:cxn ang="0">
                  <a:pos x="24" y="11"/>
                </a:cxn>
                <a:cxn ang="0">
                  <a:pos x="25" y="15"/>
                </a:cxn>
                <a:cxn ang="0">
                  <a:pos x="27" y="24"/>
                </a:cxn>
                <a:cxn ang="0">
                  <a:pos x="27" y="28"/>
                </a:cxn>
                <a:cxn ang="0">
                  <a:pos x="26" y="29"/>
                </a:cxn>
                <a:cxn ang="0">
                  <a:pos x="23" y="29"/>
                </a:cxn>
                <a:cxn ang="0">
                  <a:pos x="19" y="28"/>
                </a:cxn>
                <a:cxn ang="0">
                  <a:pos x="16" y="26"/>
                </a:cxn>
                <a:cxn ang="0">
                  <a:pos x="14" y="24"/>
                </a:cxn>
                <a:cxn ang="0">
                  <a:pos x="13" y="20"/>
                </a:cxn>
                <a:cxn ang="0">
                  <a:pos x="10" y="14"/>
                </a:cxn>
                <a:cxn ang="0">
                  <a:pos x="3" y="7"/>
                </a:cxn>
                <a:cxn ang="0">
                  <a:pos x="2" y="5"/>
                </a:cxn>
                <a:cxn ang="0">
                  <a:pos x="0" y="3"/>
                </a:cxn>
                <a:cxn ang="0">
                  <a:pos x="1" y="2"/>
                </a:cxn>
                <a:cxn ang="0">
                  <a:pos x="3" y="0"/>
                </a:cxn>
              </a:cxnLst>
              <a:rect l="0" t="0" r="r" b="b"/>
              <a:pathLst>
                <a:path w="27" h="29">
                  <a:moveTo>
                    <a:pt x="3" y="0"/>
                  </a:moveTo>
                  <a:lnTo>
                    <a:pt x="10" y="0"/>
                  </a:lnTo>
                  <a:lnTo>
                    <a:pt x="16" y="4"/>
                  </a:lnTo>
                  <a:lnTo>
                    <a:pt x="22" y="7"/>
                  </a:lnTo>
                  <a:lnTo>
                    <a:pt x="24" y="11"/>
                  </a:lnTo>
                  <a:lnTo>
                    <a:pt x="25" y="15"/>
                  </a:lnTo>
                  <a:lnTo>
                    <a:pt x="27" y="24"/>
                  </a:lnTo>
                  <a:lnTo>
                    <a:pt x="27" y="28"/>
                  </a:lnTo>
                  <a:lnTo>
                    <a:pt x="26" y="29"/>
                  </a:lnTo>
                  <a:lnTo>
                    <a:pt x="23" y="29"/>
                  </a:lnTo>
                  <a:lnTo>
                    <a:pt x="19" y="28"/>
                  </a:lnTo>
                  <a:lnTo>
                    <a:pt x="16" y="26"/>
                  </a:lnTo>
                  <a:lnTo>
                    <a:pt x="14" y="24"/>
                  </a:lnTo>
                  <a:lnTo>
                    <a:pt x="13" y="20"/>
                  </a:lnTo>
                  <a:lnTo>
                    <a:pt x="10" y="14"/>
                  </a:lnTo>
                  <a:lnTo>
                    <a:pt x="3" y="7"/>
                  </a:lnTo>
                  <a:lnTo>
                    <a:pt x="2" y="5"/>
                  </a:lnTo>
                  <a:lnTo>
                    <a:pt x="0" y="3"/>
                  </a:lnTo>
                  <a:lnTo>
                    <a:pt x="1" y="2"/>
                  </a:lnTo>
                  <a:lnTo>
                    <a:pt x="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89" name="Freeform 47">
              <a:extLst>
                <a:ext uri="{FF2B5EF4-FFF2-40B4-BE49-F238E27FC236}">
                  <a16:creationId xmlns:a16="http://schemas.microsoft.com/office/drawing/2014/main" id="{A97BFB59-04AA-42F8-B294-96D7E118835A}"/>
                </a:ext>
              </a:extLst>
            </p:cNvPr>
            <p:cNvSpPr>
              <a:spLocks/>
            </p:cNvSpPr>
            <p:nvPr/>
          </p:nvSpPr>
          <p:spPr bwMode="auto">
            <a:xfrm>
              <a:off x="4513263" y="3629026"/>
              <a:ext cx="49213" cy="47625"/>
            </a:xfrm>
            <a:custGeom>
              <a:avLst/>
              <a:gdLst/>
              <a:ahLst/>
              <a:cxnLst>
                <a:cxn ang="0">
                  <a:pos x="11" y="0"/>
                </a:cxn>
                <a:cxn ang="0">
                  <a:pos x="18" y="0"/>
                </a:cxn>
                <a:cxn ang="0">
                  <a:pos x="25" y="4"/>
                </a:cxn>
                <a:cxn ang="0">
                  <a:pos x="28" y="9"/>
                </a:cxn>
                <a:cxn ang="0">
                  <a:pos x="30" y="14"/>
                </a:cxn>
                <a:cxn ang="0">
                  <a:pos x="31" y="21"/>
                </a:cxn>
                <a:cxn ang="0">
                  <a:pos x="31" y="26"/>
                </a:cxn>
                <a:cxn ang="0">
                  <a:pos x="29" y="30"/>
                </a:cxn>
                <a:cxn ang="0">
                  <a:pos x="23" y="30"/>
                </a:cxn>
                <a:cxn ang="0">
                  <a:pos x="15" y="26"/>
                </a:cxn>
                <a:cxn ang="0">
                  <a:pos x="8" y="22"/>
                </a:cxn>
                <a:cxn ang="0">
                  <a:pos x="2" y="19"/>
                </a:cxn>
                <a:cxn ang="0">
                  <a:pos x="0" y="14"/>
                </a:cxn>
                <a:cxn ang="0">
                  <a:pos x="1" y="9"/>
                </a:cxn>
                <a:cxn ang="0">
                  <a:pos x="6" y="4"/>
                </a:cxn>
                <a:cxn ang="0">
                  <a:pos x="11" y="0"/>
                </a:cxn>
              </a:cxnLst>
              <a:rect l="0" t="0" r="r" b="b"/>
              <a:pathLst>
                <a:path w="31" h="30">
                  <a:moveTo>
                    <a:pt x="11" y="0"/>
                  </a:moveTo>
                  <a:lnTo>
                    <a:pt x="18" y="0"/>
                  </a:lnTo>
                  <a:lnTo>
                    <a:pt x="25" y="4"/>
                  </a:lnTo>
                  <a:lnTo>
                    <a:pt x="28" y="9"/>
                  </a:lnTo>
                  <a:lnTo>
                    <a:pt x="30" y="14"/>
                  </a:lnTo>
                  <a:lnTo>
                    <a:pt x="31" y="21"/>
                  </a:lnTo>
                  <a:lnTo>
                    <a:pt x="31" y="26"/>
                  </a:lnTo>
                  <a:lnTo>
                    <a:pt x="29" y="30"/>
                  </a:lnTo>
                  <a:lnTo>
                    <a:pt x="23" y="30"/>
                  </a:lnTo>
                  <a:lnTo>
                    <a:pt x="15" y="26"/>
                  </a:lnTo>
                  <a:lnTo>
                    <a:pt x="8" y="22"/>
                  </a:lnTo>
                  <a:lnTo>
                    <a:pt x="2" y="19"/>
                  </a:lnTo>
                  <a:lnTo>
                    <a:pt x="0" y="14"/>
                  </a:lnTo>
                  <a:lnTo>
                    <a:pt x="1" y="9"/>
                  </a:lnTo>
                  <a:lnTo>
                    <a:pt x="6" y="4"/>
                  </a:lnTo>
                  <a:lnTo>
                    <a:pt x="1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0" name="Freeform 48">
              <a:extLst>
                <a:ext uri="{FF2B5EF4-FFF2-40B4-BE49-F238E27FC236}">
                  <a16:creationId xmlns:a16="http://schemas.microsoft.com/office/drawing/2014/main" id="{C72C73B3-25FB-4C0A-869C-613941F0689E}"/>
                </a:ext>
              </a:extLst>
            </p:cNvPr>
            <p:cNvSpPr>
              <a:spLocks/>
            </p:cNvSpPr>
            <p:nvPr/>
          </p:nvSpPr>
          <p:spPr bwMode="auto">
            <a:xfrm>
              <a:off x="4564063" y="3602038"/>
              <a:ext cx="44450" cy="31750"/>
            </a:xfrm>
            <a:custGeom>
              <a:avLst/>
              <a:gdLst/>
              <a:ahLst/>
              <a:cxnLst>
                <a:cxn ang="0">
                  <a:pos x="4" y="0"/>
                </a:cxn>
                <a:cxn ang="0">
                  <a:pos x="13" y="0"/>
                </a:cxn>
                <a:cxn ang="0">
                  <a:pos x="21" y="3"/>
                </a:cxn>
                <a:cxn ang="0">
                  <a:pos x="26" y="7"/>
                </a:cxn>
                <a:cxn ang="0">
                  <a:pos x="27" y="9"/>
                </a:cxn>
                <a:cxn ang="0">
                  <a:pos x="28" y="13"/>
                </a:cxn>
                <a:cxn ang="0">
                  <a:pos x="28" y="17"/>
                </a:cxn>
                <a:cxn ang="0">
                  <a:pos x="27" y="19"/>
                </a:cxn>
                <a:cxn ang="0">
                  <a:pos x="26" y="20"/>
                </a:cxn>
                <a:cxn ang="0">
                  <a:pos x="24" y="20"/>
                </a:cxn>
                <a:cxn ang="0">
                  <a:pos x="21" y="19"/>
                </a:cxn>
                <a:cxn ang="0">
                  <a:pos x="15" y="16"/>
                </a:cxn>
                <a:cxn ang="0">
                  <a:pos x="9" y="13"/>
                </a:cxn>
                <a:cxn ang="0">
                  <a:pos x="3" y="8"/>
                </a:cxn>
                <a:cxn ang="0">
                  <a:pos x="0" y="5"/>
                </a:cxn>
                <a:cxn ang="0">
                  <a:pos x="0" y="3"/>
                </a:cxn>
                <a:cxn ang="0">
                  <a:pos x="4" y="0"/>
                </a:cxn>
              </a:cxnLst>
              <a:rect l="0" t="0" r="r" b="b"/>
              <a:pathLst>
                <a:path w="28" h="20">
                  <a:moveTo>
                    <a:pt x="4" y="0"/>
                  </a:moveTo>
                  <a:lnTo>
                    <a:pt x="13" y="0"/>
                  </a:lnTo>
                  <a:lnTo>
                    <a:pt x="21" y="3"/>
                  </a:lnTo>
                  <a:lnTo>
                    <a:pt x="26" y="7"/>
                  </a:lnTo>
                  <a:lnTo>
                    <a:pt x="27" y="9"/>
                  </a:lnTo>
                  <a:lnTo>
                    <a:pt x="28" y="13"/>
                  </a:lnTo>
                  <a:lnTo>
                    <a:pt x="28" y="17"/>
                  </a:lnTo>
                  <a:lnTo>
                    <a:pt x="27" y="19"/>
                  </a:lnTo>
                  <a:lnTo>
                    <a:pt x="26" y="20"/>
                  </a:lnTo>
                  <a:lnTo>
                    <a:pt x="24" y="20"/>
                  </a:lnTo>
                  <a:lnTo>
                    <a:pt x="21" y="19"/>
                  </a:lnTo>
                  <a:lnTo>
                    <a:pt x="15" y="16"/>
                  </a:lnTo>
                  <a:lnTo>
                    <a:pt x="9" y="13"/>
                  </a:lnTo>
                  <a:lnTo>
                    <a:pt x="3" y="8"/>
                  </a:lnTo>
                  <a:lnTo>
                    <a:pt x="0" y="5"/>
                  </a:lnTo>
                  <a:lnTo>
                    <a:pt x="0" y="3"/>
                  </a:lnTo>
                  <a:lnTo>
                    <a:pt x="4"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1" name="Freeform 49">
              <a:extLst>
                <a:ext uri="{FF2B5EF4-FFF2-40B4-BE49-F238E27FC236}">
                  <a16:creationId xmlns:a16="http://schemas.microsoft.com/office/drawing/2014/main" id="{015473CF-137F-49C5-8291-4AACA2E569B6}"/>
                </a:ext>
              </a:extLst>
            </p:cNvPr>
            <p:cNvSpPr>
              <a:spLocks/>
            </p:cNvSpPr>
            <p:nvPr/>
          </p:nvSpPr>
          <p:spPr bwMode="auto">
            <a:xfrm>
              <a:off x="5149850" y="3817938"/>
              <a:ext cx="23813" cy="42863"/>
            </a:xfrm>
            <a:custGeom>
              <a:avLst/>
              <a:gdLst/>
              <a:ahLst/>
              <a:cxnLst>
                <a:cxn ang="0">
                  <a:pos x="3" y="0"/>
                </a:cxn>
                <a:cxn ang="0">
                  <a:pos x="5" y="0"/>
                </a:cxn>
                <a:cxn ang="0">
                  <a:pos x="12" y="7"/>
                </a:cxn>
                <a:cxn ang="0">
                  <a:pos x="14" y="10"/>
                </a:cxn>
                <a:cxn ang="0">
                  <a:pos x="15" y="13"/>
                </a:cxn>
                <a:cxn ang="0">
                  <a:pos x="15" y="16"/>
                </a:cxn>
                <a:cxn ang="0">
                  <a:pos x="13" y="20"/>
                </a:cxn>
                <a:cxn ang="0">
                  <a:pos x="9" y="25"/>
                </a:cxn>
                <a:cxn ang="0">
                  <a:pos x="5" y="26"/>
                </a:cxn>
                <a:cxn ang="0">
                  <a:pos x="3" y="27"/>
                </a:cxn>
                <a:cxn ang="0">
                  <a:pos x="1" y="23"/>
                </a:cxn>
                <a:cxn ang="0">
                  <a:pos x="0" y="17"/>
                </a:cxn>
                <a:cxn ang="0">
                  <a:pos x="0" y="10"/>
                </a:cxn>
                <a:cxn ang="0">
                  <a:pos x="1" y="4"/>
                </a:cxn>
                <a:cxn ang="0">
                  <a:pos x="3" y="0"/>
                </a:cxn>
              </a:cxnLst>
              <a:rect l="0" t="0" r="r" b="b"/>
              <a:pathLst>
                <a:path w="15" h="27">
                  <a:moveTo>
                    <a:pt x="3" y="0"/>
                  </a:moveTo>
                  <a:lnTo>
                    <a:pt x="5" y="0"/>
                  </a:lnTo>
                  <a:lnTo>
                    <a:pt x="12" y="7"/>
                  </a:lnTo>
                  <a:lnTo>
                    <a:pt x="14" y="10"/>
                  </a:lnTo>
                  <a:lnTo>
                    <a:pt x="15" y="13"/>
                  </a:lnTo>
                  <a:lnTo>
                    <a:pt x="15" y="16"/>
                  </a:lnTo>
                  <a:lnTo>
                    <a:pt x="13" y="20"/>
                  </a:lnTo>
                  <a:lnTo>
                    <a:pt x="9" y="25"/>
                  </a:lnTo>
                  <a:lnTo>
                    <a:pt x="5" y="26"/>
                  </a:lnTo>
                  <a:lnTo>
                    <a:pt x="3" y="27"/>
                  </a:lnTo>
                  <a:lnTo>
                    <a:pt x="1" y="23"/>
                  </a:lnTo>
                  <a:lnTo>
                    <a:pt x="0" y="17"/>
                  </a:lnTo>
                  <a:lnTo>
                    <a:pt x="0" y="10"/>
                  </a:lnTo>
                  <a:lnTo>
                    <a:pt x="1" y="4"/>
                  </a:lnTo>
                  <a:lnTo>
                    <a:pt x="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2" name="Freeform 50">
              <a:extLst>
                <a:ext uri="{FF2B5EF4-FFF2-40B4-BE49-F238E27FC236}">
                  <a16:creationId xmlns:a16="http://schemas.microsoft.com/office/drawing/2014/main" id="{DB35603D-A52F-44F9-8107-C4277D091B82}"/>
                </a:ext>
              </a:extLst>
            </p:cNvPr>
            <p:cNvSpPr>
              <a:spLocks/>
            </p:cNvSpPr>
            <p:nvPr/>
          </p:nvSpPr>
          <p:spPr bwMode="auto">
            <a:xfrm>
              <a:off x="5254625" y="3636963"/>
              <a:ext cx="41275" cy="31750"/>
            </a:xfrm>
            <a:custGeom>
              <a:avLst/>
              <a:gdLst/>
              <a:ahLst/>
              <a:cxnLst>
                <a:cxn ang="0">
                  <a:pos x="12" y="0"/>
                </a:cxn>
                <a:cxn ang="0">
                  <a:pos x="17" y="1"/>
                </a:cxn>
                <a:cxn ang="0">
                  <a:pos x="23" y="5"/>
                </a:cxn>
                <a:cxn ang="0">
                  <a:pos x="26" y="10"/>
                </a:cxn>
                <a:cxn ang="0">
                  <a:pos x="26" y="19"/>
                </a:cxn>
                <a:cxn ang="0">
                  <a:pos x="24" y="20"/>
                </a:cxn>
                <a:cxn ang="0">
                  <a:pos x="18" y="19"/>
                </a:cxn>
                <a:cxn ang="0">
                  <a:pos x="11" y="17"/>
                </a:cxn>
                <a:cxn ang="0">
                  <a:pos x="4" y="14"/>
                </a:cxn>
                <a:cxn ang="0">
                  <a:pos x="1" y="11"/>
                </a:cxn>
                <a:cxn ang="0">
                  <a:pos x="0" y="8"/>
                </a:cxn>
                <a:cxn ang="0">
                  <a:pos x="1" y="5"/>
                </a:cxn>
                <a:cxn ang="0">
                  <a:pos x="4" y="3"/>
                </a:cxn>
                <a:cxn ang="0">
                  <a:pos x="7" y="1"/>
                </a:cxn>
                <a:cxn ang="0">
                  <a:pos x="12" y="0"/>
                </a:cxn>
              </a:cxnLst>
              <a:rect l="0" t="0" r="r" b="b"/>
              <a:pathLst>
                <a:path w="26" h="20">
                  <a:moveTo>
                    <a:pt x="12" y="0"/>
                  </a:moveTo>
                  <a:lnTo>
                    <a:pt x="17" y="1"/>
                  </a:lnTo>
                  <a:lnTo>
                    <a:pt x="23" y="5"/>
                  </a:lnTo>
                  <a:lnTo>
                    <a:pt x="26" y="10"/>
                  </a:lnTo>
                  <a:lnTo>
                    <a:pt x="26" y="19"/>
                  </a:lnTo>
                  <a:lnTo>
                    <a:pt x="24" y="20"/>
                  </a:lnTo>
                  <a:lnTo>
                    <a:pt x="18" y="19"/>
                  </a:lnTo>
                  <a:lnTo>
                    <a:pt x="11" y="17"/>
                  </a:lnTo>
                  <a:lnTo>
                    <a:pt x="4" y="14"/>
                  </a:lnTo>
                  <a:lnTo>
                    <a:pt x="1" y="11"/>
                  </a:lnTo>
                  <a:lnTo>
                    <a:pt x="0" y="8"/>
                  </a:lnTo>
                  <a:lnTo>
                    <a:pt x="1" y="5"/>
                  </a:lnTo>
                  <a:lnTo>
                    <a:pt x="4" y="3"/>
                  </a:lnTo>
                  <a:lnTo>
                    <a:pt x="7" y="1"/>
                  </a:lnTo>
                  <a:lnTo>
                    <a:pt x="1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3" name="Freeform 51">
              <a:extLst>
                <a:ext uri="{FF2B5EF4-FFF2-40B4-BE49-F238E27FC236}">
                  <a16:creationId xmlns:a16="http://schemas.microsoft.com/office/drawing/2014/main" id="{F8DCBC4D-E234-44E1-95ED-E9B10A6E63F4}"/>
                </a:ext>
              </a:extLst>
            </p:cNvPr>
            <p:cNvSpPr>
              <a:spLocks/>
            </p:cNvSpPr>
            <p:nvPr/>
          </p:nvSpPr>
          <p:spPr bwMode="auto">
            <a:xfrm>
              <a:off x="4481513" y="3055938"/>
              <a:ext cx="95250" cy="134938"/>
            </a:xfrm>
            <a:custGeom>
              <a:avLst/>
              <a:gdLst/>
              <a:ahLst/>
              <a:cxnLst>
                <a:cxn ang="0">
                  <a:pos x="29" y="0"/>
                </a:cxn>
                <a:cxn ang="0">
                  <a:pos x="38" y="0"/>
                </a:cxn>
                <a:cxn ang="0">
                  <a:pos x="44" y="3"/>
                </a:cxn>
                <a:cxn ang="0">
                  <a:pos x="48" y="8"/>
                </a:cxn>
                <a:cxn ang="0">
                  <a:pos x="49" y="18"/>
                </a:cxn>
                <a:cxn ang="0">
                  <a:pos x="52" y="27"/>
                </a:cxn>
                <a:cxn ang="0">
                  <a:pos x="56" y="36"/>
                </a:cxn>
                <a:cxn ang="0">
                  <a:pos x="58" y="44"/>
                </a:cxn>
                <a:cxn ang="0">
                  <a:pos x="60" y="53"/>
                </a:cxn>
                <a:cxn ang="0">
                  <a:pos x="57" y="60"/>
                </a:cxn>
                <a:cxn ang="0">
                  <a:pos x="53" y="67"/>
                </a:cxn>
                <a:cxn ang="0">
                  <a:pos x="49" y="70"/>
                </a:cxn>
                <a:cxn ang="0">
                  <a:pos x="43" y="76"/>
                </a:cxn>
                <a:cxn ang="0">
                  <a:pos x="37" y="80"/>
                </a:cxn>
                <a:cxn ang="0">
                  <a:pos x="29" y="83"/>
                </a:cxn>
                <a:cxn ang="0">
                  <a:pos x="22" y="85"/>
                </a:cxn>
                <a:cxn ang="0">
                  <a:pos x="16" y="82"/>
                </a:cxn>
                <a:cxn ang="0">
                  <a:pos x="10" y="76"/>
                </a:cxn>
                <a:cxn ang="0">
                  <a:pos x="5" y="65"/>
                </a:cxn>
                <a:cxn ang="0">
                  <a:pos x="2" y="53"/>
                </a:cxn>
                <a:cxn ang="0">
                  <a:pos x="0" y="43"/>
                </a:cxn>
                <a:cxn ang="0">
                  <a:pos x="3" y="32"/>
                </a:cxn>
                <a:cxn ang="0">
                  <a:pos x="6" y="19"/>
                </a:cxn>
                <a:cxn ang="0">
                  <a:pos x="10" y="8"/>
                </a:cxn>
                <a:cxn ang="0">
                  <a:pos x="16" y="2"/>
                </a:cxn>
                <a:cxn ang="0">
                  <a:pos x="21" y="1"/>
                </a:cxn>
                <a:cxn ang="0">
                  <a:pos x="29" y="0"/>
                </a:cxn>
              </a:cxnLst>
              <a:rect l="0" t="0" r="r" b="b"/>
              <a:pathLst>
                <a:path w="60" h="85">
                  <a:moveTo>
                    <a:pt x="29" y="0"/>
                  </a:moveTo>
                  <a:lnTo>
                    <a:pt x="38" y="0"/>
                  </a:lnTo>
                  <a:lnTo>
                    <a:pt x="44" y="3"/>
                  </a:lnTo>
                  <a:lnTo>
                    <a:pt x="48" y="8"/>
                  </a:lnTo>
                  <a:lnTo>
                    <a:pt x="49" y="18"/>
                  </a:lnTo>
                  <a:lnTo>
                    <a:pt x="52" y="27"/>
                  </a:lnTo>
                  <a:lnTo>
                    <a:pt x="56" y="36"/>
                  </a:lnTo>
                  <a:lnTo>
                    <a:pt x="58" y="44"/>
                  </a:lnTo>
                  <a:lnTo>
                    <a:pt x="60" y="53"/>
                  </a:lnTo>
                  <a:lnTo>
                    <a:pt x="57" y="60"/>
                  </a:lnTo>
                  <a:lnTo>
                    <a:pt x="53" y="67"/>
                  </a:lnTo>
                  <a:lnTo>
                    <a:pt x="49" y="70"/>
                  </a:lnTo>
                  <a:lnTo>
                    <a:pt x="43" y="76"/>
                  </a:lnTo>
                  <a:lnTo>
                    <a:pt x="37" y="80"/>
                  </a:lnTo>
                  <a:lnTo>
                    <a:pt x="29" y="83"/>
                  </a:lnTo>
                  <a:lnTo>
                    <a:pt x="22" y="85"/>
                  </a:lnTo>
                  <a:lnTo>
                    <a:pt x="16" y="82"/>
                  </a:lnTo>
                  <a:lnTo>
                    <a:pt x="10" y="76"/>
                  </a:lnTo>
                  <a:lnTo>
                    <a:pt x="5" y="65"/>
                  </a:lnTo>
                  <a:lnTo>
                    <a:pt x="2" y="53"/>
                  </a:lnTo>
                  <a:lnTo>
                    <a:pt x="0" y="43"/>
                  </a:lnTo>
                  <a:lnTo>
                    <a:pt x="3" y="32"/>
                  </a:lnTo>
                  <a:lnTo>
                    <a:pt x="6" y="19"/>
                  </a:lnTo>
                  <a:lnTo>
                    <a:pt x="10" y="8"/>
                  </a:lnTo>
                  <a:lnTo>
                    <a:pt x="16" y="2"/>
                  </a:lnTo>
                  <a:lnTo>
                    <a:pt x="21" y="1"/>
                  </a:lnTo>
                  <a:lnTo>
                    <a:pt x="2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4" name="Freeform 52">
              <a:extLst>
                <a:ext uri="{FF2B5EF4-FFF2-40B4-BE49-F238E27FC236}">
                  <a16:creationId xmlns:a16="http://schemas.microsoft.com/office/drawing/2014/main" id="{5FE70AA9-F983-43C2-AB29-AAF0EF518D81}"/>
                </a:ext>
              </a:extLst>
            </p:cNvPr>
            <p:cNvSpPr>
              <a:spLocks/>
            </p:cNvSpPr>
            <p:nvPr/>
          </p:nvSpPr>
          <p:spPr bwMode="auto">
            <a:xfrm>
              <a:off x="4583113" y="3068638"/>
              <a:ext cx="63500" cy="28575"/>
            </a:xfrm>
            <a:custGeom>
              <a:avLst/>
              <a:gdLst/>
              <a:ahLst/>
              <a:cxnLst>
                <a:cxn ang="0">
                  <a:pos x="9" y="0"/>
                </a:cxn>
                <a:cxn ang="0">
                  <a:pos x="27" y="0"/>
                </a:cxn>
                <a:cxn ang="0">
                  <a:pos x="33" y="1"/>
                </a:cxn>
                <a:cxn ang="0">
                  <a:pos x="38" y="6"/>
                </a:cxn>
                <a:cxn ang="0">
                  <a:pos x="40" y="11"/>
                </a:cxn>
                <a:cxn ang="0">
                  <a:pos x="40" y="14"/>
                </a:cxn>
                <a:cxn ang="0">
                  <a:pos x="38" y="17"/>
                </a:cxn>
                <a:cxn ang="0">
                  <a:pos x="33" y="18"/>
                </a:cxn>
                <a:cxn ang="0">
                  <a:pos x="21" y="18"/>
                </a:cxn>
                <a:cxn ang="0">
                  <a:pos x="12" y="17"/>
                </a:cxn>
                <a:cxn ang="0">
                  <a:pos x="7" y="15"/>
                </a:cxn>
                <a:cxn ang="0">
                  <a:pos x="0" y="9"/>
                </a:cxn>
                <a:cxn ang="0">
                  <a:pos x="0" y="2"/>
                </a:cxn>
                <a:cxn ang="0">
                  <a:pos x="2" y="1"/>
                </a:cxn>
                <a:cxn ang="0">
                  <a:pos x="9" y="0"/>
                </a:cxn>
              </a:cxnLst>
              <a:rect l="0" t="0" r="r" b="b"/>
              <a:pathLst>
                <a:path w="40" h="18">
                  <a:moveTo>
                    <a:pt x="9" y="0"/>
                  </a:moveTo>
                  <a:lnTo>
                    <a:pt x="27" y="0"/>
                  </a:lnTo>
                  <a:lnTo>
                    <a:pt x="33" y="1"/>
                  </a:lnTo>
                  <a:lnTo>
                    <a:pt x="38" y="6"/>
                  </a:lnTo>
                  <a:lnTo>
                    <a:pt x="40" y="11"/>
                  </a:lnTo>
                  <a:lnTo>
                    <a:pt x="40" y="14"/>
                  </a:lnTo>
                  <a:lnTo>
                    <a:pt x="38" y="17"/>
                  </a:lnTo>
                  <a:lnTo>
                    <a:pt x="33" y="18"/>
                  </a:lnTo>
                  <a:lnTo>
                    <a:pt x="21" y="18"/>
                  </a:lnTo>
                  <a:lnTo>
                    <a:pt x="12" y="17"/>
                  </a:lnTo>
                  <a:lnTo>
                    <a:pt x="7" y="15"/>
                  </a:lnTo>
                  <a:lnTo>
                    <a:pt x="0" y="9"/>
                  </a:lnTo>
                  <a:lnTo>
                    <a:pt x="0" y="2"/>
                  </a:lnTo>
                  <a:lnTo>
                    <a:pt x="2" y="1"/>
                  </a:lnTo>
                  <a:lnTo>
                    <a:pt x="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5" name="Freeform 53">
              <a:extLst>
                <a:ext uri="{FF2B5EF4-FFF2-40B4-BE49-F238E27FC236}">
                  <a16:creationId xmlns:a16="http://schemas.microsoft.com/office/drawing/2014/main" id="{2B55DDA1-1F54-40BE-A2F2-350F196FAAA3}"/>
                </a:ext>
              </a:extLst>
            </p:cNvPr>
            <p:cNvSpPr>
              <a:spLocks/>
            </p:cNvSpPr>
            <p:nvPr/>
          </p:nvSpPr>
          <p:spPr bwMode="auto">
            <a:xfrm>
              <a:off x="4225925" y="2449513"/>
              <a:ext cx="171450" cy="117475"/>
            </a:xfrm>
            <a:custGeom>
              <a:avLst/>
              <a:gdLst/>
              <a:ahLst/>
              <a:cxnLst>
                <a:cxn ang="0">
                  <a:pos x="43" y="0"/>
                </a:cxn>
                <a:cxn ang="0">
                  <a:pos x="49" y="0"/>
                </a:cxn>
                <a:cxn ang="0">
                  <a:pos x="57" y="1"/>
                </a:cxn>
                <a:cxn ang="0">
                  <a:pos x="64" y="6"/>
                </a:cxn>
                <a:cxn ang="0">
                  <a:pos x="73" y="11"/>
                </a:cxn>
                <a:cxn ang="0">
                  <a:pos x="81" y="19"/>
                </a:cxn>
                <a:cxn ang="0">
                  <a:pos x="90" y="28"/>
                </a:cxn>
                <a:cxn ang="0">
                  <a:pos x="99" y="35"/>
                </a:cxn>
                <a:cxn ang="0">
                  <a:pos x="104" y="43"/>
                </a:cxn>
                <a:cxn ang="0">
                  <a:pos x="108" y="49"/>
                </a:cxn>
                <a:cxn ang="0">
                  <a:pos x="107" y="52"/>
                </a:cxn>
                <a:cxn ang="0">
                  <a:pos x="99" y="54"/>
                </a:cxn>
                <a:cxn ang="0">
                  <a:pos x="89" y="55"/>
                </a:cxn>
                <a:cxn ang="0">
                  <a:pos x="68" y="55"/>
                </a:cxn>
                <a:cxn ang="0">
                  <a:pos x="63" y="57"/>
                </a:cxn>
                <a:cxn ang="0">
                  <a:pos x="56" y="63"/>
                </a:cxn>
                <a:cxn ang="0">
                  <a:pos x="51" y="69"/>
                </a:cxn>
                <a:cxn ang="0">
                  <a:pos x="45" y="74"/>
                </a:cxn>
                <a:cxn ang="0">
                  <a:pos x="40" y="74"/>
                </a:cxn>
                <a:cxn ang="0">
                  <a:pos x="33" y="69"/>
                </a:cxn>
                <a:cxn ang="0">
                  <a:pos x="28" y="65"/>
                </a:cxn>
                <a:cxn ang="0">
                  <a:pos x="23" y="60"/>
                </a:cxn>
                <a:cxn ang="0">
                  <a:pos x="20" y="50"/>
                </a:cxn>
                <a:cxn ang="0">
                  <a:pos x="19" y="43"/>
                </a:cxn>
                <a:cxn ang="0">
                  <a:pos x="16" y="40"/>
                </a:cxn>
                <a:cxn ang="0">
                  <a:pos x="9" y="38"/>
                </a:cxn>
                <a:cxn ang="0">
                  <a:pos x="7" y="35"/>
                </a:cxn>
                <a:cxn ang="0">
                  <a:pos x="5" y="31"/>
                </a:cxn>
                <a:cxn ang="0">
                  <a:pos x="3" y="22"/>
                </a:cxn>
                <a:cxn ang="0">
                  <a:pos x="2" y="15"/>
                </a:cxn>
                <a:cxn ang="0">
                  <a:pos x="0" y="8"/>
                </a:cxn>
                <a:cxn ang="0">
                  <a:pos x="4" y="5"/>
                </a:cxn>
                <a:cxn ang="0">
                  <a:pos x="10" y="5"/>
                </a:cxn>
                <a:cxn ang="0">
                  <a:pos x="17" y="8"/>
                </a:cxn>
                <a:cxn ang="0">
                  <a:pos x="23" y="10"/>
                </a:cxn>
                <a:cxn ang="0">
                  <a:pos x="29" y="9"/>
                </a:cxn>
                <a:cxn ang="0">
                  <a:pos x="33" y="7"/>
                </a:cxn>
                <a:cxn ang="0">
                  <a:pos x="38" y="4"/>
                </a:cxn>
                <a:cxn ang="0">
                  <a:pos x="43" y="0"/>
                </a:cxn>
              </a:cxnLst>
              <a:rect l="0" t="0" r="r" b="b"/>
              <a:pathLst>
                <a:path w="108" h="74">
                  <a:moveTo>
                    <a:pt x="43" y="0"/>
                  </a:moveTo>
                  <a:lnTo>
                    <a:pt x="49" y="0"/>
                  </a:lnTo>
                  <a:lnTo>
                    <a:pt x="57" y="1"/>
                  </a:lnTo>
                  <a:lnTo>
                    <a:pt x="64" y="6"/>
                  </a:lnTo>
                  <a:lnTo>
                    <a:pt x="73" y="11"/>
                  </a:lnTo>
                  <a:lnTo>
                    <a:pt x="81" y="19"/>
                  </a:lnTo>
                  <a:lnTo>
                    <a:pt x="90" y="28"/>
                  </a:lnTo>
                  <a:lnTo>
                    <a:pt x="99" y="35"/>
                  </a:lnTo>
                  <a:lnTo>
                    <a:pt x="104" y="43"/>
                  </a:lnTo>
                  <a:lnTo>
                    <a:pt x="108" y="49"/>
                  </a:lnTo>
                  <a:lnTo>
                    <a:pt x="107" y="52"/>
                  </a:lnTo>
                  <a:lnTo>
                    <a:pt x="99" y="54"/>
                  </a:lnTo>
                  <a:lnTo>
                    <a:pt x="89" y="55"/>
                  </a:lnTo>
                  <a:lnTo>
                    <a:pt x="68" y="55"/>
                  </a:lnTo>
                  <a:lnTo>
                    <a:pt x="63" y="57"/>
                  </a:lnTo>
                  <a:lnTo>
                    <a:pt x="56" y="63"/>
                  </a:lnTo>
                  <a:lnTo>
                    <a:pt x="51" y="69"/>
                  </a:lnTo>
                  <a:lnTo>
                    <a:pt x="45" y="74"/>
                  </a:lnTo>
                  <a:lnTo>
                    <a:pt x="40" y="74"/>
                  </a:lnTo>
                  <a:lnTo>
                    <a:pt x="33" y="69"/>
                  </a:lnTo>
                  <a:lnTo>
                    <a:pt x="28" y="65"/>
                  </a:lnTo>
                  <a:lnTo>
                    <a:pt x="23" y="60"/>
                  </a:lnTo>
                  <a:lnTo>
                    <a:pt x="20" y="50"/>
                  </a:lnTo>
                  <a:lnTo>
                    <a:pt x="19" y="43"/>
                  </a:lnTo>
                  <a:lnTo>
                    <a:pt x="16" y="40"/>
                  </a:lnTo>
                  <a:lnTo>
                    <a:pt x="9" y="38"/>
                  </a:lnTo>
                  <a:lnTo>
                    <a:pt x="7" y="35"/>
                  </a:lnTo>
                  <a:lnTo>
                    <a:pt x="5" y="31"/>
                  </a:lnTo>
                  <a:lnTo>
                    <a:pt x="3" y="22"/>
                  </a:lnTo>
                  <a:lnTo>
                    <a:pt x="2" y="15"/>
                  </a:lnTo>
                  <a:lnTo>
                    <a:pt x="0" y="8"/>
                  </a:lnTo>
                  <a:lnTo>
                    <a:pt x="4" y="5"/>
                  </a:lnTo>
                  <a:lnTo>
                    <a:pt x="10" y="5"/>
                  </a:lnTo>
                  <a:lnTo>
                    <a:pt x="17" y="8"/>
                  </a:lnTo>
                  <a:lnTo>
                    <a:pt x="23" y="10"/>
                  </a:lnTo>
                  <a:lnTo>
                    <a:pt x="29" y="9"/>
                  </a:lnTo>
                  <a:lnTo>
                    <a:pt x="33" y="7"/>
                  </a:lnTo>
                  <a:lnTo>
                    <a:pt x="38" y="4"/>
                  </a:lnTo>
                  <a:lnTo>
                    <a:pt x="4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6" name="Freeform 54">
              <a:extLst>
                <a:ext uri="{FF2B5EF4-FFF2-40B4-BE49-F238E27FC236}">
                  <a16:creationId xmlns:a16="http://schemas.microsoft.com/office/drawing/2014/main" id="{5A14A195-6E46-4255-BD31-196A8EBED408}"/>
                </a:ext>
              </a:extLst>
            </p:cNvPr>
            <p:cNvSpPr>
              <a:spLocks/>
            </p:cNvSpPr>
            <p:nvPr/>
          </p:nvSpPr>
          <p:spPr bwMode="auto">
            <a:xfrm>
              <a:off x="4365625" y="2959101"/>
              <a:ext cx="36513" cy="60325"/>
            </a:xfrm>
            <a:custGeom>
              <a:avLst/>
              <a:gdLst/>
              <a:ahLst/>
              <a:cxnLst>
                <a:cxn ang="0">
                  <a:pos x="21" y="0"/>
                </a:cxn>
                <a:cxn ang="0">
                  <a:pos x="23" y="2"/>
                </a:cxn>
                <a:cxn ang="0">
                  <a:pos x="22" y="6"/>
                </a:cxn>
                <a:cxn ang="0">
                  <a:pos x="20" y="13"/>
                </a:cxn>
                <a:cxn ang="0">
                  <a:pos x="18" y="24"/>
                </a:cxn>
                <a:cxn ang="0">
                  <a:pos x="16" y="27"/>
                </a:cxn>
                <a:cxn ang="0">
                  <a:pos x="15" y="29"/>
                </a:cxn>
                <a:cxn ang="0">
                  <a:pos x="12" y="33"/>
                </a:cxn>
                <a:cxn ang="0">
                  <a:pos x="9" y="35"/>
                </a:cxn>
                <a:cxn ang="0">
                  <a:pos x="6" y="36"/>
                </a:cxn>
                <a:cxn ang="0">
                  <a:pos x="3" y="38"/>
                </a:cxn>
                <a:cxn ang="0">
                  <a:pos x="1" y="38"/>
                </a:cxn>
                <a:cxn ang="0">
                  <a:pos x="0" y="37"/>
                </a:cxn>
                <a:cxn ang="0">
                  <a:pos x="0" y="33"/>
                </a:cxn>
                <a:cxn ang="0">
                  <a:pos x="2" y="26"/>
                </a:cxn>
                <a:cxn ang="0">
                  <a:pos x="4" y="22"/>
                </a:cxn>
                <a:cxn ang="0">
                  <a:pos x="7" y="18"/>
                </a:cxn>
                <a:cxn ang="0">
                  <a:pos x="10" y="15"/>
                </a:cxn>
                <a:cxn ang="0">
                  <a:pos x="12" y="8"/>
                </a:cxn>
                <a:cxn ang="0">
                  <a:pos x="15" y="3"/>
                </a:cxn>
                <a:cxn ang="0">
                  <a:pos x="21" y="0"/>
                </a:cxn>
              </a:cxnLst>
              <a:rect l="0" t="0" r="r" b="b"/>
              <a:pathLst>
                <a:path w="23" h="38">
                  <a:moveTo>
                    <a:pt x="21" y="0"/>
                  </a:moveTo>
                  <a:lnTo>
                    <a:pt x="23" y="2"/>
                  </a:lnTo>
                  <a:lnTo>
                    <a:pt x="22" y="6"/>
                  </a:lnTo>
                  <a:lnTo>
                    <a:pt x="20" y="13"/>
                  </a:lnTo>
                  <a:lnTo>
                    <a:pt x="18" y="24"/>
                  </a:lnTo>
                  <a:lnTo>
                    <a:pt x="16" y="27"/>
                  </a:lnTo>
                  <a:lnTo>
                    <a:pt x="15" y="29"/>
                  </a:lnTo>
                  <a:lnTo>
                    <a:pt x="12" y="33"/>
                  </a:lnTo>
                  <a:lnTo>
                    <a:pt x="9" y="35"/>
                  </a:lnTo>
                  <a:lnTo>
                    <a:pt x="6" y="36"/>
                  </a:lnTo>
                  <a:lnTo>
                    <a:pt x="3" y="38"/>
                  </a:lnTo>
                  <a:lnTo>
                    <a:pt x="1" y="38"/>
                  </a:lnTo>
                  <a:lnTo>
                    <a:pt x="0" y="37"/>
                  </a:lnTo>
                  <a:lnTo>
                    <a:pt x="0" y="33"/>
                  </a:lnTo>
                  <a:lnTo>
                    <a:pt x="2" y="26"/>
                  </a:lnTo>
                  <a:lnTo>
                    <a:pt x="4" y="22"/>
                  </a:lnTo>
                  <a:lnTo>
                    <a:pt x="7" y="18"/>
                  </a:lnTo>
                  <a:lnTo>
                    <a:pt x="10" y="15"/>
                  </a:lnTo>
                  <a:lnTo>
                    <a:pt x="12" y="8"/>
                  </a:lnTo>
                  <a:lnTo>
                    <a:pt x="15" y="3"/>
                  </a:lnTo>
                  <a:lnTo>
                    <a:pt x="2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7" name="Freeform 55">
              <a:extLst>
                <a:ext uri="{FF2B5EF4-FFF2-40B4-BE49-F238E27FC236}">
                  <a16:creationId xmlns:a16="http://schemas.microsoft.com/office/drawing/2014/main" id="{603B4813-6477-40C2-95BA-028945E8450C}"/>
                </a:ext>
              </a:extLst>
            </p:cNvPr>
            <p:cNvSpPr>
              <a:spLocks/>
            </p:cNvSpPr>
            <p:nvPr/>
          </p:nvSpPr>
          <p:spPr bwMode="auto">
            <a:xfrm>
              <a:off x="4438650" y="2936876"/>
              <a:ext cx="23813" cy="33338"/>
            </a:xfrm>
            <a:custGeom>
              <a:avLst/>
              <a:gdLst/>
              <a:ahLst/>
              <a:cxnLst>
                <a:cxn ang="0">
                  <a:pos x="3" y="0"/>
                </a:cxn>
                <a:cxn ang="0">
                  <a:pos x="7" y="0"/>
                </a:cxn>
                <a:cxn ang="0">
                  <a:pos x="9" y="2"/>
                </a:cxn>
                <a:cxn ang="0">
                  <a:pos x="11" y="2"/>
                </a:cxn>
                <a:cxn ang="0">
                  <a:pos x="14" y="5"/>
                </a:cxn>
                <a:cxn ang="0">
                  <a:pos x="15" y="7"/>
                </a:cxn>
                <a:cxn ang="0">
                  <a:pos x="15" y="11"/>
                </a:cxn>
                <a:cxn ang="0">
                  <a:pos x="14" y="15"/>
                </a:cxn>
                <a:cxn ang="0">
                  <a:pos x="12" y="19"/>
                </a:cxn>
                <a:cxn ang="0">
                  <a:pos x="10" y="21"/>
                </a:cxn>
                <a:cxn ang="0">
                  <a:pos x="6" y="21"/>
                </a:cxn>
                <a:cxn ang="0">
                  <a:pos x="2" y="17"/>
                </a:cxn>
                <a:cxn ang="0">
                  <a:pos x="0" y="9"/>
                </a:cxn>
                <a:cxn ang="0">
                  <a:pos x="1" y="3"/>
                </a:cxn>
                <a:cxn ang="0">
                  <a:pos x="3" y="0"/>
                </a:cxn>
              </a:cxnLst>
              <a:rect l="0" t="0" r="r" b="b"/>
              <a:pathLst>
                <a:path w="15" h="21">
                  <a:moveTo>
                    <a:pt x="3" y="0"/>
                  </a:moveTo>
                  <a:lnTo>
                    <a:pt x="7" y="0"/>
                  </a:lnTo>
                  <a:lnTo>
                    <a:pt x="9" y="2"/>
                  </a:lnTo>
                  <a:lnTo>
                    <a:pt x="11" y="2"/>
                  </a:lnTo>
                  <a:lnTo>
                    <a:pt x="14" y="5"/>
                  </a:lnTo>
                  <a:lnTo>
                    <a:pt x="15" y="7"/>
                  </a:lnTo>
                  <a:lnTo>
                    <a:pt x="15" y="11"/>
                  </a:lnTo>
                  <a:lnTo>
                    <a:pt x="14" y="15"/>
                  </a:lnTo>
                  <a:lnTo>
                    <a:pt x="12" y="19"/>
                  </a:lnTo>
                  <a:lnTo>
                    <a:pt x="10" y="21"/>
                  </a:lnTo>
                  <a:lnTo>
                    <a:pt x="6" y="21"/>
                  </a:lnTo>
                  <a:lnTo>
                    <a:pt x="2" y="17"/>
                  </a:lnTo>
                  <a:lnTo>
                    <a:pt x="0" y="9"/>
                  </a:lnTo>
                  <a:lnTo>
                    <a:pt x="1" y="3"/>
                  </a:lnTo>
                  <a:lnTo>
                    <a:pt x="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8" name="Freeform 56">
              <a:extLst>
                <a:ext uri="{FF2B5EF4-FFF2-40B4-BE49-F238E27FC236}">
                  <a16:creationId xmlns:a16="http://schemas.microsoft.com/office/drawing/2014/main" id="{994B5779-EDB9-4C8A-8E6A-1E60F015479E}"/>
                </a:ext>
              </a:extLst>
            </p:cNvPr>
            <p:cNvSpPr>
              <a:spLocks/>
            </p:cNvSpPr>
            <p:nvPr/>
          </p:nvSpPr>
          <p:spPr bwMode="auto">
            <a:xfrm>
              <a:off x="4537075" y="3005138"/>
              <a:ext cx="28575" cy="34925"/>
            </a:xfrm>
            <a:custGeom>
              <a:avLst/>
              <a:gdLst/>
              <a:ahLst/>
              <a:cxnLst>
                <a:cxn ang="0">
                  <a:pos x="6" y="0"/>
                </a:cxn>
                <a:cxn ang="0">
                  <a:pos x="8" y="1"/>
                </a:cxn>
                <a:cxn ang="0">
                  <a:pos x="11" y="6"/>
                </a:cxn>
                <a:cxn ang="0">
                  <a:pos x="18" y="17"/>
                </a:cxn>
                <a:cxn ang="0">
                  <a:pos x="18" y="21"/>
                </a:cxn>
                <a:cxn ang="0">
                  <a:pos x="17" y="22"/>
                </a:cxn>
                <a:cxn ang="0">
                  <a:pos x="14" y="22"/>
                </a:cxn>
                <a:cxn ang="0">
                  <a:pos x="7" y="20"/>
                </a:cxn>
                <a:cxn ang="0">
                  <a:pos x="4" y="18"/>
                </a:cxn>
                <a:cxn ang="0">
                  <a:pos x="2" y="17"/>
                </a:cxn>
                <a:cxn ang="0">
                  <a:pos x="0" y="15"/>
                </a:cxn>
                <a:cxn ang="0">
                  <a:pos x="0" y="12"/>
                </a:cxn>
                <a:cxn ang="0">
                  <a:pos x="2" y="9"/>
                </a:cxn>
                <a:cxn ang="0">
                  <a:pos x="2" y="6"/>
                </a:cxn>
                <a:cxn ang="0">
                  <a:pos x="3" y="2"/>
                </a:cxn>
                <a:cxn ang="0">
                  <a:pos x="5" y="1"/>
                </a:cxn>
                <a:cxn ang="0">
                  <a:pos x="6" y="0"/>
                </a:cxn>
              </a:cxnLst>
              <a:rect l="0" t="0" r="r" b="b"/>
              <a:pathLst>
                <a:path w="18" h="22">
                  <a:moveTo>
                    <a:pt x="6" y="0"/>
                  </a:moveTo>
                  <a:lnTo>
                    <a:pt x="8" y="1"/>
                  </a:lnTo>
                  <a:lnTo>
                    <a:pt x="11" y="6"/>
                  </a:lnTo>
                  <a:lnTo>
                    <a:pt x="18" y="17"/>
                  </a:lnTo>
                  <a:lnTo>
                    <a:pt x="18" y="21"/>
                  </a:lnTo>
                  <a:lnTo>
                    <a:pt x="17" y="22"/>
                  </a:lnTo>
                  <a:lnTo>
                    <a:pt x="14" y="22"/>
                  </a:lnTo>
                  <a:lnTo>
                    <a:pt x="7" y="20"/>
                  </a:lnTo>
                  <a:lnTo>
                    <a:pt x="4" y="18"/>
                  </a:lnTo>
                  <a:lnTo>
                    <a:pt x="2" y="17"/>
                  </a:lnTo>
                  <a:lnTo>
                    <a:pt x="0" y="15"/>
                  </a:lnTo>
                  <a:lnTo>
                    <a:pt x="0" y="12"/>
                  </a:lnTo>
                  <a:lnTo>
                    <a:pt x="2" y="9"/>
                  </a:lnTo>
                  <a:lnTo>
                    <a:pt x="2" y="6"/>
                  </a:lnTo>
                  <a:lnTo>
                    <a:pt x="3" y="2"/>
                  </a:lnTo>
                  <a:lnTo>
                    <a:pt x="5" y="1"/>
                  </a:lnTo>
                  <a:lnTo>
                    <a:pt x="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99" name="Freeform 57">
              <a:extLst>
                <a:ext uri="{FF2B5EF4-FFF2-40B4-BE49-F238E27FC236}">
                  <a16:creationId xmlns:a16="http://schemas.microsoft.com/office/drawing/2014/main" id="{4835A2E2-701C-4B54-B368-90EF9C2BD243}"/>
                </a:ext>
              </a:extLst>
            </p:cNvPr>
            <p:cNvSpPr>
              <a:spLocks/>
            </p:cNvSpPr>
            <p:nvPr/>
          </p:nvSpPr>
          <p:spPr bwMode="auto">
            <a:xfrm>
              <a:off x="4049713" y="3125788"/>
              <a:ext cx="23813" cy="53975"/>
            </a:xfrm>
            <a:custGeom>
              <a:avLst/>
              <a:gdLst/>
              <a:ahLst/>
              <a:cxnLst>
                <a:cxn ang="0">
                  <a:pos x="7" y="0"/>
                </a:cxn>
                <a:cxn ang="0">
                  <a:pos x="8" y="0"/>
                </a:cxn>
                <a:cxn ang="0">
                  <a:pos x="12" y="3"/>
                </a:cxn>
                <a:cxn ang="0">
                  <a:pos x="13" y="7"/>
                </a:cxn>
                <a:cxn ang="0">
                  <a:pos x="14" y="9"/>
                </a:cxn>
                <a:cxn ang="0">
                  <a:pos x="15" y="12"/>
                </a:cxn>
                <a:cxn ang="0">
                  <a:pos x="15" y="14"/>
                </a:cxn>
                <a:cxn ang="0">
                  <a:pos x="14" y="19"/>
                </a:cxn>
                <a:cxn ang="0">
                  <a:pos x="13" y="25"/>
                </a:cxn>
                <a:cxn ang="0">
                  <a:pos x="11" y="31"/>
                </a:cxn>
                <a:cxn ang="0">
                  <a:pos x="8" y="34"/>
                </a:cxn>
                <a:cxn ang="0">
                  <a:pos x="4" y="33"/>
                </a:cxn>
                <a:cxn ang="0">
                  <a:pos x="1" y="28"/>
                </a:cxn>
                <a:cxn ang="0">
                  <a:pos x="0" y="21"/>
                </a:cxn>
                <a:cxn ang="0">
                  <a:pos x="0" y="14"/>
                </a:cxn>
                <a:cxn ang="0">
                  <a:pos x="1" y="9"/>
                </a:cxn>
                <a:cxn ang="0">
                  <a:pos x="3" y="4"/>
                </a:cxn>
                <a:cxn ang="0">
                  <a:pos x="5" y="1"/>
                </a:cxn>
                <a:cxn ang="0">
                  <a:pos x="7" y="0"/>
                </a:cxn>
              </a:cxnLst>
              <a:rect l="0" t="0" r="r" b="b"/>
              <a:pathLst>
                <a:path w="15" h="34">
                  <a:moveTo>
                    <a:pt x="7" y="0"/>
                  </a:moveTo>
                  <a:lnTo>
                    <a:pt x="8" y="0"/>
                  </a:lnTo>
                  <a:lnTo>
                    <a:pt x="12" y="3"/>
                  </a:lnTo>
                  <a:lnTo>
                    <a:pt x="13" y="7"/>
                  </a:lnTo>
                  <a:lnTo>
                    <a:pt x="14" y="9"/>
                  </a:lnTo>
                  <a:lnTo>
                    <a:pt x="15" y="12"/>
                  </a:lnTo>
                  <a:lnTo>
                    <a:pt x="15" y="14"/>
                  </a:lnTo>
                  <a:lnTo>
                    <a:pt x="14" y="19"/>
                  </a:lnTo>
                  <a:lnTo>
                    <a:pt x="13" y="25"/>
                  </a:lnTo>
                  <a:lnTo>
                    <a:pt x="11" y="31"/>
                  </a:lnTo>
                  <a:lnTo>
                    <a:pt x="8" y="34"/>
                  </a:lnTo>
                  <a:lnTo>
                    <a:pt x="4" y="33"/>
                  </a:lnTo>
                  <a:lnTo>
                    <a:pt x="1" y="28"/>
                  </a:lnTo>
                  <a:lnTo>
                    <a:pt x="0" y="21"/>
                  </a:lnTo>
                  <a:lnTo>
                    <a:pt x="0" y="14"/>
                  </a:lnTo>
                  <a:lnTo>
                    <a:pt x="1" y="9"/>
                  </a:lnTo>
                  <a:lnTo>
                    <a:pt x="3" y="4"/>
                  </a:lnTo>
                  <a:lnTo>
                    <a:pt x="5" y="1"/>
                  </a:lnTo>
                  <a:lnTo>
                    <a:pt x="7"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0" name="Freeform 58">
              <a:extLst>
                <a:ext uri="{FF2B5EF4-FFF2-40B4-BE49-F238E27FC236}">
                  <a16:creationId xmlns:a16="http://schemas.microsoft.com/office/drawing/2014/main" id="{1A5A0AF7-9F89-422B-B68D-9E730876E884}"/>
                </a:ext>
              </a:extLst>
            </p:cNvPr>
            <p:cNvSpPr>
              <a:spLocks/>
            </p:cNvSpPr>
            <p:nvPr/>
          </p:nvSpPr>
          <p:spPr bwMode="auto">
            <a:xfrm>
              <a:off x="4929188" y="3622676"/>
              <a:ext cx="34925" cy="25400"/>
            </a:xfrm>
            <a:custGeom>
              <a:avLst/>
              <a:gdLst/>
              <a:ahLst/>
              <a:cxnLst>
                <a:cxn ang="0">
                  <a:pos x="4" y="0"/>
                </a:cxn>
                <a:cxn ang="0">
                  <a:pos x="8" y="1"/>
                </a:cxn>
                <a:cxn ang="0">
                  <a:pos x="16" y="5"/>
                </a:cxn>
                <a:cxn ang="0">
                  <a:pos x="21" y="9"/>
                </a:cxn>
                <a:cxn ang="0">
                  <a:pos x="22" y="13"/>
                </a:cxn>
                <a:cxn ang="0">
                  <a:pos x="22" y="14"/>
                </a:cxn>
                <a:cxn ang="0">
                  <a:pos x="21" y="15"/>
                </a:cxn>
                <a:cxn ang="0">
                  <a:pos x="19" y="16"/>
                </a:cxn>
                <a:cxn ang="0">
                  <a:pos x="16" y="15"/>
                </a:cxn>
                <a:cxn ang="0">
                  <a:pos x="13" y="14"/>
                </a:cxn>
                <a:cxn ang="0">
                  <a:pos x="9" y="13"/>
                </a:cxn>
                <a:cxn ang="0">
                  <a:pos x="5" y="12"/>
                </a:cxn>
                <a:cxn ang="0">
                  <a:pos x="3" y="10"/>
                </a:cxn>
                <a:cxn ang="0">
                  <a:pos x="1" y="6"/>
                </a:cxn>
                <a:cxn ang="0">
                  <a:pos x="0" y="5"/>
                </a:cxn>
                <a:cxn ang="0">
                  <a:pos x="0" y="3"/>
                </a:cxn>
                <a:cxn ang="0">
                  <a:pos x="2" y="1"/>
                </a:cxn>
                <a:cxn ang="0">
                  <a:pos x="4" y="0"/>
                </a:cxn>
              </a:cxnLst>
              <a:rect l="0" t="0" r="r" b="b"/>
              <a:pathLst>
                <a:path w="22" h="16">
                  <a:moveTo>
                    <a:pt x="4" y="0"/>
                  </a:moveTo>
                  <a:lnTo>
                    <a:pt x="8" y="1"/>
                  </a:lnTo>
                  <a:lnTo>
                    <a:pt x="16" y="5"/>
                  </a:lnTo>
                  <a:lnTo>
                    <a:pt x="21" y="9"/>
                  </a:lnTo>
                  <a:lnTo>
                    <a:pt x="22" y="13"/>
                  </a:lnTo>
                  <a:lnTo>
                    <a:pt x="22" y="14"/>
                  </a:lnTo>
                  <a:lnTo>
                    <a:pt x="21" y="15"/>
                  </a:lnTo>
                  <a:lnTo>
                    <a:pt x="19" y="16"/>
                  </a:lnTo>
                  <a:lnTo>
                    <a:pt x="16" y="15"/>
                  </a:lnTo>
                  <a:lnTo>
                    <a:pt x="13" y="14"/>
                  </a:lnTo>
                  <a:lnTo>
                    <a:pt x="9" y="13"/>
                  </a:lnTo>
                  <a:lnTo>
                    <a:pt x="5" y="12"/>
                  </a:lnTo>
                  <a:lnTo>
                    <a:pt x="3" y="10"/>
                  </a:lnTo>
                  <a:lnTo>
                    <a:pt x="1" y="6"/>
                  </a:lnTo>
                  <a:lnTo>
                    <a:pt x="0" y="5"/>
                  </a:lnTo>
                  <a:lnTo>
                    <a:pt x="0" y="3"/>
                  </a:lnTo>
                  <a:lnTo>
                    <a:pt x="2" y="1"/>
                  </a:lnTo>
                  <a:lnTo>
                    <a:pt x="4"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1" name="Freeform 59">
              <a:extLst>
                <a:ext uri="{FF2B5EF4-FFF2-40B4-BE49-F238E27FC236}">
                  <a16:creationId xmlns:a16="http://schemas.microsoft.com/office/drawing/2014/main" id="{277FBEEE-309D-4466-9573-ADDBFC97676E}"/>
                </a:ext>
              </a:extLst>
            </p:cNvPr>
            <p:cNvSpPr>
              <a:spLocks/>
            </p:cNvSpPr>
            <p:nvPr/>
          </p:nvSpPr>
          <p:spPr bwMode="auto">
            <a:xfrm>
              <a:off x="3922713" y="2463801"/>
              <a:ext cx="1306513" cy="1181100"/>
            </a:xfrm>
            <a:custGeom>
              <a:avLst/>
              <a:gdLst/>
              <a:ahLst/>
              <a:cxnLst>
                <a:cxn ang="0">
                  <a:pos x="80" y="133"/>
                </a:cxn>
                <a:cxn ang="0">
                  <a:pos x="122" y="196"/>
                </a:cxn>
                <a:cxn ang="0">
                  <a:pos x="113" y="115"/>
                </a:cxn>
                <a:cxn ang="0">
                  <a:pos x="97" y="55"/>
                </a:cxn>
                <a:cxn ang="0">
                  <a:pos x="133" y="13"/>
                </a:cxn>
                <a:cxn ang="0">
                  <a:pos x="208" y="74"/>
                </a:cxn>
                <a:cxn ang="0">
                  <a:pos x="211" y="124"/>
                </a:cxn>
                <a:cxn ang="0">
                  <a:pos x="247" y="113"/>
                </a:cxn>
                <a:cxn ang="0">
                  <a:pos x="258" y="88"/>
                </a:cxn>
                <a:cxn ang="0">
                  <a:pos x="329" y="86"/>
                </a:cxn>
                <a:cxn ang="0">
                  <a:pos x="359" y="96"/>
                </a:cxn>
                <a:cxn ang="0">
                  <a:pos x="374" y="122"/>
                </a:cxn>
                <a:cxn ang="0">
                  <a:pos x="439" y="126"/>
                </a:cxn>
                <a:cxn ang="0">
                  <a:pos x="447" y="146"/>
                </a:cxn>
                <a:cxn ang="0">
                  <a:pos x="483" y="160"/>
                </a:cxn>
                <a:cxn ang="0">
                  <a:pos x="525" y="190"/>
                </a:cxn>
                <a:cxn ang="0">
                  <a:pos x="564" y="205"/>
                </a:cxn>
                <a:cxn ang="0">
                  <a:pos x="598" y="241"/>
                </a:cxn>
                <a:cxn ang="0">
                  <a:pos x="566" y="271"/>
                </a:cxn>
                <a:cxn ang="0">
                  <a:pos x="602" y="301"/>
                </a:cxn>
                <a:cxn ang="0">
                  <a:pos x="647" y="319"/>
                </a:cxn>
                <a:cxn ang="0">
                  <a:pos x="686" y="316"/>
                </a:cxn>
                <a:cxn ang="0">
                  <a:pos x="705" y="345"/>
                </a:cxn>
                <a:cxn ang="0">
                  <a:pos x="762" y="352"/>
                </a:cxn>
                <a:cxn ang="0">
                  <a:pos x="801" y="363"/>
                </a:cxn>
                <a:cxn ang="0">
                  <a:pos x="787" y="397"/>
                </a:cxn>
                <a:cxn ang="0">
                  <a:pos x="800" y="431"/>
                </a:cxn>
                <a:cxn ang="0">
                  <a:pos x="789" y="467"/>
                </a:cxn>
                <a:cxn ang="0">
                  <a:pos x="754" y="483"/>
                </a:cxn>
                <a:cxn ang="0">
                  <a:pos x="720" y="444"/>
                </a:cxn>
                <a:cxn ang="0">
                  <a:pos x="665" y="429"/>
                </a:cxn>
                <a:cxn ang="0">
                  <a:pos x="659" y="476"/>
                </a:cxn>
                <a:cxn ang="0">
                  <a:pos x="680" y="502"/>
                </a:cxn>
                <a:cxn ang="0">
                  <a:pos x="731" y="538"/>
                </a:cxn>
                <a:cxn ang="0">
                  <a:pos x="769" y="554"/>
                </a:cxn>
                <a:cxn ang="0">
                  <a:pos x="792" y="596"/>
                </a:cxn>
                <a:cxn ang="0">
                  <a:pos x="810" y="634"/>
                </a:cxn>
                <a:cxn ang="0">
                  <a:pos x="821" y="677"/>
                </a:cxn>
                <a:cxn ang="0">
                  <a:pos x="781" y="664"/>
                </a:cxn>
                <a:cxn ang="0">
                  <a:pos x="717" y="643"/>
                </a:cxn>
                <a:cxn ang="0">
                  <a:pos x="711" y="672"/>
                </a:cxn>
                <a:cxn ang="0">
                  <a:pos x="787" y="711"/>
                </a:cxn>
                <a:cxn ang="0">
                  <a:pos x="773" y="739"/>
                </a:cxn>
                <a:cxn ang="0">
                  <a:pos x="631" y="716"/>
                </a:cxn>
                <a:cxn ang="0">
                  <a:pos x="589" y="672"/>
                </a:cxn>
                <a:cxn ang="0">
                  <a:pos x="529" y="647"/>
                </a:cxn>
                <a:cxn ang="0">
                  <a:pos x="484" y="633"/>
                </a:cxn>
                <a:cxn ang="0">
                  <a:pos x="383" y="675"/>
                </a:cxn>
                <a:cxn ang="0">
                  <a:pos x="427" y="592"/>
                </a:cxn>
                <a:cxn ang="0">
                  <a:pos x="478" y="542"/>
                </a:cxn>
                <a:cxn ang="0">
                  <a:pos x="496" y="431"/>
                </a:cxn>
                <a:cxn ang="0">
                  <a:pos x="425" y="336"/>
                </a:cxn>
                <a:cxn ang="0">
                  <a:pos x="354" y="336"/>
                </a:cxn>
                <a:cxn ang="0">
                  <a:pos x="333" y="278"/>
                </a:cxn>
                <a:cxn ang="0">
                  <a:pos x="288" y="243"/>
                </a:cxn>
                <a:cxn ang="0">
                  <a:pos x="282" y="271"/>
                </a:cxn>
                <a:cxn ang="0">
                  <a:pos x="171" y="282"/>
                </a:cxn>
                <a:cxn ang="0">
                  <a:pos x="73" y="258"/>
                </a:cxn>
                <a:cxn ang="0">
                  <a:pos x="40" y="217"/>
                </a:cxn>
                <a:cxn ang="0">
                  <a:pos x="2" y="128"/>
                </a:cxn>
                <a:cxn ang="0">
                  <a:pos x="86" y="0"/>
                </a:cxn>
              </a:cxnLst>
              <a:rect l="0" t="0" r="r" b="b"/>
              <a:pathLst>
                <a:path w="823" h="744">
                  <a:moveTo>
                    <a:pt x="86" y="0"/>
                  </a:moveTo>
                  <a:lnTo>
                    <a:pt x="95" y="0"/>
                  </a:lnTo>
                  <a:lnTo>
                    <a:pt x="102" y="1"/>
                  </a:lnTo>
                  <a:lnTo>
                    <a:pt x="104" y="3"/>
                  </a:lnTo>
                  <a:lnTo>
                    <a:pt x="103" y="8"/>
                  </a:lnTo>
                  <a:lnTo>
                    <a:pt x="98" y="14"/>
                  </a:lnTo>
                  <a:lnTo>
                    <a:pt x="94" y="22"/>
                  </a:lnTo>
                  <a:lnTo>
                    <a:pt x="88" y="29"/>
                  </a:lnTo>
                  <a:lnTo>
                    <a:pt x="82" y="42"/>
                  </a:lnTo>
                  <a:lnTo>
                    <a:pt x="79" y="52"/>
                  </a:lnTo>
                  <a:lnTo>
                    <a:pt x="72" y="74"/>
                  </a:lnTo>
                  <a:lnTo>
                    <a:pt x="70" y="83"/>
                  </a:lnTo>
                  <a:lnTo>
                    <a:pt x="71" y="89"/>
                  </a:lnTo>
                  <a:lnTo>
                    <a:pt x="75" y="96"/>
                  </a:lnTo>
                  <a:lnTo>
                    <a:pt x="78" y="98"/>
                  </a:lnTo>
                  <a:lnTo>
                    <a:pt x="79" y="100"/>
                  </a:lnTo>
                  <a:lnTo>
                    <a:pt x="79" y="120"/>
                  </a:lnTo>
                  <a:lnTo>
                    <a:pt x="80" y="133"/>
                  </a:lnTo>
                  <a:lnTo>
                    <a:pt x="83" y="144"/>
                  </a:lnTo>
                  <a:lnTo>
                    <a:pt x="87" y="150"/>
                  </a:lnTo>
                  <a:lnTo>
                    <a:pt x="109" y="172"/>
                  </a:lnTo>
                  <a:lnTo>
                    <a:pt x="114" y="179"/>
                  </a:lnTo>
                  <a:lnTo>
                    <a:pt x="115" y="182"/>
                  </a:lnTo>
                  <a:lnTo>
                    <a:pt x="113" y="187"/>
                  </a:lnTo>
                  <a:lnTo>
                    <a:pt x="110" y="189"/>
                  </a:lnTo>
                  <a:lnTo>
                    <a:pt x="108" y="192"/>
                  </a:lnTo>
                  <a:lnTo>
                    <a:pt x="108" y="196"/>
                  </a:lnTo>
                  <a:lnTo>
                    <a:pt x="109" y="198"/>
                  </a:lnTo>
                  <a:lnTo>
                    <a:pt x="110" y="200"/>
                  </a:lnTo>
                  <a:lnTo>
                    <a:pt x="113" y="202"/>
                  </a:lnTo>
                  <a:lnTo>
                    <a:pt x="115" y="206"/>
                  </a:lnTo>
                  <a:lnTo>
                    <a:pt x="116" y="207"/>
                  </a:lnTo>
                  <a:lnTo>
                    <a:pt x="118" y="209"/>
                  </a:lnTo>
                  <a:lnTo>
                    <a:pt x="119" y="207"/>
                  </a:lnTo>
                  <a:lnTo>
                    <a:pt x="120" y="205"/>
                  </a:lnTo>
                  <a:lnTo>
                    <a:pt x="122" y="196"/>
                  </a:lnTo>
                  <a:lnTo>
                    <a:pt x="124" y="184"/>
                  </a:lnTo>
                  <a:lnTo>
                    <a:pt x="125" y="173"/>
                  </a:lnTo>
                  <a:lnTo>
                    <a:pt x="125" y="165"/>
                  </a:lnTo>
                  <a:lnTo>
                    <a:pt x="124" y="162"/>
                  </a:lnTo>
                  <a:lnTo>
                    <a:pt x="119" y="161"/>
                  </a:lnTo>
                  <a:lnTo>
                    <a:pt x="114" y="161"/>
                  </a:lnTo>
                  <a:lnTo>
                    <a:pt x="108" y="160"/>
                  </a:lnTo>
                  <a:lnTo>
                    <a:pt x="105" y="156"/>
                  </a:lnTo>
                  <a:lnTo>
                    <a:pt x="96" y="143"/>
                  </a:lnTo>
                  <a:lnTo>
                    <a:pt x="93" y="137"/>
                  </a:lnTo>
                  <a:lnTo>
                    <a:pt x="93" y="133"/>
                  </a:lnTo>
                  <a:lnTo>
                    <a:pt x="94" y="131"/>
                  </a:lnTo>
                  <a:lnTo>
                    <a:pt x="96" y="130"/>
                  </a:lnTo>
                  <a:lnTo>
                    <a:pt x="99" y="127"/>
                  </a:lnTo>
                  <a:lnTo>
                    <a:pt x="103" y="124"/>
                  </a:lnTo>
                  <a:lnTo>
                    <a:pt x="105" y="120"/>
                  </a:lnTo>
                  <a:lnTo>
                    <a:pt x="106" y="119"/>
                  </a:lnTo>
                  <a:lnTo>
                    <a:pt x="113" y="115"/>
                  </a:lnTo>
                  <a:lnTo>
                    <a:pt x="115" y="113"/>
                  </a:lnTo>
                  <a:lnTo>
                    <a:pt x="115" y="112"/>
                  </a:lnTo>
                  <a:lnTo>
                    <a:pt x="116" y="110"/>
                  </a:lnTo>
                  <a:lnTo>
                    <a:pt x="118" y="108"/>
                  </a:lnTo>
                  <a:lnTo>
                    <a:pt x="118" y="107"/>
                  </a:lnTo>
                  <a:lnTo>
                    <a:pt x="116" y="105"/>
                  </a:lnTo>
                  <a:lnTo>
                    <a:pt x="110" y="104"/>
                  </a:lnTo>
                  <a:lnTo>
                    <a:pt x="104" y="104"/>
                  </a:lnTo>
                  <a:lnTo>
                    <a:pt x="98" y="101"/>
                  </a:lnTo>
                  <a:lnTo>
                    <a:pt x="95" y="94"/>
                  </a:lnTo>
                  <a:lnTo>
                    <a:pt x="94" y="83"/>
                  </a:lnTo>
                  <a:lnTo>
                    <a:pt x="92" y="74"/>
                  </a:lnTo>
                  <a:lnTo>
                    <a:pt x="92" y="65"/>
                  </a:lnTo>
                  <a:lnTo>
                    <a:pt x="93" y="64"/>
                  </a:lnTo>
                  <a:lnTo>
                    <a:pt x="95" y="63"/>
                  </a:lnTo>
                  <a:lnTo>
                    <a:pt x="98" y="59"/>
                  </a:lnTo>
                  <a:lnTo>
                    <a:pt x="98" y="57"/>
                  </a:lnTo>
                  <a:lnTo>
                    <a:pt x="97" y="55"/>
                  </a:lnTo>
                  <a:lnTo>
                    <a:pt x="97" y="54"/>
                  </a:lnTo>
                  <a:lnTo>
                    <a:pt x="96" y="53"/>
                  </a:lnTo>
                  <a:lnTo>
                    <a:pt x="97" y="53"/>
                  </a:lnTo>
                  <a:lnTo>
                    <a:pt x="98" y="52"/>
                  </a:lnTo>
                  <a:lnTo>
                    <a:pt x="107" y="52"/>
                  </a:lnTo>
                  <a:lnTo>
                    <a:pt x="107" y="48"/>
                  </a:lnTo>
                  <a:lnTo>
                    <a:pt x="106" y="46"/>
                  </a:lnTo>
                  <a:lnTo>
                    <a:pt x="104" y="44"/>
                  </a:lnTo>
                  <a:lnTo>
                    <a:pt x="103" y="42"/>
                  </a:lnTo>
                  <a:lnTo>
                    <a:pt x="102" y="41"/>
                  </a:lnTo>
                  <a:lnTo>
                    <a:pt x="102" y="39"/>
                  </a:lnTo>
                  <a:lnTo>
                    <a:pt x="103" y="37"/>
                  </a:lnTo>
                  <a:lnTo>
                    <a:pt x="111" y="33"/>
                  </a:lnTo>
                  <a:lnTo>
                    <a:pt x="117" y="28"/>
                  </a:lnTo>
                  <a:lnTo>
                    <a:pt x="120" y="25"/>
                  </a:lnTo>
                  <a:lnTo>
                    <a:pt x="125" y="23"/>
                  </a:lnTo>
                  <a:lnTo>
                    <a:pt x="130" y="18"/>
                  </a:lnTo>
                  <a:lnTo>
                    <a:pt x="133" y="13"/>
                  </a:lnTo>
                  <a:lnTo>
                    <a:pt x="139" y="8"/>
                  </a:lnTo>
                  <a:lnTo>
                    <a:pt x="145" y="3"/>
                  </a:lnTo>
                  <a:lnTo>
                    <a:pt x="154" y="1"/>
                  </a:lnTo>
                  <a:lnTo>
                    <a:pt x="164" y="0"/>
                  </a:lnTo>
                  <a:lnTo>
                    <a:pt x="172" y="0"/>
                  </a:lnTo>
                  <a:lnTo>
                    <a:pt x="177" y="2"/>
                  </a:lnTo>
                  <a:lnTo>
                    <a:pt x="180" y="9"/>
                  </a:lnTo>
                  <a:lnTo>
                    <a:pt x="185" y="26"/>
                  </a:lnTo>
                  <a:lnTo>
                    <a:pt x="188" y="33"/>
                  </a:lnTo>
                  <a:lnTo>
                    <a:pt x="195" y="37"/>
                  </a:lnTo>
                  <a:lnTo>
                    <a:pt x="199" y="40"/>
                  </a:lnTo>
                  <a:lnTo>
                    <a:pt x="200" y="42"/>
                  </a:lnTo>
                  <a:lnTo>
                    <a:pt x="201" y="45"/>
                  </a:lnTo>
                  <a:lnTo>
                    <a:pt x="202" y="53"/>
                  </a:lnTo>
                  <a:lnTo>
                    <a:pt x="205" y="60"/>
                  </a:lnTo>
                  <a:lnTo>
                    <a:pt x="208" y="65"/>
                  </a:lnTo>
                  <a:lnTo>
                    <a:pt x="209" y="68"/>
                  </a:lnTo>
                  <a:lnTo>
                    <a:pt x="208" y="74"/>
                  </a:lnTo>
                  <a:lnTo>
                    <a:pt x="206" y="79"/>
                  </a:lnTo>
                  <a:lnTo>
                    <a:pt x="202" y="85"/>
                  </a:lnTo>
                  <a:lnTo>
                    <a:pt x="201" y="87"/>
                  </a:lnTo>
                  <a:lnTo>
                    <a:pt x="199" y="89"/>
                  </a:lnTo>
                  <a:lnTo>
                    <a:pt x="198" y="91"/>
                  </a:lnTo>
                  <a:lnTo>
                    <a:pt x="197" y="94"/>
                  </a:lnTo>
                  <a:lnTo>
                    <a:pt x="195" y="97"/>
                  </a:lnTo>
                  <a:lnTo>
                    <a:pt x="194" y="99"/>
                  </a:lnTo>
                  <a:lnTo>
                    <a:pt x="194" y="101"/>
                  </a:lnTo>
                  <a:lnTo>
                    <a:pt x="195" y="101"/>
                  </a:lnTo>
                  <a:lnTo>
                    <a:pt x="203" y="97"/>
                  </a:lnTo>
                  <a:lnTo>
                    <a:pt x="206" y="94"/>
                  </a:lnTo>
                  <a:lnTo>
                    <a:pt x="207" y="94"/>
                  </a:lnTo>
                  <a:lnTo>
                    <a:pt x="207" y="100"/>
                  </a:lnTo>
                  <a:lnTo>
                    <a:pt x="205" y="115"/>
                  </a:lnTo>
                  <a:lnTo>
                    <a:pt x="206" y="122"/>
                  </a:lnTo>
                  <a:lnTo>
                    <a:pt x="208" y="125"/>
                  </a:lnTo>
                  <a:lnTo>
                    <a:pt x="211" y="124"/>
                  </a:lnTo>
                  <a:lnTo>
                    <a:pt x="213" y="113"/>
                  </a:lnTo>
                  <a:lnTo>
                    <a:pt x="216" y="109"/>
                  </a:lnTo>
                  <a:lnTo>
                    <a:pt x="218" y="107"/>
                  </a:lnTo>
                  <a:lnTo>
                    <a:pt x="220" y="105"/>
                  </a:lnTo>
                  <a:lnTo>
                    <a:pt x="221" y="101"/>
                  </a:lnTo>
                  <a:lnTo>
                    <a:pt x="222" y="96"/>
                  </a:lnTo>
                  <a:lnTo>
                    <a:pt x="222" y="91"/>
                  </a:lnTo>
                  <a:lnTo>
                    <a:pt x="224" y="89"/>
                  </a:lnTo>
                  <a:lnTo>
                    <a:pt x="228" y="89"/>
                  </a:lnTo>
                  <a:lnTo>
                    <a:pt x="230" y="91"/>
                  </a:lnTo>
                  <a:lnTo>
                    <a:pt x="232" y="92"/>
                  </a:lnTo>
                  <a:lnTo>
                    <a:pt x="233" y="93"/>
                  </a:lnTo>
                  <a:lnTo>
                    <a:pt x="243" y="93"/>
                  </a:lnTo>
                  <a:lnTo>
                    <a:pt x="243" y="94"/>
                  </a:lnTo>
                  <a:lnTo>
                    <a:pt x="244" y="96"/>
                  </a:lnTo>
                  <a:lnTo>
                    <a:pt x="244" y="100"/>
                  </a:lnTo>
                  <a:lnTo>
                    <a:pt x="245" y="105"/>
                  </a:lnTo>
                  <a:lnTo>
                    <a:pt x="247" y="113"/>
                  </a:lnTo>
                  <a:lnTo>
                    <a:pt x="251" y="120"/>
                  </a:lnTo>
                  <a:lnTo>
                    <a:pt x="254" y="123"/>
                  </a:lnTo>
                  <a:lnTo>
                    <a:pt x="257" y="124"/>
                  </a:lnTo>
                  <a:lnTo>
                    <a:pt x="264" y="125"/>
                  </a:lnTo>
                  <a:lnTo>
                    <a:pt x="270" y="125"/>
                  </a:lnTo>
                  <a:lnTo>
                    <a:pt x="275" y="126"/>
                  </a:lnTo>
                  <a:lnTo>
                    <a:pt x="277" y="125"/>
                  </a:lnTo>
                  <a:lnTo>
                    <a:pt x="274" y="123"/>
                  </a:lnTo>
                  <a:lnTo>
                    <a:pt x="268" y="119"/>
                  </a:lnTo>
                  <a:lnTo>
                    <a:pt x="255" y="105"/>
                  </a:lnTo>
                  <a:lnTo>
                    <a:pt x="251" y="100"/>
                  </a:lnTo>
                  <a:lnTo>
                    <a:pt x="249" y="97"/>
                  </a:lnTo>
                  <a:lnTo>
                    <a:pt x="252" y="94"/>
                  </a:lnTo>
                  <a:lnTo>
                    <a:pt x="254" y="94"/>
                  </a:lnTo>
                  <a:lnTo>
                    <a:pt x="258" y="92"/>
                  </a:lnTo>
                  <a:lnTo>
                    <a:pt x="259" y="91"/>
                  </a:lnTo>
                  <a:lnTo>
                    <a:pt x="259" y="90"/>
                  </a:lnTo>
                  <a:lnTo>
                    <a:pt x="258" y="88"/>
                  </a:lnTo>
                  <a:lnTo>
                    <a:pt x="257" y="85"/>
                  </a:lnTo>
                  <a:lnTo>
                    <a:pt x="253" y="80"/>
                  </a:lnTo>
                  <a:lnTo>
                    <a:pt x="253" y="75"/>
                  </a:lnTo>
                  <a:lnTo>
                    <a:pt x="256" y="70"/>
                  </a:lnTo>
                  <a:lnTo>
                    <a:pt x="262" y="64"/>
                  </a:lnTo>
                  <a:lnTo>
                    <a:pt x="268" y="59"/>
                  </a:lnTo>
                  <a:lnTo>
                    <a:pt x="276" y="56"/>
                  </a:lnTo>
                  <a:lnTo>
                    <a:pt x="285" y="57"/>
                  </a:lnTo>
                  <a:lnTo>
                    <a:pt x="293" y="62"/>
                  </a:lnTo>
                  <a:lnTo>
                    <a:pt x="302" y="65"/>
                  </a:lnTo>
                  <a:lnTo>
                    <a:pt x="309" y="67"/>
                  </a:lnTo>
                  <a:lnTo>
                    <a:pt x="315" y="67"/>
                  </a:lnTo>
                  <a:lnTo>
                    <a:pt x="323" y="68"/>
                  </a:lnTo>
                  <a:lnTo>
                    <a:pt x="331" y="70"/>
                  </a:lnTo>
                  <a:lnTo>
                    <a:pt x="335" y="76"/>
                  </a:lnTo>
                  <a:lnTo>
                    <a:pt x="335" y="78"/>
                  </a:lnTo>
                  <a:lnTo>
                    <a:pt x="333" y="82"/>
                  </a:lnTo>
                  <a:lnTo>
                    <a:pt x="329" y="86"/>
                  </a:lnTo>
                  <a:lnTo>
                    <a:pt x="327" y="87"/>
                  </a:lnTo>
                  <a:lnTo>
                    <a:pt x="326" y="88"/>
                  </a:lnTo>
                  <a:lnTo>
                    <a:pt x="326" y="89"/>
                  </a:lnTo>
                  <a:lnTo>
                    <a:pt x="327" y="91"/>
                  </a:lnTo>
                  <a:lnTo>
                    <a:pt x="329" y="92"/>
                  </a:lnTo>
                  <a:lnTo>
                    <a:pt x="333" y="94"/>
                  </a:lnTo>
                  <a:lnTo>
                    <a:pt x="336" y="98"/>
                  </a:lnTo>
                  <a:lnTo>
                    <a:pt x="337" y="100"/>
                  </a:lnTo>
                  <a:lnTo>
                    <a:pt x="338" y="100"/>
                  </a:lnTo>
                  <a:lnTo>
                    <a:pt x="340" y="98"/>
                  </a:lnTo>
                  <a:lnTo>
                    <a:pt x="340" y="92"/>
                  </a:lnTo>
                  <a:lnTo>
                    <a:pt x="341" y="91"/>
                  </a:lnTo>
                  <a:lnTo>
                    <a:pt x="341" y="90"/>
                  </a:lnTo>
                  <a:lnTo>
                    <a:pt x="343" y="89"/>
                  </a:lnTo>
                  <a:lnTo>
                    <a:pt x="346" y="89"/>
                  </a:lnTo>
                  <a:lnTo>
                    <a:pt x="349" y="90"/>
                  </a:lnTo>
                  <a:lnTo>
                    <a:pt x="355" y="93"/>
                  </a:lnTo>
                  <a:lnTo>
                    <a:pt x="359" y="96"/>
                  </a:lnTo>
                  <a:lnTo>
                    <a:pt x="361" y="99"/>
                  </a:lnTo>
                  <a:lnTo>
                    <a:pt x="361" y="102"/>
                  </a:lnTo>
                  <a:lnTo>
                    <a:pt x="360" y="105"/>
                  </a:lnTo>
                  <a:lnTo>
                    <a:pt x="347" y="119"/>
                  </a:lnTo>
                  <a:lnTo>
                    <a:pt x="346" y="122"/>
                  </a:lnTo>
                  <a:lnTo>
                    <a:pt x="348" y="125"/>
                  </a:lnTo>
                  <a:lnTo>
                    <a:pt x="354" y="126"/>
                  </a:lnTo>
                  <a:lnTo>
                    <a:pt x="359" y="122"/>
                  </a:lnTo>
                  <a:lnTo>
                    <a:pt x="363" y="116"/>
                  </a:lnTo>
                  <a:lnTo>
                    <a:pt x="366" y="112"/>
                  </a:lnTo>
                  <a:lnTo>
                    <a:pt x="367" y="111"/>
                  </a:lnTo>
                  <a:lnTo>
                    <a:pt x="371" y="109"/>
                  </a:lnTo>
                  <a:lnTo>
                    <a:pt x="372" y="109"/>
                  </a:lnTo>
                  <a:lnTo>
                    <a:pt x="374" y="110"/>
                  </a:lnTo>
                  <a:lnTo>
                    <a:pt x="375" y="112"/>
                  </a:lnTo>
                  <a:lnTo>
                    <a:pt x="375" y="116"/>
                  </a:lnTo>
                  <a:lnTo>
                    <a:pt x="374" y="119"/>
                  </a:lnTo>
                  <a:lnTo>
                    <a:pt x="374" y="122"/>
                  </a:lnTo>
                  <a:lnTo>
                    <a:pt x="375" y="123"/>
                  </a:lnTo>
                  <a:lnTo>
                    <a:pt x="382" y="127"/>
                  </a:lnTo>
                  <a:lnTo>
                    <a:pt x="384" y="130"/>
                  </a:lnTo>
                  <a:lnTo>
                    <a:pt x="385" y="132"/>
                  </a:lnTo>
                  <a:lnTo>
                    <a:pt x="385" y="133"/>
                  </a:lnTo>
                  <a:lnTo>
                    <a:pt x="387" y="137"/>
                  </a:lnTo>
                  <a:lnTo>
                    <a:pt x="389" y="138"/>
                  </a:lnTo>
                  <a:lnTo>
                    <a:pt x="391" y="138"/>
                  </a:lnTo>
                  <a:lnTo>
                    <a:pt x="395" y="136"/>
                  </a:lnTo>
                  <a:lnTo>
                    <a:pt x="397" y="131"/>
                  </a:lnTo>
                  <a:lnTo>
                    <a:pt x="400" y="123"/>
                  </a:lnTo>
                  <a:lnTo>
                    <a:pt x="401" y="117"/>
                  </a:lnTo>
                  <a:lnTo>
                    <a:pt x="402" y="113"/>
                  </a:lnTo>
                  <a:lnTo>
                    <a:pt x="406" y="110"/>
                  </a:lnTo>
                  <a:lnTo>
                    <a:pt x="413" y="110"/>
                  </a:lnTo>
                  <a:lnTo>
                    <a:pt x="421" y="113"/>
                  </a:lnTo>
                  <a:lnTo>
                    <a:pt x="432" y="120"/>
                  </a:lnTo>
                  <a:lnTo>
                    <a:pt x="439" y="126"/>
                  </a:lnTo>
                  <a:lnTo>
                    <a:pt x="439" y="132"/>
                  </a:lnTo>
                  <a:lnTo>
                    <a:pt x="437" y="138"/>
                  </a:lnTo>
                  <a:lnTo>
                    <a:pt x="436" y="141"/>
                  </a:lnTo>
                  <a:lnTo>
                    <a:pt x="435" y="144"/>
                  </a:lnTo>
                  <a:lnTo>
                    <a:pt x="432" y="146"/>
                  </a:lnTo>
                  <a:lnTo>
                    <a:pt x="430" y="147"/>
                  </a:lnTo>
                  <a:lnTo>
                    <a:pt x="427" y="150"/>
                  </a:lnTo>
                  <a:lnTo>
                    <a:pt x="424" y="155"/>
                  </a:lnTo>
                  <a:lnTo>
                    <a:pt x="423" y="161"/>
                  </a:lnTo>
                  <a:lnTo>
                    <a:pt x="425" y="166"/>
                  </a:lnTo>
                  <a:lnTo>
                    <a:pt x="427" y="167"/>
                  </a:lnTo>
                  <a:lnTo>
                    <a:pt x="430" y="168"/>
                  </a:lnTo>
                  <a:lnTo>
                    <a:pt x="432" y="168"/>
                  </a:lnTo>
                  <a:lnTo>
                    <a:pt x="436" y="167"/>
                  </a:lnTo>
                  <a:lnTo>
                    <a:pt x="438" y="166"/>
                  </a:lnTo>
                  <a:lnTo>
                    <a:pt x="440" y="164"/>
                  </a:lnTo>
                  <a:lnTo>
                    <a:pt x="443" y="154"/>
                  </a:lnTo>
                  <a:lnTo>
                    <a:pt x="447" y="146"/>
                  </a:lnTo>
                  <a:lnTo>
                    <a:pt x="451" y="142"/>
                  </a:lnTo>
                  <a:lnTo>
                    <a:pt x="455" y="141"/>
                  </a:lnTo>
                  <a:lnTo>
                    <a:pt x="459" y="144"/>
                  </a:lnTo>
                  <a:lnTo>
                    <a:pt x="460" y="149"/>
                  </a:lnTo>
                  <a:lnTo>
                    <a:pt x="461" y="156"/>
                  </a:lnTo>
                  <a:lnTo>
                    <a:pt x="461" y="161"/>
                  </a:lnTo>
                  <a:lnTo>
                    <a:pt x="463" y="164"/>
                  </a:lnTo>
                  <a:lnTo>
                    <a:pt x="467" y="161"/>
                  </a:lnTo>
                  <a:lnTo>
                    <a:pt x="470" y="159"/>
                  </a:lnTo>
                  <a:lnTo>
                    <a:pt x="472" y="156"/>
                  </a:lnTo>
                  <a:lnTo>
                    <a:pt x="476" y="151"/>
                  </a:lnTo>
                  <a:lnTo>
                    <a:pt x="478" y="150"/>
                  </a:lnTo>
                  <a:lnTo>
                    <a:pt x="479" y="150"/>
                  </a:lnTo>
                  <a:lnTo>
                    <a:pt x="481" y="151"/>
                  </a:lnTo>
                  <a:lnTo>
                    <a:pt x="481" y="157"/>
                  </a:lnTo>
                  <a:lnTo>
                    <a:pt x="482" y="159"/>
                  </a:lnTo>
                  <a:lnTo>
                    <a:pt x="482" y="160"/>
                  </a:lnTo>
                  <a:lnTo>
                    <a:pt x="483" y="160"/>
                  </a:lnTo>
                  <a:lnTo>
                    <a:pt x="492" y="151"/>
                  </a:lnTo>
                  <a:lnTo>
                    <a:pt x="495" y="150"/>
                  </a:lnTo>
                  <a:lnTo>
                    <a:pt x="497" y="150"/>
                  </a:lnTo>
                  <a:lnTo>
                    <a:pt x="504" y="153"/>
                  </a:lnTo>
                  <a:lnTo>
                    <a:pt x="511" y="155"/>
                  </a:lnTo>
                  <a:lnTo>
                    <a:pt x="520" y="157"/>
                  </a:lnTo>
                  <a:lnTo>
                    <a:pt x="523" y="157"/>
                  </a:lnTo>
                  <a:lnTo>
                    <a:pt x="524" y="159"/>
                  </a:lnTo>
                  <a:lnTo>
                    <a:pt x="527" y="160"/>
                  </a:lnTo>
                  <a:lnTo>
                    <a:pt x="527" y="167"/>
                  </a:lnTo>
                  <a:lnTo>
                    <a:pt x="525" y="169"/>
                  </a:lnTo>
                  <a:lnTo>
                    <a:pt x="519" y="176"/>
                  </a:lnTo>
                  <a:lnTo>
                    <a:pt x="516" y="180"/>
                  </a:lnTo>
                  <a:lnTo>
                    <a:pt x="511" y="184"/>
                  </a:lnTo>
                  <a:lnTo>
                    <a:pt x="510" y="188"/>
                  </a:lnTo>
                  <a:lnTo>
                    <a:pt x="521" y="188"/>
                  </a:lnTo>
                  <a:lnTo>
                    <a:pt x="524" y="189"/>
                  </a:lnTo>
                  <a:lnTo>
                    <a:pt x="525" y="190"/>
                  </a:lnTo>
                  <a:lnTo>
                    <a:pt x="525" y="193"/>
                  </a:lnTo>
                  <a:lnTo>
                    <a:pt x="527" y="194"/>
                  </a:lnTo>
                  <a:lnTo>
                    <a:pt x="528" y="196"/>
                  </a:lnTo>
                  <a:lnTo>
                    <a:pt x="528" y="198"/>
                  </a:lnTo>
                  <a:lnTo>
                    <a:pt x="529" y="198"/>
                  </a:lnTo>
                  <a:lnTo>
                    <a:pt x="530" y="196"/>
                  </a:lnTo>
                  <a:lnTo>
                    <a:pt x="531" y="192"/>
                  </a:lnTo>
                  <a:lnTo>
                    <a:pt x="532" y="187"/>
                  </a:lnTo>
                  <a:lnTo>
                    <a:pt x="533" y="180"/>
                  </a:lnTo>
                  <a:lnTo>
                    <a:pt x="534" y="176"/>
                  </a:lnTo>
                  <a:lnTo>
                    <a:pt x="538" y="173"/>
                  </a:lnTo>
                  <a:lnTo>
                    <a:pt x="543" y="176"/>
                  </a:lnTo>
                  <a:lnTo>
                    <a:pt x="550" y="180"/>
                  </a:lnTo>
                  <a:lnTo>
                    <a:pt x="563" y="193"/>
                  </a:lnTo>
                  <a:lnTo>
                    <a:pt x="567" y="199"/>
                  </a:lnTo>
                  <a:lnTo>
                    <a:pt x="569" y="201"/>
                  </a:lnTo>
                  <a:lnTo>
                    <a:pt x="566" y="204"/>
                  </a:lnTo>
                  <a:lnTo>
                    <a:pt x="564" y="205"/>
                  </a:lnTo>
                  <a:lnTo>
                    <a:pt x="561" y="207"/>
                  </a:lnTo>
                  <a:lnTo>
                    <a:pt x="554" y="210"/>
                  </a:lnTo>
                  <a:lnTo>
                    <a:pt x="550" y="211"/>
                  </a:lnTo>
                  <a:lnTo>
                    <a:pt x="546" y="215"/>
                  </a:lnTo>
                  <a:lnTo>
                    <a:pt x="542" y="221"/>
                  </a:lnTo>
                  <a:lnTo>
                    <a:pt x="541" y="225"/>
                  </a:lnTo>
                  <a:lnTo>
                    <a:pt x="543" y="227"/>
                  </a:lnTo>
                  <a:lnTo>
                    <a:pt x="548" y="228"/>
                  </a:lnTo>
                  <a:lnTo>
                    <a:pt x="555" y="229"/>
                  </a:lnTo>
                  <a:lnTo>
                    <a:pt x="561" y="230"/>
                  </a:lnTo>
                  <a:lnTo>
                    <a:pt x="564" y="229"/>
                  </a:lnTo>
                  <a:lnTo>
                    <a:pt x="569" y="227"/>
                  </a:lnTo>
                  <a:lnTo>
                    <a:pt x="577" y="226"/>
                  </a:lnTo>
                  <a:lnTo>
                    <a:pt x="586" y="228"/>
                  </a:lnTo>
                  <a:lnTo>
                    <a:pt x="596" y="235"/>
                  </a:lnTo>
                  <a:lnTo>
                    <a:pt x="598" y="237"/>
                  </a:lnTo>
                  <a:lnTo>
                    <a:pt x="599" y="239"/>
                  </a:lnTo>
                  <a:lnTo>
                    <a:pt x="598" y="241"/>
                  </a:lnTo>
                  <a:lnTo>
                    <a:pt x="597" y="243"/>
                  </a:lnTo>
                  <a:lnTo>
                    <a:pt x="586" y="248"/>
                  </a:lnTo>
                  <a:lnTo>
                    <a:pt x="578" y="250"/>
                  </a:lnTo>
                  <a:lnTo>
                    <a:pt x="570" y="250"/>
                  </a:lnTo>
                  <a:lnTo>
                    <a:pt x="567" y="249"/>
                  </a:lnTo>
                  <a:lnTo>
                    <a:pt x="561" y="249"/>
                  </a:lnTo>
                  <a:lnTo>
                    <a:pt x="557" y="250"/>
                  </a:lnTo>
                  <a:lnTo>
                    <a:pt x="555" y="250"/>
                  </a:lnTo>
                  <a:lnTo>
                    <a:pt x="554" y="251"/>
                  </a:lnTo>
                  <a:lnTo>
                    <a:pt x="554" y="252"/>
                  </a:lnTo>
                  <a:lnTo>
                    <a:pt x="556" y="253"/>
                  </a:lnTo>
                  <a:lnTo>
                    <a:pt x="569" y="258"/>
                  </a:lnTo>
                  <a:lnTo>
                    <a:pt x="575" y="261"/>
                  </a:lnTo>
                  <a:lnTo>
                    <a:pt x="575" y="263"/>
                  </a:lnTo>
                  <a:lnTo>
                    <a:pt x="573" y="264"/>
                  </a:lnTo>
                  <a:lnTo>
                    <a:pt x="571" y="267"/>
                  </a:lnTo>
                  <a:lnTo>
                    <a:pt x="569" y="268"/>
                  </a:lnTo>
                  <a:lnTo>
                    <a:pt x="566" y="271"/>
                  </a:lnTo>
                  <a:lnTo>
                    <a:pt x="568" y="275"/>
                  </a:lnTo>
                  <a:lnTo>
                    <a:pt x="569" y="277"/>
                  </a:lnTo>
                  <a:lnTo>
                    <a:pt x="569" y="278"/>
                  </a:lnTo>
                  <a:lnTo>
                    <a:pt x="567" y="280"/>
                  </a:lnTo>
                  <a:lnTo>
                    <a:pt x="563" y="282"/>
                  </a:lnTo>
                  <a:lnTo>
                    <a:pt x="561" y="284"/>
                  </a:lnTo>
                  <a:lnTo>
                    <a:pt x="557" y="285"/>
                  </a:lnTo>
                  <a:lnTo>
                    <a:pt x="555" y="286"/>
                  </a:lnTo>
                  <a:lnTo>
                    <a:pt x="553" y="289"/>
                  </a:lnTo>
                  <a:lnTo>
                    <a:pt x="558" y="289"/>
                  </a:lnTo>
                  <a:lnTo>
                    <a:pt x="565" y="291"/>
                  </a:lnTo>
                  <a:lnTo>
                    <a:pt x="569" y="293"/>
                  </a:lnTo>
                  <a:lnTo>
                    <a:pt x="575" y="295"/>
                  </a:lnTo>
                  <a:lnTo>
                    <a:pt x="582" y="296"/>
                  </a:lnTo>
                  <a:lnTo>
                    <a:pt x="591" y="296"/>
                  </a:lnTo>
                  <a:lnTo>
                    <a:pt x="598" y="297"/>
                  </a:lnTo>
                  <a:lnTo>
                    <a:pt x="602" y="300"/>
                  </a:lnTo>
                  <a:lnTo>
                    <a:pt x="602" y="301"/>
                  </a:lnTo>
                  <a:lnTo>
                    <a:pt x="603" y="303"/>
                  </a:lnTo>
                  <a:lnTo>
                    <a:pt x="604" y="304"/>
                  </a:lnTo>
                  <a:lnTo>
                    <a:pt x="605" y="306"/>
                  </a:lnTo>
                  <a:lnTo>
                    <a:pt x="608" y="307"/>
                  </a:lnTo>
                  <a:lnTo>
                    <a:pt x="610" y="307"/>
                  </a:lnTo>
                  <a:lnTo>
                    <a:pt x="615" y="309"/>
                  </a:lnTo>
                  <a:lnTo>
                    <a:pt x="620" y="313"/>
                  </a:lnTo>
                  <a:lnTo>
                    <a:pt x="623" y="316"/>
                  </a:lnTo>
                  <a:lnTo>
                    <a:pt x="627" y="316"/>
                  </a:lnTo>
                  <a:lnTo>
                    <a:pt x="630" y="315"/>
                  </a:lnTo>
                  <a:lnTo>
                    <a:pt x="631" y="315"/>
                  </a:lnTo>
                  <a:lnTo>
                    <a:pt x="633" y="313"/>
                  </a:lnTo>
                  <a:lnTo>
                    <a:pt x="634" y="313"/>
                  </a:lnTo>
                  <a:lnTo>
                    <a:pt x="635" y="312"/>
                  </a:lnTo>
                  <a:lnTo>
                    <a:pt x="637" y="313"/>
                  </a:lnTo>
                  <a:lnTo>
                    <a:pt x="644" y="317"/>
                  </a:lnTo>
                  <a:lnTo>
                    <a:pt x="646" y="318"/>
                  </a:lnTo>
                  <a:lnTo>
                    <a:pt x="647" y="319"/>
                  </a:lnTo>
                  <a:lnTo>
                    <a:pt x="649" y="318"/>
                  </a:lnTo>
                  <a:lnTo>
                    <a:pt x="651" y="316"/>
                  </a:lnTo>
                  <a:lnTo>
                    <a:pt x="655" y="315"/>
                  </a:lnTo>
                  <a:lnTo>
                    <a:pt x="658" y="313"/>
                  </a:lnTo>
                  <a:lnTo>
                    <a:pt x="661" y="313"/>
                  </a:lnTo>
                  <a:lnTo>
                    <a:pt x="663" y="312"/>
                  </a:lnTo>
                  <a:lnTo>
                    <a:pt x="665" y="309"/>
                  </a:lnTo>
                  <a:lnTo>
                    <a:pt x="667" y="307"/>
                  </a:lnTo>
                  <a:lnTo>
                    <a:pt x="669" y="304"/>
                  </a:lnTo>
                  <a:lnTo>
                    <a:pt x="670" y="303"/>
                  </a:lnTo>
                  <a:lnTo>
                    <a:pt x="672" y="302"/>
                  </a:lnTo>
                  <a:lnTo>
                    <a:pt x="673" y="302"/>
                  </a:lnTo>
                  <a:lnTo>
                    <a:pt x="673" y="303"/>
                  </a:lnTo>
                  <a:lnTo>
                    <a:pt x="674" y="305"/>
                  </a:lnTo>
                  <a:lnTo>
                    <a:pt x="674" y="313"/>
                  </a:lnTo>
                  <a:lnTo>
                    <a:pt x="676" y="315"/>
                  </a:lnTo>
                  <a:lnTo>
                    <a:pt x="678" y="316"/>
                  </a:lnTo>
                  <a:lnTo>
                    <a:pt x="686" y="316"/>
                  </a:lnTo>
                  <a:lnTo>
                    <a:pt x="690" y="314"/>
                  </a:lnTo>
                  <a:lnTo>
                    <a:pt x="693" y="314"/>
                  </a:lnTo>
                  <a:lnTo>
                    <a:pt x="697" y="316"/>
                  </a:lnTo>
                  <a:lnTo>
                    <a:pt x="700" y="318"/>
                  </a:lnTo>
                  <a:lnTo>
                    <a:pt x="701" y="320"/>
                  </a:lnTo>
                  <a:lnTo>
                    <a:pt x="702" y="324"/>
                  </a:lnTo>
                  <a:lnTo>
                    <a:pt x="702" y="326"/>
                  </a:lnTo>
                  <a:lnTo>
                    <a:pt x="703" y="329"/>
                  </a:lnTo>
                  <a:lnTo>
                    <a:pt x="703" y="330"/>
                  </a:lnTo>
                  <a:lnTo>
                    <a:pt x="705" y="332"/>
                  </a:lnTo>
                  <a:lnTo>
                    <a:pt x="707" y="332"/>
                  </a:lnTo>
                  <a:lnTo>
                    <a:pt x="714" y="336"/>
                  </a:lnTo>
                  <a:lnTo>
                    <a:pt x="716" y="338"/>
                  </a:lnTo>
                  <a:lnTo>
                    <a:pt x="716" y="342"/>
                  </a:lnTo>
                  <a:lnTo>
                    <a:pt x="714" y="343"/>
                  </a:lnTo>
                  <a:lnTo>
                    <a:pt x="711" y="343"/>
                  </a:lnTo>
                  <a:lnTo>
                    <a:pt x="707" y="345"/>
                  </a:lnTo>
                  <a:lnTo>
                    <a:pt x="705" y="345"/>
                  </a:lnTo>
                  <a:lnTo>
                    <a:pt x="702" y="348"/>
                  </a:lnTo>
                  <a:lnTo>
                    <a:pt x="702" y="350"/>
                  </a:lnTo>
                  <a:lnTo>
                    <a:pt x="706" y="359"/>
                  </a:lnTo>
                  <a:lnTo>
                    <a:pt x="708" y="361"/>
                  </a:lnTo>
                  <a:lnTo>
                    <a:pt x="714" y="356"/>
                  </a:lnTo>
                  <a:lnTo>
                    <a:pt x="718" y="349"/>
                  </a:lnTo>
                  <a:lnTo>
                    <a:pt x="722" y="346"/>
                  </a:lnTo>
                  <a:lnTo>
                    <a:pt x="728" y="342"/>
                  </a:lnTo>
                  <a:lnTo>
                    <a:pt x="729" y="340"/>
                  </a:lnTo>
                  <a:lnTo>
                    <a:pt x="738" y="331"/>
                  </a:lnTo>
                  <a:lnTo>
                    <a:pt x="740" y="331"/>
                  </a:lnTo>
                  <a:lnTo>
                    <a:pt x="742" y="335"/>
                  </a:lnTo>
                  <a:lnTo>
                    <a:pt x="746" y="354"/>
                  </a:lnTo>
                  <a:lnTo>
                    <a:pt x="749" y="358"/>
                  </a:lnTo>
                  <a:lnTo>
                    <a:pt x="752" y="358"/>
                  </a:lnTo>
                  <a:lnTo>
                    <a:pt x="755" y="356"/>
                  </a:lnTo>
                  <a:lnTo>
                    <a:pt x="759" y="354"/>
                  </a:lnTo>
                  <a:lnTo>
                    <a:pt x="762" y="352"/>
                  </a:lnTo>
                  <a:lnTo>
                    <a:pt x="764" y="351"/>
                  </a:lnTo>
                  <a:lnTo>
                    <a:pt x="766" y="349"/>
                  </a:lnTo>
                  <a:lnTo>
                    <a:pt x="770" y="342"/>
                  </a:lnTo>
                  <a:lnTo>
                    <a:pt x="771" y="341"/>
                  </a:lnTo>
                  <a:lnTo>
                    <a:pt x="773" y="340"/>
                  </a:lnTo>
                  <a:lnTo>
                    <a:pt x="775" y="340"/>
                  </a:lnTo>
                  <a:lnTo>
                    <a:pt x="780" y="341"/>
                  </a:lnTo>
                  <a:lnTo>
                    <a:pt x="783" y="343"/>
                  </a:lnTo>
                  <a:lnTo>
                    <a:pt x="788" y="345"/>
                  </a:lnTo>
                  <a:lnTo>
                    <a:pt x="796" y="348"/>
                  </a:lnTo>
                  <a:lnTo>
                    <a:pt x="801" y="350"/>
                  </a:lnTo>
                  <a:lnTo>
                    <a:pt x="806" y="352"/>
                  </a:lnTo>
                  <a:lnTo>
                    <a:pt x="808" y="354"/>
                  </a:lnTo>
                  <a:lnTo>
                    <a:pt x="810" y="359"/>
                  </a:lnTo>
                  <a:lnTo>
                    <a:pt x="808" y="361"/>
                  </a:lnTo>
                  <a:lnTo>
                    <a:pt x="806" y="362"/>
                  </a:lnTo>
                  <a:lnTo>
                    <a:pt x="804" y="362"/>
                  </a:lnTo>
                  <a:lnTo>
                    <a:pt x="801" y="363"/>
                  </a:lnTo>
                  <a:lnTo>
                    <a:pt x="800" y="363"/>
                  </a:lnTo>
                  <a:lnTo>
                    <a:pt x="799" y="364"/>
                  </a:lnTo>
                  <a:lnTo>
                    <a:pt x="808" y="373"/>
                  </a:lnTo>
                  <a:lnTo>
                    <a:pt x="809" y="375"/>
                  </a:lnTo>
                  <a:lnTo>
                    <a:pt x="809" y="379"/>
                  </a:lnTo>
                  <a:lnTo>
                    <a:pt x="807" y="381"/>
                  </a:lnTo>
                  <a:lnTo>
                    <a:pt x="807" y="382"/>
                  </a:lnTo>
                  <a:lnTo>
                    <a:pt x="806" y="384"/>
                  </a:lnTo>
                  <a:lnTo>
                    <a:pt x="806" y="385"/>
                  </a:lnTo>
                  <a:lnTo>
                    <a:pt x="804" y="386"/>
                  </a:lnTo>
                  <a:lnTo>
                    <a:pt x="787" y="386"/>
                  </a:lnTo>
                  <a:lnTo>
                    <a:pt x="786" y="387"/>
                  </a:lnTo>
                  <a:lnTo>
                    <a:pt x="787" y="387"/>
                  </a:lnTo>
                  <a:lnTo>
                    <a:pt x="789" y="390"/>
                  </a:lnTo>
                  <a:lnTo>
                    <a:pt x="791" y="392"/>
                  </a:lnTo>
                  <a:lnTo>
                    <a:pt x="791" y="393"/>
                  </a:lnTo>
                  <a:lnTo>
                    <a:pt x="787" y="396"/>
                  </a:lnTo>
                  <a:lnTo>
                    <a:pt x="787" y="397"/>
                  </a:lnTo>
                  <a:lnTo>
                    <a:pt x="797" y="397"/>
                  </a:lnTo>
                  <a:lnTo>
                    <a:pt x="800" y="398"/>
                  </a:lnTo>
                  <a:lnTo>
                    <a:pt x="803" y="398"/>
                  </a:lnTo>
                  <a:lnTo>
                    <a:pt x="805" y="400"/>
                  </a:lnTo>
                  <a:lnTo>
                    <a:pt x="806" y="403"/>
                  </a:lnTo>
                  <a:lnTo>
                    <a:pt x="806" y="405"/>
                  </a:lnTo>
                  <a:lnTo>
                    <a:pt x="805" y="406"/>
                  </a:lnTo>
                  <a:lnTo>
                    <a:pt x="804" y="408"/>
                  </a:lnTo>
                  <a:lnTo>
                    <a:pt x="801" y="409"/>
                  </a:lnTo>
                  <a:lnTo>
                    <a:pt x="800" y="411"/>
                  </a:lnTo>
                  <a:lnTo>
                    <a:pt x="799" y="413"/>
                  </a:lnTo>
                  <a:lnTo>
                    <a:pt x="806" y="419"/>
                  </a:lnTo>
                  <a:lnTo>
                    <a:pt x="807" y="421"/>
                  </a:lnTo>
                  <a:lnTo>
                    <a:pt x="807" y="425"/>
                  </a:lnTo>
                  <a:lnTo>
                    <a:pt x="806" y="426"/>
                  </a:lnTo>
                  <a:lnTo>
                    <a:pt x="804" y="427"/>
                  </a:lnTo>
                  <a:lnTo>
                    <a:pt x="801" y="429"/>
                  </a:lnTo>
                  <a:lnTo>
                    <a:pt x="800" y="431"/>
                  </a:lnTo>
                  <a:lnTo>
                    <a:pt x="798" y="433"/>
                  </a:lnTo>
                  <a:lnTo>
                    <a:pt x="798" y="436"/>
                  </a:lnTo>
                  <a:lnTo>
                    <a:pt x="797" y="438"/>
                  </a:lnTo>
                  <a:lnTo>
                    <a:pt x="797" y="441"/>
                  </a:lnTo>
                  <a:lnTo>
                    <a:pt x="796" y="443"/>
                  </a:lnTo>
                  <a:lnTo>
                    <a:pt x="794" y="444"/>
                  </a:lnTo>
                  <a:lnTo>
                    <a:pt x="793" y="444"/>
                  </a:lnTo>
                  <a:lnTo>
                    <a:pt x="791" y="443"/>
                  </a:lnTo>
                  <a:lnTo>
                    <a:pt x="788" y="443"/>
                  </a:lnTo>
                  <a:lnTo>
                    <a:pt x="786" y="442"/>
                  </a:lnTo>
                  <a:lnTo>
                    <a:pt x="785" y="441"/>
                  </a:lnTo>
                  <a:lnTo>
                    <a:pt x="783" y="441"/>
                  </a:lnTo>
                  <a:lnTo>
                    <a:pt x="782" y="442"/>
                  </a:lnTo>
                  <a:lnTo>
                    <a:pt x="782" y="443"/>
                  </a:lnTo>
                  <a:lnTo>
                    <a:pt x="783" y="450"/>
                  </a:lnTo>
                  <a:lnTo>
                    <a:pt x="784" y="458"/>
                  </a:lnTo>
                  <a:lnTo>
                    <a:pt x="787" y="464"/>
                  </a:lnTo>
                  <a:lnTo>
                    <a:pt x="789" y="467"/>
                  </a:lnTo>
                  <a:lnTo>
                    <a:pt x="796" y="481"/>
                  </a:lnTo>
                  <a:lnTo>
                    <a:pt x="798" y="486"/>
                  </a:lnTo>
                  <a:lnTo>
                    <a:pt x="799" y="490"/>
                  </a:lnTo>
                  <a:lnTo>
                    <a:pt x="798" y="493"/>
                  </a:lnTo>
                  <a:lnTo>
                    <a:pt x="797" y="494"/>
                  </a:lnTo>
                  <a:lnTo>
                    <a:pt x="795" y="495"/>
                  </a:lnTo>
                  <a:lnTo>
                    <a:pt x="793" y="495"/>
                  </a:lnTo>
                  <a:lnTo>
                    <a:pt x="788" y="493"/>
                  </a:lnTo>
                  <a:lnTo>
                    <a:pt x="785" y="490"/>
                  </a:lnTo>
                  <a:lnTo>
                    <a:pt x="782" y="489"/>
                  </a:lnTo>
                  <a:lnTo>
                    <a:pt x="780" y="489"/>
                  </a:lnTo>
                  <a:lnTo>
                    <a:pt x="771" y="492"/>
                  </a:lnTo>
                  <a:lnTo>
                    <a:pt x="765" y="493"/>
                  </a:lnTo>
                  <a:lnTo>
                    <a:pt x="761" y="493"/>
                  </a:lnTo>
                  <a:lnTo>
                    <a:pt x="759" y="490"/>
                  </a:lnTo>
                  <a:lnTo>
                    <a:pt x="757" y="486"/>
                  </a:lnTo>
                  <a:lnTo>
                    <a:pt x="755" y="485"/>
                  </a:lnTo>
                  <a:lnTo>
                    <a:pt x="754" y="483"/>
                  </a:lnTo>
                  <a:lnTo>
                    <a:pt x="750" y="483"/>
                  </a:lnTo>
                  <a:lnTo>
                    <a:pt x="749" y="484"/>
                  </a:lnTo>
                  <a:lnTo>
                    <a:pt x="747" y="485"/>
                  </a:lnTo>
                  <a:lnTo>
                    <a:pt x="746" y="486"/>
                  </a:lnTo>
                  <a:lnTo>
                    <a:pt x="743" y="486"/>
                  </a:lnTo>
                  <a:lnTo>
                    <a:pt x="742" y="485"/>
                  </a:lnTo>
                  <a:lnTo>
                    <a:pt x="740" y="479"/>
                  </a:lnTo>
                  <a:lnTo>
                    <a:pt x="740" y="473"/>
                  </a:lnTo>
                  <a:lnTo>
                    <a:pt x="739" y="466"/>
                  </a:lnTo>
                  <a:lnTo>
                    <a:pt x="737" y="464"/>
                  </a:lnTo>
                  <a:lnTo>
                    <a:pt x="736" y="464"/>
                  </a:lnTo>
                  <a:lnTo>
                    <a:pt x="735" y="465"/>
                  </a:lnTo>
                  <a:lnTo>
                    <a:pt x="726" y="470"/>
                  </a:lnTo>
                  <a:lnTo>
                    <a:pt x="722" y="467"/>
                  </a:lnTo>
                  <a:lnTo>
                    <a:pt x="720" y="463"/>
                  </a:lnTo>
                  <a:lnTo>
                    <a:pt x="720" y="451"/>
                  </a:lnTo>
                  <a:lnTo>
                    <a:pt x="722" y="447"/>
                  </a:lnTo>
                  <a:lnTo>
                    <a:pt x="720" y="444"/>
                  </a:lnTo>
                  <a:lnTo>
                    <a:pt x="719" y="444"/>
                  </a:lnTo>
                  <a:lnTo>
                    <a:pt x="715" y="447"/>
                  </a:lnTo>
                  <a:lnTo>
                    <a:pt x="711" y="451"/>
                  </a:lnTo>
                  <a:lnTo>
                    <a:pt x="708" y="452"/>
                  </a:lnTo>
                  <a:lnTo>
                    <a:pt x="707" y="453"/>
                  </a:lnTo>
                  <a:lnTo>
                    <a:pt x="706" y="453"/>
                  </a:lnTo>
                  <a:lnTo>
                    <a:pt x="705" y="452"/>
                  </a:lnTo>
                  <a:lnTo>
                    <a:pt x="703" y="451"/>
                  </a:lnTo>
                  <a:lnTo>
                    <a:pt x="701" y="449"/>
                  </a:lnTo>
                  <a:lnTo>
                    <a:pt x="694" y="444"/>
                  </a:lnTo>
                  <a:lnTo>
                    <a:pt x="691" y="443"/>
                  </a:lnTo>
                  <a:lnTo>
                    <a:pt x="677" y="443"/>
                  </a:lnTo>
                  <a:lnTo>
                    <a:pt x="674" y="442"/>
                  </a:lnTo>
                  <a:lnTo>
                    <a:pt x="674" y="441"/>
                  </a:lnTo>
                  <a:lnTo>
                    <a:pt x="673" y="437"/>
                  </a:lnTo>
                  <a:lnTo>
                    <a:pt x="671" y="433"/>
                  </a:lnTo>
                  <a:lnTo>
                    <a:pt x="669" y="431"/>
                  </a:lnTo>
                  <a:lnTo>
                    <a:pt x="665" y="429"/>
                  </a:lnTo>
                  <a:lnTo>
                    <a:pt x="661" y="426"/>
                  </a:lnTo>
                  <a:lnTo>
                    <a:pt x="659" y="425"/>
                  </a:lnTo>
                  <a:lnTo>
                    <a:pt x="658" y="425"/>
                  </a:lnTo>
                  <a:lnTo>
                    <a:pt x="658" y="433"/>
                  </a:lnTo>
                  <a:lnTo>
                    <a:pt x="659" y="439"/>
                  </a:lnTo>
                  <a:lnTo>
                    <a:pt x="658" y="443"/>
                  </a:lnTo>
                  <a:lnTo>
                    <a:pt x="655" y="444"/>
                  </a:lnTo>
                  <a:lnTo>
                    <a:pt x="650" y="443"/>
                  </a:lnTo>
                  <a:lnTo>
                    <a:pt x="644" y="443"/>
                  </a:lnTo>
                  <a:lnTo>
                    <a:pt x="642" y="445"/>
                  </a:lnTo>
                  <a:lnTo>
                    <a:pt x="643" y="448"/>
                  </a:lnTo>
                  <a:lnTo>
                    <a:pt x="647" y="452"/>
                  </a:lnTo>
                  <a:lnTo>
                    <a:pt x="654" y="456"/>
                  </a:lnTo>
                  <a:lnTo>
                    <a:pt x="659" y="461"/>
                  </a:lnTo>
                  <a:lnTo>
                    <a:pt x="662" y="464"/>
                  </a:lnTo>
                  <a:lnTo>
                    <a:pt x="662" y="472"/>
                  </a:lnTo>
                  <a:lnTo>
                    <a:pt x="661" y="475"/>
                  </a:lnTo>
                  <a:lnTo>
                    <a:pt x="659" y="476"/>
                  </a:lnTo>
                  <a:lnTo>
                    <a:pt x="658" y="477"/>
                  </a:lnTo>
                  <a:lnTo>
                    <a:pt x="650" y="477"/>
                  </a:lnTo>
                  <a:lnTo>
                    <a:pt x="648" y="478"/>
                  </a:lnTo>
                  <a:lnTo>
                    <a:pt x="646" y="478"/>
                  </a:lnTo>
                  <a:lnTo>
                    <a:pt x="645" y="479"/>
                  </a:lnTo>
                  <a:lnTo>
                    <a:pt x="645" y="481"/>
                  </a:lnTo>
                  <a:lnTo>
                    <a:pt x="647" y="485"/>
                  </a:lnTo>
                  <a:lnTo>
                    <a:pt x="657" y="495"/>
                  </a:lnTo>
                  <a:lnTo>
                    <a:pt x="659" y="496"/>
                  </a:lnTo>
                  <a:lnTo>
                    <a:pt x="661" y="496"/>
                  </a:lnTo>
                  <a:lnTo>
                    <a:pt x="662" y="494"/>
                  </a:lnTo>
                  <a:lnTo>
                    <a:pt x="669" y="490"/>
                  </a:lnTo>
                  <a:lnTo>
                    <a:pt x="671" y="492"/>
                  </a:lnTo>
                  <a:lnTo>
                    <a:pt x="674" y="493"/>
                  </a:lnTo>
                  <a:lnTo>
                    <a:pt x="677" y="495"/>
                  </a:lnTo>
                  <a:lnTo>
                    <a:pt x="678" y="497"/>
                  </a:lnTo>
                  <a:lnTo>
                    <a:pt x="679" y="500"/>
                  </a:lnTo>
                  <a:lnTo>
                    <a:pt x="680" y="502"/>
                  </a:lnTo>
                  <a:lnTo>
                    <a:pt x="681" y="504"/>
                  </a:lnTo>
                  <a:lnTo>
                    <a:pt x="685" y="506"/>
                  </a:lnTo>
                  <a:lnTo>
                    <a:pt x="688" y="510"/>
                  </a:lnTo>
                  <a:lnTo>
                    <a:pt x="688" y="512"/>
                  </a:lnTo>
                  <a:lnTo>
                    <a:pt x="694" y="526"/>
                  </a:lnTo>
                  <a:lnTo>
                    <a:pt x="696" y="528"/>
                  </a:lnTo>
                  <a:lnTo>
                    <a:pt x="697" y="531"/>
                  </a:lnTo>
                  <a:lnTo>
                    <a:pt x="702" y="533"/>
                  </a:lnTo>
                  <a:lnTo>
                    <a:pt x="705" y="533"/>
                  </a:lnTo>
                  <a:lnTo>
                    <a:pt x="709" y="532"/>
                  </a:lnTo>
                  <a:lnTo>
                    <a:pt x="713" y="531"/>
                  </a:lnTo>
                  <a:lnTo>
                    <a:pt x="717" y="529"/>
                  </a:lnTo>
                  <a:lnTo>
                    <a:pt x="719" y="530"/>
                  </a:lnTo>
                  <a:lnTo>
                    <a:pt x="725" y="535"/>
                  </a:lnTo>
                  <a:lnTo>
                    <a:pt x="726" y="538"/>
                  </a:lnTo>
                  <a:lnTo>
                    <a:pt x="729" y="541"/>
                  </a:lnTo>
                  <a:lnTo>
                    <a:pt x="731" y="539"/>
                  </a:lnTo>
                  <a:lnTo>
                    <a:pt x="731" y="538"/>
                  </a:lnTo>
                  <a:lnTo>
                    <a:pt x="732" y="536"/>
                  </a:lnTo>
                  <a:lnTo>
                    <a:pt x="732" y="534"/>
                  </a:lnTo>
                  <a:lnTo>
                    <a:pt x="734" y="533"/>
                  </a:lnTo>
                  <a:lnTo>
                    <a:pt x="736" y="532"/>
                  </a:lnTo>
                  <a:lnTo>
                    <a:pt x="737" y="533"/>
                  </a:lnTo>
                  <a:lnTo>
                    <a:pt x="739" y="534"/>
                  </a:lnTo>
                  <a:lnTo>
                    <a:pt x="745" y="540"/>
                  </a:lnTo>
                  <a:lnTo>
                    <a:pt x="747" y="543"/>
                  </a:lnTo>
                  <a:lnTo>
                    <a:pt x="749" y="545"/>
                  </a:lnTo>
                  <a:lnTo>
                    <a:pt x="750" y="549"/>
                  </a:lnTo>
                  <a:lnTo>
                    <a:pt x="752" y="550"/>
                  </a:lnTo>
                  <a:lnTo>
                    <a:pt x="753" y="551"/>
                  </a:lnTo>
                  <a:lnTo>
                    <a:pt x="758" y="551"/>
                  </a:lnTo>
                  <a:lnTo>
                    <a:pt x="761" y="552"/>
                  </a:lnTo>
                  <a:lnTo>
                    <a:pt x="763" y="552"/>
                  </a:lnTo>
                  <a:lnTo>
                    <a:pt x="766" y="553"/>
                  </a:lnTo>
                  <a:lnTo>
                    <a:pt x="768" y="553"/>
                  </a:lnTo>
                  <a:lnTo>
                    <a:pt x="769" y="554"/>
                  </a:lnTo>
                  <a:lnTo>
                    <a:pt x="769" y="555"/>
                  </a:lnTo>
                  <a:lnTo>
                    <a:pt x="762" y="562"/>
                  </a:lnTo>
                  <a:lnTo>
                    <a:pt x="762" y="563"/>
                  </a:lnTo>
                  <a:lnTo>
                    <a:pt x="763" y="565"/>
                  </a:lnTo>
                  <a:lnTo>
                    <a:pt x="765" y="567"/>
                  </a:lnTo>
                  <a:lnTo>
                    <a:pt x="774" y="573"/>
                  </a:lnTo>
                  <a:lnTo>
                    <a:pt x="780" y="577"/>
                  </a:lnTo>
                  <a:lnTo>
                    <a:pt x="784" y="578"/>
                  </a:lnTo>
                  <a:lnTo>
                    <a:pt x="791" y="578"/>
                  </a:lnTo>
                  <a:lnTo>
                    <a:pt x="794" y="579"/>
                  </a:lnTo>
                  <a:lnTo>
                    <a:pt x="795" y="581"/>
                  </a:lnTo>
                  <a:lnTo>
                    <a:pt x="796" y="583"/>
                  </a:lnTo>
                  <a:lnTo>
                    <a:pt x="796" y="584"/>
                  </a:lnTo>
                  <a:lnTo>
                    <a:pt x="795" y="586"/>
                  </a:lnTo>
                  <a:lnTo>
                    <a:pt x="793" y="588"/>
                  </a:lnTo>
                  <a:lnTo>
                    <a:pt x="791" y="592"/>
                  </a:lnTo>
                  <a:lnTo>
                    <a:pt x="791" y="595"/>
                  </a:lnTo>
                  <a:lnTo>
                    <a:pt x="792" y="596"/>
                  </a:lnTo>
                  <a:lnTo>
                    <a:pt x="797" y="597"/>
                  </a:lnTo>
                  <a:lnTo>
                    <a:pt x="804" y="598"/>
                  </a:lnTo>
                  <a:lnTo>
                    <a:pt x="809" y="602"/>
                  </a:lnTo>
                  <a:lnTo>
                    <a:pt x="811" y="606"/>
                  </a:lnTo>
                  <a:lnTo>
                    <a:pt x="814" y="617"/>
                  </a:lnTo>
                  <a:lnTo>
                    <a:pt x="814" y="621"/>
                  </a:lnTo>
                  <a:lnTo>
                    <a:pt x="812" y="623"/>
                  </a:lnTo>
                  <a:lnTo>
                    <a:pt x="810" y="622"/>
                  </a:lnTo>
                  <a:lnTo>
                    <a:pt x="807" y="620"/>
                  </a:lnTo>
                  <a:lnTo>
                    <a:pt x="805" y="617"/>
                  </a:lnTo>
                  <a:lnTo>
                    <a:pt x="801" y="614"/>
                  </a:lnTo>
                  <a:lnTo>
                    <a:pt x="799" y="611"/>
                  </a:lnTo>
                  <a:lnTo>
                    <a:pt x="797" y="609"/>
                  </a:lnTo>
                  <a:lnTo>
                    <a:pt x="796" y="610"/>
                  </a:lnTo>
                  <a:lnTo>
                    <a:pt x="796" y="614"/>
                  </a:lnTo>
                  <a:lnTo>
                    <a:pt x="800" y="628"/>
                  </a:lnTo>
                  <a:lnTo>
                    <a:pt x="804" y="632"/>
                  </a:lnTo>
                  <a:lnTo>
                    <a:pt x="810" y="634"/>
                  </a:lnTo>
                  <a:lnTo>
                    <a:pt x="817" y="638"/>
                  </a:lnTo>
                  <a:lnTo>
                    <a:pt x="822" y="649"/>
                  </a:lnTo>
                  <a:lnTo>
                    <a:pt x="823" y="653"/>
                  </a:lnTo>
                  <a:lnTo>
                    <a:pt x="823" y="656"/>
                  </a:lnTo>
                  <a:lnTo>
                    <a:pt x="819" y="656"/>
                  </a:lnTo>
                  <a:lnTo>
                    <a:pt x="817" y="655"/>
                  </a:lnTo>
                  <a:lnTo>
                    <a:pt x="814" y="655"/>
                  </a:lnTo>
                  <a:lnTo>
                    <a:pt x="812" y="656"/>
                  </a:lnTo>
                  <a:lnTo>
                    <a:pt x="812" y="658"/>
                  </a:lnTo>
                  <a:lnTo>
                    <a:pt x="814" y="660"/>
                  </a:lnTo>
                  <a:lnTo>
                    <a:pt x="818" y="665"/>
                  </a:lnTo>
                  <a:lnTo>
                    <a:pt x="821" y="667"/>
                  </a:lnTo>
                  <a:lnTo>
                    <a:pt x="822" y="669"/>
                  </a:lnTo>
                  <a:lnTo>
                    <a:pt x="823" y="670"/>
                  </a:lnTo>
                  <a:lnTo>
                    <a:pt x="823" y="671"/>
                  </a:lnTo>
                  <a:lnTo>
                    <a:pt x="822" y="672"/>
                  </a:lnTo>
                  <a:lnTo>
                    <a:pt x="821" y="675"/>
                  </a:lnTo>
                  <a:lnTo>
                    <a:pt x="821" y="677"/>
                  </a:lnTo>
                  <a:lnTo>
                    <a:pt x="820" y="679"/>
                  </a:lnTo>
                  <a:lnTo>
                    <a:pt x="819" y="680"/>
                  </a:lnTo>
                  <a:lnTo>
                    <a:pt x="817" y="681"/>
                  </a:lnTo>
                  <a:lnTo>
                    <a:pt x="816" y="681"/>
                  </a:lnTo>
                  <a:lnTo>
                    <a:pt x="810" y="676"/>
                  </a:lnTo>
                  <a:lnTo>
                    <a:pt x="806" y="669"/>
                  </a:lnTo>
                  <a:lnTo>
                    <a:pt x="804" y="667"/>
                  </a:lnTo>
                  <a:lnTo>
                    <a:pt x="801" y="667"/>
                  </a:lnTo>
                  <a:lnTo>
                    <a:pt x="800" y="668"/>
                  </a:lnTo>
                  <a:lnTo>
                    <a:pt x="797" y="668"/>
                  </a:lnTo>
                  <a:lnTo>
                    <a:pt x="793" y="664"/>
                  </a:lnTo>
                  <a:lnTo>
                    <a:pt x="793" y="663"/>
                  </a:lnTo>
                  <a:lnTo>
                    <a:pt x="791" y="662"/>
                  </a:lnTo>
                  <a:lnTo>
                    <a:pt x="788" y="662"/>
                  </a:lnTo>
                  <a:lnTo>
                    <a:pt x="787" y="663"/>
                  </a:lnTo>
                  <a:lnTo>
                    <a:pt x="785" y="663"/>
                  </a:lnTo>
                  <a:lnTo>
                    <a:pt x="784" y="664"/>
                  </a:lnTo>
                  <a:lnTo>
                    <a:pt x="781" y="664"/>
                  </a:lnTo>
                  <a:lnTo>
                    <a:pt x="777" y="660"/>
                  </a:lnTo>
                  <a:lnTo>
                    <a:pt x="777" y="659"/>
                  </a:lnTo>
                  <a:lnTo>
                    <a:pt x="775" y="659"/>
                  </a:lnTo>
                  <a:lnTo>
                    <a:pt x="770" y="665"/>
                  </a:lnTo>
                  <a:lnTo>
                    <a:pt x="766" y="666"/>
                  </a:lnTo>
                  <a:lnTo>
                    <a:pt x="763" y="666"/>
                  </a:lnTo>
                  <a:lnTo>
                    <a:pt x="761" y="665"/>
                  </a:lnTo>
                  <a:lnTo>
                    <a:pt x="755" y="659"/>
                  </a:lnTo>
                  <a:lnTo>
                    <a:pt x="754" y="657"/>
                  </a:lnTo>
                  <a:lnTo>
                    <a:pt x="753" y="656"/>
                  </a:lnTo>
                  <a:lnTo>
                    <a:pt x="751" y="656"/>
                  </a:lnTo>
                  <a:lnTo>
                    <a:pt x="750" y="657"/>
                  </a:lnTo>
                  <a:lnTo>
                    <a:pt x="747" y="657"/>
                  </a:lnTo>
                  <a:lnTo>
                    <a:pt x="743" y="656"/>
                  </a:lnTo>
                  <a:lnTo>
                    <a:pt x="732" y="651"/>
                  </a:lnTo>
                  <a:lnTo>
                    <a:pt x="725" y="646"/>
                  </a:lnTo>
                  <a:lnTo>
                    <a:pt x="719" y="644"/>
                  </a:lnTo>
                  <a:lnTo>
                    <a:pt x="717" y="643"/>
                  </a:lnTo>
                  <a:lnTo>
                    <a:pt x="716" y="644"/>
                  </a:lnTo>
                  <a:lnTo>
                    <a:pt x="716" y="652"/>
                  </a:lnTo>
                  <a:lnTo>
                    <a:pt x="715" y="653"/>
                  </a:lnTo>
                  <a:lnTo>
                    <a:pt x="714" y="653"/>
                  </a:lnTo>
                  <a:lnTo>
                    <a:pt x="709" y="651"/>
                  </a:lnTo>
                  <a:lnTo>
                    <a:pt x="704" y="647"/>
                  </a:lnTo>
                  <a:lnTo>
                    <a:pt x="696" y="643"/>
                  </a:lnTo>
                  <a:lnTo>
                    <a:pt x="691" y="642"/>
                  </a:lnTo>
                  <a:lnTo>
                    <a:pt x="683" y="642"/>
                  </a:lnTo>
                  <a:lnTo>
                    <a:pt x="681" y="641"/>
                  </a:lnTo>
                  <a:lnTo>
                    <a:pt x="679" y="641"/>
                  </a:lnTo>
                  <a:lnTo>
                    <a:pt x="677" y="643"/>
                  </a:lnTo>
                  <a:lnTo>
                    <a:pt x="677" y="645"/>
                  </a:lnTo>
                  <a:lnTo>
                    <a:pt x="680" y="653"/>
                  </a:lnTo>
                  <a:lnTo>
                    <a:pt x="688" y="659"/>
                  </a:lnTo>
                  <a:lnTo>
                    <a:pt x="696" y="665"/>
                  </a:lnTo>
                  <a:lnTo>
                    <a:pt x="704" y="668"/>
                  </a:lnTo>
                  <a:lnTo>
                    <a:pt x="711" y="672"/>
                  </a:lnTo>
                  <a:lnTo>
                    <a:pt x="717" y="676"/>
                  </a:lnTo>
                  <a:lnTo>
                    <a:pt x="722" y="677"/>
                  </a:lnTo>
                  <a:lnTo>
                    <a:pt x="724" y="678"/>
                  </a:lnTo>
                  <a:lnTo>
                    <a:pt x="726" y="680"/>
                  </a:lnTo>
                  <a:lnTo>
                    <a:pt x="727" y="682"/>
                  </a:lnTo>
                  <a:lnTo>
                    <a:pt x="728" y="683"/>
                  </a:lnTo>
                  <a:lnTo>
                    <a:pt x="730" y="685"/>
                  </a:lnTo>
                  <a:lnTo>
                    <a:pt x="734" y="685"/>
                  </a:lnTo>
                  <a:lnTo>
                    <a:pt x="736" y="683"/>
                  </a:lnTo>
                  <a:lnTo>
                    <a:pt x="739" y="682"/>
                  </a:lnTo>
                  <a:lnTo>
                    <a:pt x="741" y="682"/>
                  </a:lnTo>
                  <a:lnTo>
                    <a:pt x="745" y="683"/>
                  </a:lnTo>
                  <a:lnTo>
                    <a:pt x="750" y="688"/>
                  </a:lnTo>
                  <a:lnTo>
                    <a:pt x="755" y="693"/>
                  </a:lnTo>
                  <a:lnTo>
                    <a:pt x="763" y="697"/>
                  </a:lnTo>
                  <a:lnTo>
                    <a:pt x="775" y="702"/>
                  </a:lnTo>
                  <a:lnTo>
                    <a:pt x="785" y="710"/>
                  </a:lnTo>
                  <a:lnTo>
                    <a:pt x="787" y="711"/>
                  </a:lnTo>
                  <a:lnTo>
                    <a:pt x="791" y="713"/>
                  </a:lnTo>
                  <a:lnTo>
                    <a:pt x="794" y="713"/>
                  </a:lnTo>
                  <a:lnTo>
                    <a:pt x="798" y="715"/>
                  </a:lnTo>
                  <a:lnTo>
                    <a:pt x="800" y="717"/>
                  </a:lnTo>
                  <a:lnTo>
                    <a:pt x="800" y="720"/>
                  </a:lnTo>
                  <a:lnTo>
                    <a:pt x="801" y="723"/>
                  </a:lnTo>
                  <a:lnTo>
                    <a:pt x="803" y="725"/>
                  </a:lnTo>
                  <a:lnTo>
                    <a:pt x="805" y="728"/>
                  </a:lnTo>
                  <a:lnTo>
                    <a:pt x="807" y="731"/>
                  </a:lnTo>
                  <a:lnTo>
                    <a:pt x="809" y="735"/>
                  </a:lnTo>
                  <a:lnTo>
                    <a:pt x="809" y="739"/>
                  </a:lnTo>
                  <a:lnTo>
                    <a:pt x="808" y="742"/>
                  </a:lnTo>
                  <a:lnTo>
                    <a:pt x="807" y="743"/>
                  </a:lnTo>
                  <a:lnTo>
                    <a:pt x="805" y="744"/>
                  </a:lnTo>
                  <a:lnTo>
                    <a:pt x="801" y="744"/>
                  </a:lnTo>
                  <a:lnTo>
                    <a:pt x="789" y="742"/>
                  </a:lnTo>
                  <a:lnTo>
                    <a:pt x="781" y="739"/>
                  </a:lnTo>
                  <a:lnTo>
                    <a:pt x="773" y="739"/>
                  </a:lnTo>
                  <a:lnTo>
                    <a:pt x="761" y="738"/>
                  </a:lnTo>
                  <a:lnTo>
                    <a:pt x="747" y="738"/>
                  </a:lnTo>
                  <a:lnTo>
                    <a:pt x="735" y="739"/>
                  </a:lnTo>
                  <a:lnTo>
                    <a:pt x="728" y="739"/>
                  </a:lnTo>
                  <a:lnTo>
                    <a:pt x="722" y="740"/>
                  </a:lnTo>
                  <a:lnTo>
                    <a:pt x="711" y="740"/>
                  </a:lnTo>
                  <a:lnTo>
                    <a:pt x="699" y="738"/>
                  </a:lnTo>
                  <a:lnTo>
                    <a:pt x="689" y="735"/>
                  </a:lnTo>
                  <a:lnTo>
                    <a:pt x="683" y="730"/>
                  </a:lnTo>
                  <a:lnTo>
                    <a:pt x="680" y="725"/>
                  </a:lnTo>
                  <a:lnTo>
                    <a:pt x="676" y="721"/>
                  </a:lnTo>
                  <a:lnTo>
                    <a:pt x="670" y="720"/>
                  </a:lnTo>
                  <a:lnTo>
                    <a:pt x="663" y="721"/>
                  </a:lnTo>
                  <a:lnTo>
                    <a:pt x="657" y="723"/>
                  </a:lnTo>
                  <a:lnTo>
                    <a:pt x="649" y="725"/>
                  </a:lnTo>
                  <a:lnTo>
                    <a:pt x="644" y="724"/>
                  </a:lnTo>
                  <a:lnTo>
                    <a:pt x="637" y="721"/>
                  </a:lnTo>
                  <a:lnTo>
                    <a:pt x="631" y="716"/>
                  </a:lnTo>
                  <a:lnTo>
                    <a:pt x="624" y="713"/>
                  </a:lnTo>
                  <a:lnTo>
                    <a:pt x="620" y="712"/>
                  </a:lnTo>
                  <a:lnTo>
                    <a:pt x="619" y="712"/>
                  </a:lnTo>
                  <a:lnTo>
                    <a:pt x="619" y="713"/>
                  </a:lnTo>
                  <a:lnTo>
                    <a:pt x="615" y="716"/>
                  </a:lnTo>
                  <a:lnTo>
                    <a:pt x="610" y="716"/>
                  </a:lnTo>
                  <a:lnTo>
                    <a:pt x="607" y="715"/>
                  </a:lnTo>
                  <a:lnTo>
                    <a:pt x="598" y="711"/>
                  </a:lnTo>
                  <a:lnTo>
                    <a:pt x="592" y="705"/>
                  </a:lnTo>
                  <a:lnTo>
                    <a:pt x="588" y="700"/>
                  </a:lnTo>
                  <a:lnTo>
                    <a:pt x="588" y="697"/>
                  </a:lnTo>
                  <a:lnTo>
                    <a:pt x="591" y="693"/>
                  </a:lnTo>
                  <a:lnTo>
                    <a:pt x="594" y="689"/>
                  </a:lnTo>
                  <a:lnTo>
                    <a:pt x="597" y="683"/>
                  </a:lnTo>
                  <a:lnTo>
                    <a:pt x="597" y="679"/>
                  </a:lnTo>
                  <a:lnTo>
                    <a:pt x="594" y="676"/>
                  </a:lnTo>
                  <a:lnTo>
                    <a:pt x="592" y="674"/>
                  </a:lnTo>
                  <a:lnTo>
                    <a:pt x="589" y="672"/>
                  </a:lnTo>
                  <a:lnTo>
                    <a:pt x="582" y="672"/>
                  </a:lnTo>
                  <a:lnTo>
                    <a:pt x="579" y="674"/>
                  </a:lnTo>
                  <a:lnTo>
                    <a:pt x="577" y="675"/>
                  </a:lnTo>
                  <a:lnTo>
                    <a:pt x="574" y="675"/>
                  </a:lnTo>
                  <a:lnTo>
                    <a:pt x="569" y="672"/>
                  </a:lnTo>
                  <a:lnTo>
                    <a:pt x="568" y="670"/>
                  </a:lnTo>
                  <a:lnTo>
                    <a:pt x="567" y="669"/>
                  </a:lnTo>
                  <a:lnTo>
                    <a:pt x="565" y="668"/>
                  </a:lnTo>
                  <a:lnTo>
                    <a:pt x="562" y="668"/>
                  </a:lnTo>
                  <a:lnTo>
                    <a:pt x="561" y="669"/>
                  </a:lnTo>
                  <a:lnTo>
                    <a:pt x="559" y="669"/>
                  </a:lnTo>
                  <a:lnTo>
                    <a:pt x="558" y="670"/>
                  </a:lnTo>
                  <a:lnTo>
                    <a:pt x="555" y="670"/>
                  </a:lnTo>
                  <a:lnTo>
                    <a:pt x="553" y="669"/>
                  </a:lnTo>
                  <a:lnTo>
                    <a:pt x="551" y="667"/>
                  </a:lnTo>
                  <a:lnTo>
                    <a:pt x="544" y="662"/>
                  </a:lnTo>
                  <a:lnTo>
                    <a:pt x="536" y="654"/>
                  </a:lnTo>
                  <a:lnTo>
                    <a:pt x="529" y="647"/>
                  </a:lnTo>
                  <a:lnTo>
                    <a:pt x="522" y="642"/>
                  </a:lnTo>
                  <a:lnTo>
                    <a:pt x="519" y="637"/>
                  </a:lnTo>
                  <a:lnTo>
                    <a:pt x="519" y="630"/>
                  </a:lnTo>
                  <a:lnTo>
                    <a:pt x="518" y="628"/>
                  </a:lnTo>
                  <a:lnTo>
                    <a:pt x="518" y="625"/>
                  </a:lnTo>
                  <a:lnTo>
                    <a:pt x="516" y="624"/>
                  </a:lnTo>
                  <a:lnTo>
                    <a:pt x="512" y="623"/>
                  </a:lnTo>
                  <a:lnTo>
                    <a:pt x="508" y="625"/>
                  </a:lnTo>
                  <a:lnTo>
                    <a:pt x="506" y="630"/>
                  </a:lnTo>
                  <a:lnTo>
                    <a:pt x="505" y="636"/>
                  </a:lnTo>
                  <a:lnTo>
                    <a:pt x="502" y="641"/>
                  </a:lnTo>
                  <a:lnTo>
                    <a:pt x="500" y="642"/>
                  </a:lnTo>
                  <a:lnTo>
                    <a:pt x="497" y="637"/>
                  </a:lnTo>
                  <a:lnTo>
                    <a:pt x="495" y="632"/>
                  </a:lnTo>
                  <a:lnTo>
                    <a:pt x="492" y="626"/>
                  </a:lnTo>
                  <a:lnTo>
                    <a:pt x="488" y="624"/>
                  </a:lnTo>
                  <a:lnTo>
                    <a:pt x="486" y="626"/>
                  </a:lnTo>
                  <a:lnTo>
                    <a:pt x="484" y="633"/>
                  </a:lnTo>
                  <a:lnTo>
                    <a:pt x="483" y="641"/>
                  </a:lnTo>
                  <a:lnTo>
                    <a:pt x="481" y="647"/>
                  </a:lnTo>
                  <a:lnTo>
                    <a:pt x="478" y="649"/>
                  </a:lnTo>
                  <a:lnTo>
                    <a:pt x="473" y="648"/>
                  </a:lnTo>
                  <a:lnTo>
                    <a:pt x="465" y="648"/>
                  </a:lnTo>
                  <a:lnTo>
                    <a:pt x="456" y="646"/>
                  </a:lnTo>
                  <a:lnTo>
                    <a:pt x="454" y="646"/>
                  </a:lnTo>
                  <a:lnTo>
                    <a:pt x="450" y="648"/>
                  </a:lnTo>
                  <a:lnTo>
                    <a:pt x="449" y="651"/>
                  </a:lnTo>
                  <a:lnTo>
                    <a:pt x="447" y="653"/>
                  </a:lnTo>
                  <a:lnTo>
                    <a:pt x="444" y="657"/>
                  </a:lnTo>
                  <a:lnTo>
                    <a:pt x="442" y="659"/>
                  </a:lnTo>
                  <a:lnTo>
                    <a:pt x="438" y="662"/>
                  </a:lnTo>
                  <a:lnTo>
                    <a:pt x="425" y="670"/>
                  </a:lnTo>
                  <a:lnTo>
                    <a:pt x="419" y="675"/>
                  </a:lnTo>
                  <a:lnTo>
                    <a:pt x="415" y="677"/>
                  </a:lnTo>
                  <a:lnTo>
                    <a:pt x="392" y="677"/>
                  </a:lnTo>
                  <a:lnTo>
                    <a:pt x="383" y="675"/>
                  </a:lnTo>
                  <a:lnTo>
                    <a:pt x="378" y="670"/>
                  </a:lnTo>
                  <a:lnTo>
                    <a:pt x="373" y="664"/>
                  </a:lnTo>
                  <a:lnTo>
                    <a:pt x="369" y="655"/>
                  </a:lnTo>
                  <a:lnTo>
                    <a:pt x="366" y="645"/>
                  </a:lnTo>
                  <a:lnTo>
                    <a:pt x="363" y="636"/>
                  </a:lnTo>
                  <a:lnTo>
                    <a:pt x="363" y="630"/>
                  </a:lnTo>
                  <a:lnTo>
                    <a:pt x="368" y="624"/>
                  </a:lnTo>
                  <a:lnTo>
                    <a:pt x="373" y="618"/>
                  </a:lnTo>
                  <a:lnTo>
                    <a:pt x="379" y="612"/>
                  </a:lnTo>
                  <a:lnTo>
                    <a:pt x="381" y="608"/>
                  </a:lnTo>
                  <a:lnTo>
                    <a:pt x="380" y="603"/>
                  </a:lnTo>
                  <a:lnTo>
                    <a:pt x="379" y="597"/>
                  </a:lnTo>
                  <a:lnTo>
                    <a:pt x="378" y="592"/>
                  </a:lnTo>
                  <a:lnTo>
                    <a:pt x="379" y="589"/>
                  </a:lnTo>
                  <a:lnTo>
                    <a:pt x="391" y="589"/>
                  </a:lnTo>
                  <a:lnTo>
                    <a:pt x="413" y="591"/>
                  </a:lnTo>
                  <a:lnTo>
                    <a:pt x="421" y="592"/>
                  </a:lnTo>
                  <a:lnTo>
                    <a:pt x="427" y="592"/>
                  </a:lnTo>
                  <a:lnTo>
                    <a:pt x="433" y="590"/>
                  </a:lnTo>
                  <a:lnTo>
                    <a:pt x="441" y="587"/>
                  </a:lnTo>
                  <a:lnTo>
                    <a:pt x="449" y="583"/>
                  </a:lnTo>
                  <a:lnTo>
                    <a:pt x="453" y="579"/>
                  </a:lnTo>
                  <a:lnTo>
                    <a:pt x="458" y="577"/>
                  </a:lnTo>
                  <a:lnTo>
                    <a:pt x="464" y="575"/>
                  </a:lnTo>
                  <a:lnTo>
                    <a:pt x="470" y="573"/>
                  </a:lnTo>
                  <a:lnTo>
                    <a:pt x="473" y="568"/>
                  </a:lnTo>
                  <a:lnTo>
                    <a:pt x="474" y="566"/>
                  </a:lnTo>
                  <a:lnTo>
                    <a:pt x="476" y="564"/>
                  </a:lnTo>
                  <a:lnTo>
                    <a:pt x="481" y="562"/>
                  </a:lnTo>
                  <a:lnTo>
                    <a:pt x="484" y="561"/>
                  </a:lnTo>
                  <a:lnTo>
                    <a:pt x="486" y="560"/>
                  </a:lnTo>
                  <a:lnTo>
                    <a:pt x="487" y="558"/>
                  </a:lnTo>
                  <a:lnTo>
                    <a:pt x="488" y="556"/>
                  </a:lnTo>
                  <a:lnTo>
                    <a:pt x="488" y="554"/>
                  </a:lnTo>
                  <a:lnTo>
                    <a:pt x="485" y="549"/>
                  </a:lnTo>
                  <a:lnTo>
                    <a:pt x="478" y="542"/>
                  </a:lnTo>
                  <a:lnTo>
                    <a:pt x="463" y="529"/>
                  </a:lnTo>
                  <a:lnTo>
                    <a:pt x="458" y="523"/>
                  </a:lnTo>
                  <a:lnTo>
                    <a:pt x="456" y="519"/>
                  </a:lnTo>
                  <a:lnTo>
                    <a:pt x="460" y="512"/>
                  </a:lnTo>
                  <a:lnTo>
                    <a:pt x="464" y="505"/>
                  </a:lnTo>
                  <a:lnTo>
                    <a:pt x="475" y="487"/>
                  </a:lnTo>
                  <a:lnTo>
                    <a:pt x="477" y="482"/>
                  </a:lnTo>
                  <a:lnTo>
                    <a:pt x="481" y="475"/>
                  </a:lnTo>
                  <a:lnTo>
                    <a:pt x="485" y="468"/>
                  </a:lnTo>
                  <a:lnTo>
                    <a:pt x="486" y="462"/>
                  </a:lnTo>
                  <a:lnTo>
                    <a:pt x="485" y="456"/>
                  </a:lnTo>
                  <a:lnTo>
                    <a:pt x="485" y="451"/>
                  </a:lnTo>
                  <a:lnTo>
                    <a:pt x="484" y="445"/>
                  </a:lnTo>
                  <a:lnTo>
                    <a:pt x="486" y="441"/>
                  </a:lnTo>
                  <a:lnTo>
                    <a:pt x="490" y="437"/>
                  </a:lnTo>
                  <a:lnTo>
                    <a:pt x="493" y="436"/>
                  </a:lnTo>
                  <a:lnTo>
                    <a:pt x="494" y="433"/>
                  </a:lnTo>
                  <a:lnTo>
                    <a:pt x="496" y="431"/>
                  </a:lnTo>
                  <a:lnTo>
                    <a:pt x="496" y="428"/>
                  </a:lnTo>
                  <a:lnTo>
                    <a:pt x="494" y="424"/>
                  </a:lnTo>
                  <a:lnTo>
                    <a:pt x="489" y="416"/>
                  </a:lnTo>
                  <a:lnTo>
                    <a:pt x="484" y="406"/>
                  </a:lnTo>
                  <a:lnTo>
                    <a:pt x="476" y="395"/>
                  </a:lnTo>
                  <a:lnTo>
                    <a:pt x="470" y="385"/>
                  </a:lnTo>
                  <a:lnTo>
                    <a:pt x="464" y="376"/>
                  </a:lnTo>
                  <a:lnTo>
                    <a:pt x="461" y="371"/>
                  </a:lnTo>
                  <a:lnTo>
                    <a:pt x="456" y="366"/>
                  </a:lnTo>
                  <a:lnTo>
                    <a:pt x="450" y="362"/>
                  </a:lnTo>
                  <a:lnTo>
                    <a:pt x="441" y="359"/>
                  </a:lnTo>
                  <a:lnTo>
                    <a:pt x="435" y="356"/>
                  </a:lnTo>
                  <a:lnTo>
                    <a:pt x="432" y="353"/>
                  </a:lnTo>
                  <a:lnTo>
                    <a:pt x="432" y="342"/>
                  </a:lnTo>
                  <a:lnTo>
                    <a:pt x="430" y="337"/>
                  </a:lnTo>
                  <a:lnTo>
                    <a:pt x="428" y="334"/>
                  </a:lnTo>
                  <a:lnTo>
                    <a:pt x="427" y="334"/>
                  </a:lnTo>
                  <a:lnTo>
                    <a:pt x="425" y="336"/>
                  </a:lnTo>
                  <a:lnTo>
                    <a:pt x="423" y="340"/>
                  </a:lnTo>
                  <a:lnTo>
                    <a:pt x="421" y="341"/>
                  </a:lnTo>
                  <a:lnTo>
                    <a:pt x="420" y="343"/>
                  </a:lnTo>
                  <a:lnTo>
                    <a:pt x="418" y="343"/>
                  </a:lnTo>
                  <a:lnTo>
                    <a:pt x="413" y="341"/>
                  </a:lnTo>
                  <a:lnTo>
                    <a:pt x="406" y="337"/>
                  </a:lnTo>
                  <a:lnTo>
                    <a:pt x="401" y="331"/>
                  </a:lnTo>
                  <a:lnTo>
                    <a:pt x="397" y="326"/>
                  </a:lnTo>
                  <a:lnTo>
                    <a:pt x="393" y="323"/>
                  </a:lnTo>
                  <a:lnTo>
                    <a:pt x="387" y="321"/>
                  </a:lnTo>
                  <a:lnTo>
                    <a:pt x="382" y="321"/>
                  </a:lnTo>
                  <a:lnTo>
                    <a:pt x="378" y="324"/>
                  </a:lnTo>
                  <a:lnTo>
                    <a:pt x="373" y="329"/>
                  </a:lnTo>
                  <a:lnTo>
                    <a:pt x="369" y="337"/>
                  </a:lnTo>
                  <a:lnTo>
                    <a:pt x="363" y="343"/>
                  </a:lnTo>
                  <a:lnTo>
                    <a:pt x="359" y="346"/>
                  </a:lnTo>
                  <a:lnTo>
                    <a:pt x="356" y="342"/>
                  </a:lnTo>
                  <a:lnTo>
                    <a:pt x="354" y="336"/>
                  </a:lnTo>
                  <a:lnTo>
                    <a:pt x="352" y="329"/>
                  </a:lnTo>
                  <a:lnTo>
                    <a:pt x="355" y="325"/>
                  </a:lnTo>
                  <a:lnTo>
                    <a:pt x="360" y="321"/>
                  </a:lnTo>
                  <a:lnTo>
                    <a:pt x="367" y="318"/>
                  </a:lnTo>
                  <a:lnTo>
                    <a:pt x="372" y="314"/>
                  </a:lnTo>
                  <a:lnTo>
                    <a:pt x="374" y="311"/>
                  </a:lnTo>
                  <a:lnTo>
                    <a:pt x="372" y="307"/>
                  </a:lnTo>
                  <a:lnTo>
                    <a:pt x="357" y="300"/>
                  </a:lnTo>
                  <a:lnTo>
                    <a:pt x="349" y="296"/>
                  </a:lnTo>
                  <a:lnTo>
                    <a:pt x="343" y="290"/>
                  </a:lnTo>
                  <a:lnTo>
                    <a:pt x="340" y="289"/>
                  </a:lnTo>
                  <a:lnTo>
                    <a:pt x="337" y="289"/>
                  </a:lnTo>
                  <a:lnTo>
                    <a:pt x="333" y="286"/>
                  </a:lnTo>
                  <a:lnTo>
                    <a:pt x="331" y="286"/>
                  </a:lnTo>
                  <a:lnTo>
                    <a:pt x="329" y="285"/>
                  </a:lnTo>
                  <a:lnTo>
                    <a:pt x="329" y="283"/>
                  </a:lnTo>
                  <a:lnTo>
                    <a:pt x="332" y="279"/>
                  </a:lnTo>
                  <a:lnTo>
                    <a:pt x="333" y="278"/>
                  </a:lnTo>
                  <a:lnTo>
                    <a:pt x="334" y="275"/>
                  </a:lnTo>
                  <a:lnTo>
                    <a:pt x="334" y="273"/>
                  </a:lnTo>
                  <a:lnTo>
                    <a:pt x="333" y="271"/>
                  </a:lnTo>
                  <a:lnTo>
                    <a:pt x="328" y="267"/>
                  </a:lnTo>
                  <a:lnTo>
                    <a:pt x="326" y="266"/>
                  </a:lnTo>
                  <a:lnTo>
                    <a:pt x="324" y="266"/>
                  </a:lnTo>
                  <a:lnTo>
                    <a:pt x="323" y="267"/>
                  </a:lnTo>
                  <a:lnTo>
                    <a:pt x="321" y="268"/>
                  </a:lnTo>
                  <a:lnTo>
                    <a:pt x="317" y="271"/>
                  </a:lnTo>
                  <a:lnTo>
                    <a:pt x="315" y="272"/>
                  </a:lnTo>
                  <a:lnTo>
                    <a:pt x="312" y="272"/>
                  </a:lnTo>
                  <a:lnTo>
                    <a:pt x="310" y="269"/>
                  </a:lnTo>
                  <a:lnTo>
                    <a:pt x="309" y="261"/>
                  </a:lnTo>
                  <a:lnTo>
                    <a:pt x="306" y="253"/>
                  </a:lnTo>
                  <a:lnTo>
                    <a:pt x="304" y="247"/>
                  </a:lnTo>
                  <a:lnTo>
                    <a:pt x="301" y="244"/>
                  </a:lnTo>
                  <a:lnTo>
                    <a:pt x="294" y="244"/>
                  </a:lnTo>
                  <a:lnTo>
                    <a:pt x="288" y="243"/>
                  </a:lnTo>
                  <a:lnTo>
                    <a:pt x="282" y="239"/>
                  </a:lnTo>
                  <a:lnTo>
                    <a:pt x="279" y="236"/>
                  </a:lnTo>
                  <a:lnTo>
                    <a:pt x="275" y="235"/>
                  </a:lnTo>
                  <a:lnTo>
                    <a:pt x="268" y="233"/>
                  </a:lnTo>
                  <a:lnTo>
                    <a:pt x="265" y="233"/>
                  </a:lnTo>
                  <a:lnTo>
                    <a:pt x="263" y="234"/>
                  </a:lnTo>
                  <a:lnTo>
                    <a:pt x="262" y="235"/>
                  </a:lnTo>
                  <a:lnTo>
                    <a:pt x="260" y="237"/>
                  </a:lnTo>
                  <a:lnTo>
                    <a:pt x="260" y="238"/>
                  </a:lnTo>
                  <a:lnTo>
                    <a:pt x="262" y="239"/>
                  </a:lnTo>
                  <a:lnTo>
                    <a:pt x="264" y="240"/>
                  </a:lnTo>
                  <a:lnTo>
                    <a:pt x="267" y="241"/>
                  </a:lnTo>
                  <a:lnTo>
                    <a:pt x="277" y="248"/>
                  </a:lnTo>
                  <a:lnTo>
                    <a:pt x="279" y="251"/>
                  </a:lnTo>
                  <a:lnTo>
                    <a:pt x="280" y="255"/>
                  </a:lnTo>
                  <a:lnTo>
                    <a:pt x="281" y="261"/>
                  </a:lnTo>
                  <a:lnTo>
                    <a:pt x="282" y="267"/>
                  </a:lnTo>
                  <a:lnTo>
                    <a:pt x="282" y="271"/>
                  </a:lnTo>
                  <a:lnTo>
                    <a:pt x="280" y="273"/>
                  </a:lnTo>
                  <a:lnTo>
                    <a:pt x="274" y="275"/>
                  </a:lnTo>
                  <a:lnTo>
                    <a:pt x="271" y="277"/>
                  </a:lnTo>
                  <a:lnTo>
                    <a:pt x="265" y="279"/>
                  </a:lnTo>
                  <a:lnTo>
                    <a:pt x="259" y="277"/>
                  </a:lnTo>
                  <a:lnTo>
                    <a:pt x="253" y="273"/>
                  </a:lnTo>
                  <a:lnTo>
                    <a:pt x="243" y="270"/>
                  </a:lnTo>
                  <a:lnTo>
                    <a:pt x="225" y="268"/>
                  </a:lnTo>
                  <a:lnTo>
                    <a:pt x="218" y="269"/>
                  </a:lnTo>
                  <a:lnTo>
                    <a:pt x="213" y="270"/>
                  </a:lnTo>
                  <a:lnTo>
                    <a:pt x="210" y="273"/>
                  </a:lnTo>
                  <a:lnTo>
                    <a:pt x="206" y="280"/>
                  </a:lnTo>
                  <a:lnTo>
                    <a:pt x="201" y="285"/>
                  </a:lnTo>
                  <a:lnTo>
                    <a:pt x="197" y="289"/>
                  </a:lnTo>
                  <a:lnTo>
                    <a:pt x="190" y="287"/>
                  </a:lnTo>
                  <a:lnTo>
                    <a:pt x="183" y="285"/>
                  </a:lnTo>
                  <a:lnTo>
                    <a:pt x="176" y="283"/>
                  </a:lnTo>
                  <a:lnTo>
                    <a:pt x="171" y="282"/>
                  </a:lnTo>
                  <a:lnTo>
                    <a:pt x="165" y="283"/>
                  </a:lnTo>
                  <a:lnTo>
                    <a:pt x="159" y="285"/>
                  </a:lnTo>
                  <a:lnTo>
                    <a:pt x="150" y="285"/>
                  </a:lnTo>
                  <a:lnTo>
                    <a:pt x="141" y="283"/>
                  </a:lnTo>
                  <a:lnTo>
                    <a:pt x="132" y="280"/>
                  </a:lnTo>
                  <a:lnTo>
                    <a:pt x="124" y="278"/>
                  </a:lnTo>
                  <a:lnTo>
                    <a:pt x="117" y="277"/>
                  </a:lnTo>
                  <a:lnTo>
                    <a:pt x="113" y="279"/>
                  </a:lnTo>
                  <a:lnTo>
                    <a:pt x="107" y="283"/>
                  </a:lnTo>
                  <a:lnTo>
                    <a:pt x="103" y="286"/>
                  </a:lnTo>
                  <a:lnTo>
                    <a:pt x="97" y="286"/>
                  </a:lnTo>
                  <a:lnTo>
                    <a:pt x="92" y="281"/>
                  </a:lnTo>
                  <a:lnTo>
                    <a:pt x="83" y="268"/>
                  </a:lnTo>
                  <a:lnTo>
                    <a:pt x="82" y="262"/>
                  </a:lnTo>
                  <a:lnTo>
                    <a:pt x="82" y="260"/>
                  </a:lnTo>
                  <a:lnTo>
                    <a:pt x="81" y="259"/>
                  </a:lnTo>
                  <a:lnTo>
                    <a:pt x="74" y="259"/>
                  </a:lnTo>
                  <a:lnTo>
                    <a:pt x="73" y="258"/>
                  </a:lnTo>
                  <a:lnTo>
                    <a:pt x="71" y="258"/>
                  </a:lnTo>
                  <a:lnTo>
                    <a:pt x="65" y="263"/>
                  </a:lnTo>
                  <a:lnTo>
                    <a:pt x="63" y="264"/>
                  </a:lnTo>
                  <a:lnTo>
                    <a:pt x="57" y="264"/>
                  </a:lnTo>
                  <a:lnTo>
                    <a:pt x="51" y="267"/>
                  </a:lnTo>
                  <a:lnTo>
                    <a:pt x="46" y="267"/>
                  </a:lnTo>
                  <a:lnTo>
                    <a:pt x="40" y="263"/>
                  </a:lnTo>
                  <a:lnTo>
                    <a:pt x="35" y="259"/>
                  </a:lnTo>
                  <a:lnTo>
                    <a:pt x="28" y="255"/>
                  </a:lnTo>
                  <a:lnTo>
                    <a:pt x="23" y="249"/>
                  </a:lnTo>
                  <a:lnTo>
                    <a:pt x="19" y="243"/>
                  </a:lnTo>
                  <a:lnTo>
                    <a:pt x="13" y="227"/>
                  </a:lnTo>
                  <a:lnTo>
                    <a:pt x="12" y="221"/>
                  </a:lnTo>
                  <a:lnTo>
                    <a:pt x="13" y="215"/>
                  </a:lnTo>
                  <a:lnTo>
                    <a:pt x="19" y="212"/>
                  </a:lnTo>
                  <a:lnTo>
                    <a:pt x="27" y="212"/>
                  </a:lnTo>
                  <a:lnTo>
                    <a:pt x="35" y="215"/>
                  </a:lnTo>
                  <a:lnTo>
                    <a:pt x="40" y="217"/>
                  </a:lnTo>
                  <a:lnTo>
                    <a:pt x="47" y="219"/>
                  </a:lnTo>
                  <a:lnTo>
                    <a:pt x="60" y="219"/>
                  </a:lnTo>
                  <a:lnTo>
                    <a:pt x="62" y="217"/>
                  </a:lnTo>
                  <a:lnTo>
                    <a:pt x="61" y="214"/>
                  </a:lnTo>
                  <a:lnTo>
                    <a:pt x="58" y="210"/>
                  </a:lnTo>
                  <a:lnTo>
                    <a:pt x="53" y="204"/>
                  </a:lnTo>
                  <a:lnTo>
                    <a:pt x="50" y="200"/>
                  </a:lnTo>
                  <a:lnTo>
                    <a:pt x="45" y="198"/>
                  </a:lnTo>
                  <a:lnTo>
                    <a:pt x="36" y="195"/>
                  </a:lnTo>
                  <a:lnTo>
                    <a:pt x="24" y="193"/>
                  </a:lnTo>
                  <a:lnTo>
                    <a:pt x="13" y="191"/>
                  </a:lnTo>
                  <a:lnTo>
                    <a:pt x="4" y="189"/>
                  </a:lnTo>
                  <a:lnTo>
                    <a:pt x="1" y="187"/>
                  </a:lnTo>
                  <a:lnTo>
                    <a:pt x="1" y="158"/>
                  </a:lnTo>
                  <a:lnTo>
                    <a:pt x="0" y="153"/>
                  </a:lnTo>
                  <a:lnTo>
                    <a:pt x="0" y="146"/>
                  </a:lnTo>
                  <a:lnTo>
                    <a:pt x="2" y="138"/>
                  </a:lnTo>
                  <a:lnTo>
                    <a:pt x="2" y="128"/>
                  </a:lnTo>
                  <a:lnTo>
                    <a:pt x="1" y="121"/>
                  </a:lnTo>
                  <a:lnTo>
                    <a:pt x="0" y="112"/>
                  </a:lnTo>
                  <a:lnTo>
                    <a:pt x="0" y="105"/>
                  </a:lnTo>
                  <a:lnTo>
                    <a:pt x="2" y="100"/>
                  </a:lnTo>
                  <a:lnTo>
                    <a:pt x="5" y="93"/>
                  </a:lnTo>
                  <a:lnTo>
                    <a:pt x="7" y="86"/>
                  </a:lnTo>
                  <a:lnTo>
                    <a:pt x="11" y="75"/>
                  </a:lnTo>
                  <a:lnTo>
                    <a:pt x="13" y="64"/>
                  </a:lnTo>
                  <a:lnTo>
                    <a:pt x="15" y="56"/>
                  </a:lnTo>
                  <a:lnTo>
                    <a:pt x="22" y="41"/>
                  </a:lnTo>
                  <a:lnTo>
                    <a:pt x="25" y="32"/>
                  </a:lnTo>
                  <a:lnTo>
                    <a:pt x="30" y="23"/>
                  </a:lnTo>
                  <a:lnTo>
                    <a:pt x="36" y="15"/>
                  </a:lnTo>
                  <a:lnTo>
                    <a:pt x="47" y="9"/>
                  </a:lnTo>
                  <a:lnTo>
                    <a:pt x="59" y="3"/>
                  </a:lnTo>
                  <a:lnTo>
                    <a:pt x="70" y="1"/>
                  </a:lnTo>
                  <a:lnTo>
                    <a:pt x="78" y="1"/>
                  </a:lnTo>
                  <a:lnTo>
                    <a:pt x="8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2" name="Freeform 60">
              <a:extLst>
                <a:ext uri="{FF2B5EF4-FFF2-40B4-BE49-F238E27FC236}">
                  <a16:creationId xmlns:a16="http://schemas.microsoft.com/office/drawing/2014/main" id="{AF9D27C6-BA00-4D37-B263-5C3873C5250E}"/>
                </a:ext>
              </a:extLst>
            </p:cNvPr>
            <p:cNvSpPr>
              <a:spLocks/>
            </p:cNvSpPr>
            <p:nvPr/>
          </p:nvSpPr>
          <p:spPr bwMode="auto">
            <a:xfrm>
              <a:off x="5237163" y="3533776"/>
              <a:ext cx="30163" cy="20638"/>
            </a:xfrm>
            <a:custGeom>
              <a:avLst/>
              <a:gdLst/>
              <a:ahLst/>
              <a:cxnLst>
                <a:cxn ang="0">
                  <a:pos x="12" y="0"/>
                </a:cxn>
                <a:cxn ang="0">
                  <a:pos x="14" y="0"/>
                </a:cxn>
                <a:cxn ang="0">
                  <a:pos x="17" y="2"/>
                </a:cxn>
                <a:cxn ang="0">
                  <a:pos x="18" y="3"/>
                </a:cxn>
                <a:cxn ang="0">
                  <a:pos x="19" y="5"/>
                </a:cxn>
                <a:cxn ang="0">
                  <a:pos x="19" y="9"/>
                </a:cxn>
                <a:cxn ang="0">
                  <a:pos x="16" y="13"/>
                </a:cxn>
                <a:cxn ang="0">
                  <a:pos x="6" y="13"/>
                </a:cxn>
                <a:cxn ang="0">
                  <a:pos x="4" y="12"/>
                </a:cxn>
                <a:cxn ang="0">
                  <a:pos x="2" y="12"/>
                </a:cxn>
                <a:cxn ang="0">
                  <a:pos x="0" y="9"/>
                </a:cxn>
                <a:cxn ang="0">
                  <a:pos x="0" y="8"/>
                </a:cxn>
                <a:cxn ang="0">
                  <a:pos x="1" y="7"/>
                </a:cxn>
                <a:cxn ang="0">
                  <a:pos x="1" y="5"/>
                </a:cxn>
                <a:cxn ang="0">
                  <a:pos x="3" y="3"/>
                </a:cxn>
                <a:cxn ang="0">
                  <a:pos x="5" y="2"/>
                </a:cxn>
                <a:cxn ang="0">
                  <a:pos x="12" y="0"/>
                </a:cxn>
              </a:cxnLst>
              <a:rect l="0" t="0" r="r" b="b"/>
              <a:pathLst>
                <a:path w="19" h="13">
                  <a:moveTo>
                    <a:pt x="12" y="0"/>
                  </a:moveTo>
                  <a:lnTo>
                    <a:pt x="14" y="0"/>
                  </a:lnTo>
                  <a:lnTo>
                    <a:pt x="17" y="2"/>
                  </a:lnTo>
                  <a:lnTo>
                    <a:pt x="18" y="3"/>
                  </a:lnTo>
                  <a:lnTo>
                    <a:pt x="19" y="5"/>
                  </a:lnTo>
                  <a:lnTo>
                    <a:pt x="19" y="9"/>
                  </a:lnTo>
                  <a:lnTo>
                    <a:pt x="16" y="13"/>
                  </a:lnTo>
                  <a:lnTo>
                    <a:pt x="6" y="13"/>
                  </a:lnTo>
                  <a:lnTo>
                    <a:pt x="4" y="12"/>
                  </a:lnTo>
                  <a:lnTo>
                    <a:pt x="2" y="12"/>
                  </a:lnTo>
                  <a:lnTo>
                    <a:pt x="0" y="9"/>
                  </a:lnTo>
                  <a:lnTo>
                    <a:pt x="0" y="8"/>
                  </a:lnTo>
                  <a:lnTo>
                    <a:pt x="1" y="7"/>
                  </a:lnTo>
                  <a:lnTo>
                    <a:pt x="1" y="5"/>
                  </a:lnTo>
                  <a:lnTo>
                    <a:pt x="3" y="3"/>
                  </a:lnTo>
                  <a:lnTo>
                    <a:pt x="5" y="2"/>
                  </a:lnTo>
                  <a:lnTo>
                    <a:pt x="1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3" name="Freeform 61">
              <a:extLst>
                <a:ext uri="{FF2B5EF4-FFF2-40B4-BE49-F238E27FC236}">
                  <a16:creationId xmlns:a16="http://schemas.microsoft.com/office/drawing/2014/main" id="{365BE9D6-EFDC-44DF-8765-420DE866F9C3}"/>
                </a:ext>
              </a:extLst>
            </p:cNvPr>
            <p:cNvSpPr>
              <a:spLocks/>
            </p:cNvSpPr>
            <p:nvPr/>
          </p:nvSpPr>
          <p:spPr bwMode="auto">
            <a:xfrm>
              <a:off x="4768850" y="3149601"/>
              <a:ext cx="103188" cy="103188"/>
            </a:xfrm>
            <a:custGeom>
              <a:avLst/>
              <a:gdLst/>
              <a:ahLst/>
              <a:cxnLst>
                <a:cxn ang="0">
                  <a:pos x="2" y="0"/>
                </a:cxn>
                <a:cxn ang="0">
                  <a:pos x="6" y="1"/>
                </a:cxn>
                <a:cxn ang="0">
                  <a:pos x="10" y="5"/>
                </a:cxn>
                <a:cxn ang="0">
                  <a:pos x="15" y="9"/>
                </a:cxn>
                <a:cxn ang="0">
                  <a:pos x="21" y="12"/>
                </a:cxn>
                <a:cxn ang="0">
                  <a:pos x="26" y="13"/>
                </a:cxn>
                <a:cxn ang="0">
                  <a:pos x="35" y="12"/>
                </a:cxn>
                <a:cxn ang="0">
                  <a:pos x="44" y="13"/>
                </a:cxn>
                <a:cxn ang="0">
                  <a:pos x="52" y="17"/>
                </a:cxn>
                <a:cxn ang="0">
                  <a:pos x="63" y="26"/>
                </a:cxn>
                <a:cxn ang="0">
                  <a:pos x="65" y="31"/>
                </a:cxn>
                <a:cxn ang="0">
                  <a:pos x="65" y="34"/>
                </a:cxn>
                <a:cxn ang="0">
                  <a:pos x="64" y="36"/>
                </a:cxn>
                <a:cxn ang="0">
                  <a:pos x="61" y="38"/>
                </a:cxn>
                <a:cxn ang="0">
                  <a:pos x="61" y="40"/>
                </a:cxn>
                <a:cxn ang="0">
                  <a:pos x="59" y="41"/>
                </a:cxn>
                <a:cxn ang="0">
                  <a:pos x="58" y="42"/>
                </a:cxn>
                <a:cxn ang="0">
                  <a:pos x="56" y="43"/>
                </a:cxn>
                <a:cxn ang="0">
                  <a:pos x="53" y="43"/>
                </a:cxn>
                <a:cxn ang="0">
                  <a:pos x="44" y="44"/>
                </a:cxn>
                <a:cxn ang="0">
                  <a:pos x="35" y="46"/>
                </a:cxn>
                <a:cxn ang="0">
                  <a:pos x="31" y="49"/>
                </a:cxn>
                <a:cxn ang="0">
                  <a:pos x="31" y="51"/>
                </a:cxn>
                <a:cxn ang="0">
                  <a:pos x="30" y="53"/>
                </a:cxn>
                <a:cxn ang="0">
                  <a:pos x="30" y="56"/>
                </a:cxn>
                <a:cxn ang="0">
                  <a:pos x="29" y="58"/>
                </a:cxn>
                <a:cxn ang="0">
                  <a:pos x="28" y="62"/>
                </a:cxn>
                <a:cxn ang="0">
                  <a:pos x="26" y="64"/>
                </a:cxn>
                <a:cxn ang="0">
                  <a:pos x="25" y="65"/>
                </a:cxn>
                <a:cxn ang="0">
                  <a:pos x="23" y="65"/>
                </a:cxn>
                <a:cxn ang="0">
                  <a:pos x="19" y="61"/>
                </a:cxn>
                <a:cxn ang="0">
                  <a:pos x="14" y="54"/>
                </a:cxn>
                <a:cxn ang="0">
                  <a:pos x="10" y="45"/>
                </a:cxn>
                <a:cxn ang="0">
                  <a:pos x="7" y="38"/>
                </a:cxn>
                <a:cxn ang="0">
                  <a:pos x="3" y="33"/>
                </a:cxn>
                <a:cxn ang="0">
                  <a:pos x="1" y="28"/>
                </a:cxn>
                <a:cxn ang="0">
                  <a:pos x="0" y="20"/>
                </a:cxn>
                <a:cxn ang="0">
                  <a:pos x="0" y="11"/>
                </a:cxn>
                <a:cxn ang="0">
                  <a:pos x="1" y="4"/>
                </a:cxn>
                <a:cxn ang="0">
                  <a:pos x="2" y="0"/>
                </a:cxn>
              </a:cxnLst>
              <a:rect l="0" t="0" r="r" b="b"/>
              <a:pathLst>
                <a:path w="65" h="65">
                  <a:moveTo>
                    <a:pt x="2" y="0"/>
                  </a:moveTo>
                  <a:lnTo>
                    <a:pt x="6" y="1"/>
                  </a:lnTo>
                  <a:lnTo>
                    <a:pt x="10" y="5"/>
                  </a:lnTo>
                  <a:lnTo>
                    <a:pt x="15" y="9"/>
                  </a:lnTo>
                  <a:lnTo>
                    <a:pt x="21" y="12"/>
                  </a:lnTo>
                  <a:lnTo>
                    <a:pt x="26" y="13"/>
                  </a:lnTo>
                  <a:lnTo>
                    <a:pt x="35" y="12"/>
                  </a:lnTo>
                  <a:lnTo>
                    <a:pt x="44" y="13"/>
                  </a:lnTo>
                  <a:lnTo>
                    <a:pt x="52" y="17"/>
                  </a:lnTo>
                  <a:lnTo>
                    <a:pt x="63" y="26"/>
                  </a:lnTo>
                  <a:lnTo>
                    <a:pt x="65" y="31"/>
                  </a:lnTo>
                  <a:lnTo>
                    <a:pt x="65" y="34"/>
                  </a:lnTo>
                  <a:lnTo>
                    <a:pt x="64" y="36"/>
                  </a:lnTo>
                  <a:lnTo>
                    <a:pt x="61" y="38"/>
                  </a:lnTo>
                  <a:lnTo>
                    <a:pt x="61" y="40"/>
                  </a:lnTo>
                  <a:lnTo>
                    <a:pt x="59" y="41"/>
                  </a:lnTo>
                  <a:lnTo>
                    <a:pt x="58" y="42"/>
                  </a:lnTo>
                  <a:lnTo>
                    <a:pt x="56" y="43"/>
                  </a:lnTo>
                  <a:lnTo>
                    <a:pt x="53" y="43"/>
                  </a:lnTo>
                  <a:lnTo>
                    <a:pt x="44" y="44"/>
                  </a:lnTo>
                  <a:lnTo>
                    <a:pt x="35" y="46"/>
                  </a:lnTo>
                  <a:lnTo>
                    <a:pt x="31" y="49"/>
                  </a:lnTo>
                  <a:lnTo>
                    <a:pt x="31" y="51"/>
                  </a:lnTo>
                  <a:lnTo>
                    <a:pt x="30" y="53"/>
                  </a:lnTo>
                  <a:lnTo>
                    <a:pt x="30" y="56"/>
                  </a:lnTo>
                  <a:lnTo>
                    <a:pt x="29" y="58"/>
                  </a:lnTo>
                  <a:lnTo>
                    <a:pt x="28" y="62"/>
                  </a:lnTo>
                  <a:lnTo>
                    <a:pt x="26" y="64"/>
                  </a:lnTo>
                  <a:lnTo>
                    <a:pt x="25" y="65"/>
                  </a:lnTo>
                  <a:lnTo>
                    <a:pt x="23" y="65"/>
                  </a:lnTo>
                  <a:lnTo>
                    <a:pt x="19" y="61"/>
                  </a:lnTo>
                  <a:lnTo>
                    <a:pt x="14" y="54"/>
                  </a:lnTo>
                  <a:lnTo>
                    <a:pt x="10" y="45"/>
                  </a:lnTo>
                  <a:lnTo>
                    <a:pt x="7" y="38"/>
                  </a:lnTo>
                  <a:lnTo>
                    <a:pt x="3" y="33"/>
                  </a:lnTo>
                  <a:lnTo>
                    <a:pt x="1" y="28"/>
                  </a:lnTo>
                  <a:lnTo>
                    <a:pt x="0" y="20"/>
                  </a:lnTo>
                  <a:lnTo>
                    <a:pt x="0" y="11"/>
                  </a:lnTo>
                  <a:lnTo>
                    <a:pt x="1" y="4"/>
                  </a:lnTo>
                  <a:lnTo>
                    <a:pt x="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4" name="Freeform 62">
              <a:extLst>
                <a:ext uri="{FF2B5EF4-FFF2-40B4-BE49-F238E27FC236}">
                  <a16:creationId xmlns:a16="http://schemas.microsoft.com/office/drawing/2014/main" id="{2B2B0E3C-7795-43B4-A278-DB12BBF37130}"/>
                </a:ext>
              </a:extLst>
            </p:cNvPr>
            <p:cNvSpPr>
              <a:spLocks/>
            </p:cNvSpPr>
            <p:nvPr/>
          </p:nvSpPr>
          <p:spPr bwMode="auto">
            <a:xfrm>
              <a:off x="3514725" y="2916238"/>
              <a:ext cx="161925" cy="169863"/>
            </a:xfrm>
            <a:custGeom>
              <a:avLst/>
              <a:gdLst/>
              <a:ahLst/>
              <a:cxnLst>
                <a:cxn ang="0">
                  <a:pos x="51" y="0"/>
                </a:cxn>
                <a:cxn ang="0">
                  <a:pos x="55" y="2"/>
                </a:cxn>
                <a:cxn ang="0">
                  <a:pos x="59" y="7"/>
                </a:cxn>
                <a:cxn ang="0">
                  <a:pos x="60" y="12"/>
                </a:cxn>
                <a:cxn ang="0">
                  <a:pos x="61" y="17"/>
                </a:cxn>
                <a:cxn ang="0">
                  <a:pos x="63" y="20"/>
                </a:cxn>
                <a:cxn ang="0">
                  <a:pos x="68" y="24"/>
                </a:cxn>
                <a:cxn ang="0">
                  <a:pos x="77" y="32"/>
                </a:cxn>
                <a:cxn ang="0">
                  <a:pos x="87" y="41"/>
                </a:cxn>
                <a:cxn ang="0">
                  <a:pos x="91" y="47"/>
                </a:cxn>
                <a:cxn ang="0">
                  <a:pos x="92" y="55"/>
                </a:cxn>
                <a:cxn ang="0">
                  <a:pos x="92" y="69"/>
                </a:cxn>
                <a:cxn ang="0">
                  <a:pos x="95" y="75"/>
                </a:cxn>
                <a:cxn ang="0">
                  <a:pos x="99" y="80"/>
                </a:cxn>
                <a:cxn ang="0">
                  <a:pos x="101" y="87"/>
                </a:cxn>
                <a:cxn ang="0">
                  <a:pos x="102" y="91"/>
                </a:cxn>
                <a:cxn ang="0">
                  <a:pos x="98" y="95"/>
                </a:cxn>
                <a:cxn ang="0">
                  <a:pos x="92" y="97"/>
                </a:cxn>
                <a:cxn ang="0">
                  <a:pos x="87" y="101"/>
                </a:cxn>
                <a:cxn ang="0">
                  <a:pos x="83" y="106"/>
                </a:cxn>
                <a:cxn ang="0">
                  <a:pos x="78" y="107"/>
                </a:cxn>
                <a:cxn ang="0">
                  <a:pos x="56" y="98"/>
                </a:cxn>
                <a:cxn ang="0">
                  <a:pos x="48" y="94"/>
                </a:cxn>
                <a:cxn ang="0">
                  <a:pos x="41" y="89"/>
                </a:cxn>
                <a:cxn ang="0">
                  <a:pos x="32" y="83"/>
                </a:cxn>
                <a:cxn ang="0">
                  <a:pos x="21" y="74"/>
                </a:cxn>
                <a:cxn ang="0">
                  <a:pos x="15" y="72"/>
                </a:cxn>
                <a:cxn ang="0">
                  <a:pos x="8" y="71"/>
                </a:cxn>
                <a:cxn ang="0">
                  <a:pos x="4" y="69"/>
                </a:cxn>
                <a:cxn ang="0">
                  <a:pos x="2" y="66"/>
                </a:cxn>
                <a:cxn ang="0">
                  <a:pos x="0" y="63"/>
                </a:cxn>
                <a:cxn ang="0">
                  <a:pos x="0" y="56"/>
                </a:cxn>
                <a:cxn ang="0">
                  <a:pos x="2" y="54"/>
                </a:cxn>
                <a:cxn ang="0">
                  <a:pos x="3" y="53"/>
                </a:cxn>
                <a:cxn ang="0">
                  <a:pos x="6" y="51"/>
                </a:cxn>
                <a:cxn ang="0">
                  <a:pos x="13" y="49"/>
                </a:cxn>
                <a:cxn ang="0">
                  <a:pos x="20" y="45"/>
                </a:cxn>
                <a:cxn ang="0">
                  <a:pos x="27" y="42"/>
                </a:cxn>
                <a:cxn ang="0">
                  <a:pos x="29" y="38"/>
                </a:cxn>
                <a:cxn ang="0">
                  <a:pos x="29" y="30"/>
                </a:cxn>
                <a:cxn ang="0">
                  <a:pos x="31" y="23"/>
                </a:cxn>
                <a:cxn ang="0">
                  <a:pos x="37" y="18"/>
                </a:cxn>
                <a:cxn ang="0">
                  <a:pos x="39" y="12"/>
                </a:cxn>
                <a:cxn ang="0">
                  <a:pos x="45" y="1"/>
                </a:cxn>
                <a:cxn ang="0">
                  <a:pos x="51" y="0"/>
                </a:cxn>
              </a:cxnLst>
              <a:rect l="0" t="0" r="r" b="b"/>
              <a:pathLst>
                <a:path w="102" h="107">
                  <a:moveTo>
                    <a:pt x="51" y="0"/>
                  </a:moveTo>
                  <a:lnTo>
                    <a:pt x="55" y="2"/>
                  </a:lnTo>
                  <a:lnTo>
                    <a:pt x="59" y="7"/>
                  </a:lnTo>
                  <a:lnTo>
                    <a:pt x="60" y="12"/>
                  </a:lnTo>
                  <a:lnTo>
                    <a:pt x="61" y="17"/>
                  </a:lnTo>
                  <a:lnTo>
                    <a:pt x="63" y="20"/>
                  </a:lnTo>
                  <a:lnTo>
                    <a:pt x="68" y="24"/>
                  </a:lnTo>
                  <a:lnTo>
                    <a:pt x="77" y="32"/>
                  </a:lnTo>
                  <a:lnTo>
                    <a:pt x="87" y="41"/>
                  </a:lnTo>
                  <a:lnTo>
                    <a:pt x="91" y="47"/>
                  </a:lnTo>
                  <a:lnTo>
                    <a:pt x="92" y="55"/>
                  </a:lnTo>
                  <a:lnTo>
                    <a:pt x="92" y="69"/>
                  </a:lnTo>
                  <a:lnTo>
                    <a:pt x="95" y="75"/>
                  </a:lnTo>
                  <a:lnTo>
                    <a:pt x="99" y="80"/>
                  </a:lnTo>
                  <a:lnTo>
                    <a:pt x="101" y="87"/>
                  </a:lnTo>
                  <a:lnTo>
                    <a:pt x="102" y="91"/>
                  </a:lnTo>
                  <a:lnTo>
                    <a:pt x="98" y="95"/>
                  </a:lnTo>
                  <a:lnTo>
                    <a:pt x="92" y="97"/>
                  </a:lnTo>
                  <a:lnTo>
                    <a:pt x="87" y="101"/>
                  </a:lnTo>
                  <a:lnTo>
                    <a:pt x="83" y="106"/>
                  </a:lnTo>
                  <a:lnTo>
                    <a:pt x="78" y="107"/>
                  </a:lnTo>
                  <a:lnTo>
                    <a:pt x="56" y="98"/>
                  </a:lnTo>
                  <a:lnTo>
                    <a:pt x="48" y="94"/>
                  </a:lnTo>
                  <a:lnTo>
                    <a:pt x="41" y="89"/>
                  </a:lnTo>
                  <a:lnTo>
                    <a:pt x="32" y="83"/>
                  </a:lnTo>
                  <a:lnTo>
                    <a:pt x="21" y="74"/>
                  </a:lnTo>
                  <a:lnTo>
                    <a:pt x="15" y="72"/>
                  </a:lnTo>
                  <a:lnTo>
                    <a:pt x="8" y="71"/>
                  </a:lnTo>
                  <a:lnTo>
                    <a:pt x="4" y="69"/>
                  </a:lnTo>
                  <a:lnTo>
                    <a:pt x="2" y="66"/>
                  </a:lnTo>
                  <a:lnTo>
                    <a:pt x="0" y="63"/>
                  </a:lnTo>
                  <a:lnTo>
                    <a:pt x="0" y="56"/>
                  </a:lnTo>
                  <a:lnTo>
                    <a:pt x="2" y="54"/>
                  </a:lnTo>
                  <a:lnTo>
                    <a:pt x="3" y="53"/>
                  </a:lnTo>
                  <a:lnTo>
                    <a:pt x="6" y="51"/>
                  </a:lnTo>
                  <a:lnTo>
                    <a:pt x="13" y="49"/>
                  </a:lnTo>
                  <a:lnTo>
                    <a:pt x="20" y="45"/>
                  </a:lnTo>
                  <a:lnTo>
                    <a:pt x="27" y="42"/>
                  </a:lnTo>
                  <a:lnTo>
                    <a:pt x="29" y="38"/>
                  </a:lnTo>
                  <a:lnTo>
                    <a:pt x="29" y="30"/>
                  </a:lnTo>
                  <a:lnTo>
                    <a:pt x="31" y="23"/>
                  </a:lnTo>
                  <a:lnTo>
                    <a:pt x="37" y="18"/>
                  </a:lnTo>
                  <a:lnTo>
                    <a:pt x="39" y="12"/>
                  </a:lnTo>
                  <a:lnTo>
                    <a:pt x="45" y="1"/>
                  </a:lnTo>
                  <a:lnTo>
                    <a:pt x="5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5" name="Freeform 63">
              <a:extLst>
                <a:ext uri="{FF2B5EF4-FFF2-40B4-BE49-F238E27FC236}">
                  <a16:creationId xmlns:a16="http://schemas.microsoft.com/office/drawing/2014/main" id="{972F2FE7-728C-48EA-80B1-FE8D3233859A}"/>
                </a:ext>
              </a:extLst>
            </p:cNvPr>
            <p:cNvSpPr>
              <a:spLocks/>
            </p:cNvSpPr>
            <p:nvPr/>
          </p:nvSpPr>
          <p:spPr bwMode="auto">
            <a:xfrm>
              <a:off x="3470275" y="3001963"/>
              <a:ext cx="14288" cy="30163"/>
            </a:xfrm>
            <a:custGeom>
              <a:avLst/>
              <a:gdLst/>
              <a:ahLst/>
              <a:cxnLst>
                <a:cxn ang="0">
                  <a:pos x="6" y="0"/>
                </a:cxn>
                <a:cxn ang="0">
                  <a:pos x="9" y="1"/>
                </a:cxn>
                <a:cxn ang="0">
                  <a:pos x="9" y="12"/>
                </a:cxn>
                <a:cxn ang="0">
                  <a:pos x="7" y="17"/>
                </a:cxn>
                <a:cxn ang="0">
                  <a:pos x="4" y="19"/>
                </a:cxn>
                <a:cxn ang="0">
                  <a:pos x="1" y="18"/>
                </a:cxn>
                <a:cxn ang="0">
                  <a:pos x="0" y="13"/>
                </a:cxn>
                <a:cxn ang="0">
                  <a:pos x="0" y="8"/>
                </a:cxn>
                <a:cxn ang="0">
                  <a:pos x="2" y="2"/>
                </a:cxn>
                <a:cxn ang="0">
                  <a:pos x="6" y="0"/>
                </a:cxn>
              </a:cxnLst>
              <a:rect l="0" t="0" r="r" b="b"/>
              <a:pathLst>
                <a:path w="9" h="19">
                  <a:moveTo>
                    <a:pt x="6" y="0"/>
                  </a:moveTo>
                  <a:lnTo>
                    <a:pt x="9" y="1"/>
                  </a:lnTo>
                  <a:lnTo>
                    <a:pt x="9" y="12"/>
                  </a:lnTo>
                  <a:lnTo>
                    <a:pt x="7" y="17"/>
                  </a:lnTo>
                  <a:lnTo>
                    <a:pt x="4" y="19"/>
                  </a:lnTo>
                  <a:lnTo>
                    <a:pt x="1" y="18"/>
                  </a:lnTo>
                  <a:lnTo>
                    <a:pt x="0" y="13"/>
                  </a:lnTo>
                  <a:lnTo>
                    <a:pt x="0" y="8"/>
                  </a:lnTo>
                  <a:lnTo>
                    <a:pt x="2" y="2"/>
                  </a:lnTo>
                  <a:lnTo>
                    <a:pt x="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6" name="Freeform 64">
              <a:extLst>
                <a:ext uri="{FF2B5EF4-FFF2-40B4-BE49-F238E27FC236}">
                  <a16:creationId xmlns:a16="http://schemas.microsoft.com/office/drawing/2014/main" id="{CCF12BDD-9CAD-443A-8E0F-9BA6A6729452}"/>
                </a:ext>
              </a:extLst>
            </p:cNvPr>
            <p:cNvSpPr>
              <a:spLocks/>
            </p:cNvSpPr>
            <p:nvPr/>
          </p:nvSpPr>
          <p:spPr bwMode="auto">
            <a:xfrm>
              <a:off x="3403600" y="3016251"/>
              <a:ext cx="15875" cy="19050"/>
            </a:xfrm>
            <a:custGeom>
              <a:avLst/>
              <a:gdLst/>
              <a:ahLst/>
              <a:cxnLst>
                <a:cxn ang="0">
                  <a:pos x="7" y="0"/>
                </a:cxn>
                <a:cxn ang="0">
                  <a:pos x="9" y="1"/>
                </a:cxn>
                <a:cxn ang="0">
                  <a:pos x="10" y="2"/>
                </a:cxn>
                <a:cxn ang="0">
                  <a:pos x="10" y="5"/>
                </a:cxn>
                <a:cxn ang="0">
                  <a:pos x="8" y="10"/>
                </a:cxn>
                <a:cxn ang="0">
                  <a:pos x="4" y="12"/>
                </a:cxn>
                <a:cxn ang="0">
                  <a:pos x="3" y="11"/>
                </a:cxn>
                <a:cxn ang="0">
                  <a:pos x="0" y="6"/>
                </a:cxn>
                <a:cxn ang="0">
                  <a:pos x="3" y="2"/>
                </a:cxn>
                <a:cxn ang="0">
                  <a:pos x="7" y="0"/>
                </a:cxn>
              </a:cxnLst>
              <a:rect l="0" t="0" r="r" b="b"/>
              <a:pathLst>
                <a:path w="10" h="12">
                  <a:moveTo>
                    <a:pt x="7" y="0"/>
                  </a:moveTo>
                  <a:lnTo>
                    <a:pt x="9" y="1"/>
                  </a:lnTo>
                  <a:lnTo>
                    <a:pt x="10" y="2"/>
                  </a:lnTo>
                  <a:lnTo>
                    <a:pt x="10" y="5"/>
                  </a:lnTo>
                  <a:lnTo>
                    <a:pt x="8" y="10"/>
                  </a:lnTo>
                  <a:lnTo>
                    <a:pt x="4" y="12"/>
                  </a:lnTo>
                  <a:lnTo>
                    <a:pt x="3" y="11"/>
                  </a:lnTo>
                  <a:lnTo>
                    <a:pt x="0" y="6"/>
                  </a:lnTo>
                  <a:lnTo>
                    <a:pt x="3" y="2"/>
                  </a:lnTo>
                  <a:lnTo>
                    <a:pt x="7"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7" name="Freeform 65">
              <a:extLst>
                <a:ext uri="{FF2B5EF4-FFF2-40B4-BE49-F238E27FC236}">
                  <a16:creationId xmlns:a16="http://schemas.microsoft.com/office/drawing/2014/main" id="{3C59D77C-F2C7-432B-87C0-8AFCB97638AA}"/>
                </a:ext>
              </a:extLst>
            </p:cNvPr>
            <p:cNvSpPr>
              <a:spLocks/>
            </p:cNvSpPr>
            <p:nvPr/>
          </p:nvSpPr>
          <p:spPr bwMode="auto">
            <a:xfrm>
              <a:off x="3276600" y="3014663"/>
              <a:ext cx="20638" cy="20638"/>
            </a:xfrm>
            <a:custGeom>
              <a:avLst/>
              <a:gdLst/>
              <a:ahLst/>
              <a:cxnLst>
                <a:cxn ang="0">
                  <a:pos x="2" y="0"/>
                </a:cxn>
                <a:cxn ang="0">
                  <a:pos x="4" y="0"/>
                </a:cxn>
                <a:cxn ang="0">
                  <a:pos x="5" y="1"/>
                </a:cxn>
                <a:cxn ang="0">
                  <a:pos x="7" y="2"/>
                </a:cxn>
                <a:cxn ang="0">
                  <a:pos x="10" y="5"/>
                </a:cxn>
                <a:cxn ang="0">
                  <a:pos x="13" y="10"/>
                </a:cxn>
                <a:cxn ang="0">
                  <a:pos x="11" y="11"/>
                </a:cxn>
                <a:cxn ang="0">
                  <a:pos x="11" y="12"/>
                </a:cxn>
                <a:cxn ang="0">
                  <a:pos x="9" y="13"/>
                </a:cxn>
                <a:cxn ang="0">
                  <a:pos x="7" y="13"/>
                </a:cxn>
                <a:cxn ang="0">
                  <a:pos x="5" y="12"/>
                </a:cxn>
                <a:cxn ang="0">
                  <a:pos x="3" y="10"/>
                </a:cxn>
                <a:cxn ang="0">
                  <a:pos x="0" y="5"/>
                </a:cxn>
                <a:cxn ang="0">
                  <a:pos x="0" y="1"/>
                </a:cxn>
                <a:cxn ang="0">
                  <a:pos x="2" y="0"/>
                </a:cxn>
              </a:cxnLst>
              <a:rect l="0" t="0" r="r" b="b"/>
              <a:pathLst>
                <a:path w="13" h="13">
                  <a:moveTo>
                    <a:pt x="2" y="0"/>
                  </a:moveTo>
                  <a:lnTo>
                    <a:pt x="4" y="0"/>
                  </a:lnTo>
                  <a:lnTo>
                    <a:pt x="5" y="1"/>
                  </a:lnTo>
                  <a:lnTo>
                    <a:pt x="7" y="2"/>
                  </a:lnTo>
                  <a:lnTo>
                    <a:pt x="10" y="5"/>
                  </a:lnTo>
                  <a:lnTo>
                    <a:pt x="13" y="10"/>
                  </a:lnTo>
                  <a:lnTo>
                    <a:pt x="11" y="11"/>
                  </a:lnTo>
                  <a:lnTo>
                    <a:pt x="11" y="12"/>
                  </a:lnTo>
                  <a:lnTo>
                    <a:pt x="9" y="13"/>
                  </a:lnTo>
                  <a:lnTo>
                    <a:pt x="7" y="13"/>
                  </a:lnTo>
                  <a:lnTo>
                    <a:pt x="5" y="12"/>
                  </a:lnTo>
                  <a:lnTo>
                    <a:pt x="3" y="10"/>
                  </a:lnTo>
                  <a:lnTo>
                    <a:pt x="0" y="5"/>
                  </a:lnTo>
                  <a:lnTo>
                    <a:pt x="0" y="1"/>
                  </a:lnTo>
                  <a:lnTo>
                    <a:pt x="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8" name="Freeform 66">
              <a:extLst>
                <a:ext uri="{FF2B5EF4-FFF2-40B4-BE49-F238E27FC236}">
                  <a16:creationId xmlns:a16="http://schemas.microsoft.com/office/drawing/2014/main" id="{2A94B8F4-2840-4F94-9C7B-A823F0B34856}"/>
                </a:ext>
              </a:extLst>
            </p:cNvPr>
            <p:cNvSpPr>
              <a:spLocks/>
            </p:cNvSpPr>
            <p:nvPr/>
          </p:nvSpPr>
          <p:spPr bwMode="auto">
            <a:xfrm>
              <a:off x="3500438" y="2808288"/>
              <a:ext cx="12700" cy="20638"/>
            </a:xfrm>
            <a:custGeom>
              <a:avLst/>
              <a:gdLst/>
              <a:ahLst/>
              <a:cxnLst>
                <a:cxn ang="0">
                  <a:pos x="2" y="0"/>
                </a:cxn>
                <a:cxn ang="0">
                  <a:pos x="3" y="0"/>
                </a:cxn>
                <a:cxn ang="0">
                  <a:pos x="5" y="1"/>
                </a:cxn>
                <a:cxn ang="0">
                  <a:pos x="6" y="2"/>
                </a:cxn>
                <a:cxn ang="0">
                  <a:pos x="7" y="6"/>
                </a:cxn>
                <a:cxn ang="0">
                  <a:pos x="8" y="8"/>
                </a:cxn>
                <a:cxn ang="0">
                  <a:pos x="8" y="13"/>
                </a:cxn>
                <a:cxn ang="0">
                  <a:pos x="3" y="13"/>
                </a:cxn>
                <a:cxn ang="0">
                  <a:pos x="1" y="11"/>
                </a:cxn>
                <a:cxn ang="0">
                  <a:pos x="0" y="9"/>
                </a:cxn>
                <a:cxn ang="0">
                  <a:pos x="0" y="2"/>
                </a:cxn>
                <a:cxn ang="0">
                  <a:pos x="2" y="0"/>
                </a:cxn>
              </a:cxnLst>
              <a:rect l="0" t="0" r="r" b="b"/>
              <a:pathLst>
                <a:path w="8" h="13">
                  <a:moveTo>
                    <a:pt x="2" y="0"/>
                  </a:moveTo>
                  <a:lnTo>
                    <a:pt x="3" y="0"/>
                  </a:lnTo>
                  <a:lnTo>
                    <a:pt x="5" y="1"/>
                  </a:lnTo>
                  <a:lnTo>
                    <a:pt x="6" y="2"/>
                  </a:lnTo>
                  <a:lnTo>
                    <a:pt x="7" y="6"/>
                  </a:lnTo>
                  <a:lnTo>
                    <a:pt x="8" y="8"/>
                  </a:lnTo>
                  <a:lnTo>
                    <a:pt x="8" y="13"/>
                  </a:lnTo>
                  <a:lnTo>
                    <a:pt x="3" y="13"/>
                  </a:lnTo>
                  <a:lnTo>
                    <a:pt x="1" y="11"/>
                  </a:lnTo>
                  <a:lnTo>
                    <a:pt x="0" y="9"/>
                  </a:lnTo>
                  <a:lnTo>
                    <a:pt x="0" y="2"/>
                  </a:lnTo>
                  <a:lnTo>
                    <a:pt x="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09" name="Freeform 67">
              <a:extLst>
                <a:ext uri="{FF2B5EF4-FFF2-40B4-BE49-F238E27FC236}">
                  <a16:creationId xmlns:a16="http://schemas.microsoft.com/office/drawing/2014/main" id="{FE12F846-8798-4177-96A5-0539AA209642}"/>
                </a:ext>
              </a:extLst>
            </p:cNvPr>
            <p:cNvSpPr>
              <a:spLocks/>
            </p:cNvSpPr>
            <p:nvPr/>
          </p:nvSpPr>
          <p:spPr bwMode="auto">
            <a:xfrm>
              <a:off x="3349625" y="2406651"/>
              <a:ext cx="79375" cy="101600"/>
            </a:xfrm>
            <a:custGeom>
              <a:avLst/>
              <a:gdLst/>
              <a:ahLst/>
              <a:cxnLst>
                <a:cxn ang="0">
                  <a:pos x="19" y="0"/>
                </a:cxn>
                <a:cxn ang="0">
                  <a:pos x="28" y="1"/>
                </a:cxn>
                <a:cxn ang="0">
                  <a:pos x="37" y="3"/>
                </a:cxn>
                <a:cxn ang="0">
                  <a:pos x="43" y="7"/>
                </a:cxn>
                <a:cxn ang="0">
                  <a:pos x="48" y="11"/>
                </a:cxn>
                <a:cxn ang="0">
                  <a:pos x="49" y="17"/>
                </a:cxn>
                <a:cxn ang="0">
                  <a:pos x="50" y="25"/>
                </a:cxn>
                <a:cxn ang="0">
                  <a:pos x="49" y="33"/>
                </a:cxn>
                <a:cxn ang="0">
                  <a:pos x="45" y="39"/>
                </a:cxn>
                <a:cxn ang="0">
                  <a:pos x="41" y="47"/>
                </a:cxn>
                <a:cxn ang="0">
                  <a:pos x="36" y="55"/>
                </a:cxn>
                <a:cxn ang="0">
                  <a:pos x="30" y="61"/>
                </a:cxn>
                <a:cxn ang="0">
                  <a:pos x="26" y="64"/>
                </a:cxn>
                <a:cxn ang="0">
                  <a:pos x="23" y="61"/>
                </a:cxn>
                <a:cxn ang="0">
                  <a:pos x="22" y="56"/>
                </a:cxn>
                <a:cxn ang="0">
                  <a:pos x="20" y="41"/>
                </a:cxn>
                <a:cxn ang="0">
                  <a:pos x="17" y="34"/>
                </a:cxn>
                <a:cxn ang="0">
                  <a:pos x="4" y="19"/>
                </a:cxn>
                <a:cxn ang="0">
                  <a:pos x="0" y="13"/>
                </a:cxn>
                <a:cxn ang="0">
                  <a:pos x="3" y="9"/>
                </a:cxn>
                <a:cxn ang="0">
                  <a:pos x="6" y="4"/>
                </a:cxn>
                <a:cxn ang="0">
                  <a:pos x="11" y="1"/>
                </a:cxn>
                <a:cxn ang="0">
                  <a:pos x="19" y="0"/>
                </a:cxn>
              </a:cxnLst>
              <a:rect l="0" t="0" r="r" b="b"/>
              <a:pathLst>
                <a:path w="50" h="64">
                  <a:moveTo>
                    <a:pt x="19" y="0"/>
                  </a:moveTo>
                  <a:lnTo>
                    <a:pt x="28" y="1"/>
                  </a:lnTo>
                  <a:lnTo>
                    <a:pt x="37" y="3"/>
                  </a:lnTo>
                  <a:lnTo>
                    <a:pt x="43" y="7"/>
                  </a:lnTo>
                  <a:lnTo>
                    <a:pt x="48" y="11"/>
                  </a:lnTo>
                  <a:lnTo>
                    <a:pt x="49" y="17"/>
                  </a:lnTo>
                  <a:lnTo>
                    <a:pt x="50" y="25"/>
                  </a:lnTo>
                  <a:lnTo>
                    <a:pt x="49" y="33"/>
                  </a:lnTo>
                  <a:lnTo>
                    <a:pt x="45" y="39"/>
                  </a:lnTo>
                  <a:lnTo>
                    <a:pt x="41" y="47"/>
                  </a:lnTo>
                  <a:lnTo>
                    <a:pt x="36" y="55"/>
                  </a:lnTo>
                  <a:lnTo>
                    <a:pt x="30" y="61"/>
                  </a:lnTo>
                  <a:lnTo>
                    <a:pt x="26" y="64"/>
                  </a:lnTo>
                  <a:lnTo>
                    <a:pt x="23" y="61"/>
                  </a:lnTo>
                  <a:lnTo>
                    <a:pt x="22" y="56"/>
                  </a:lnTo>
                  <a:lnTo>
                    <a:pt x="20" y="41"/>
                  </a:lnTo>
                  <a:lnTo>
                    <a:pt x="17" y="34"/>
                  </a:lnTo>
                  <a:lnTo>
                    <a:pt x="4" y="19"/>
                  </a:lnTo>
                  <a:lnTo>
                    <a:pt x="0" y="13"/>
                  </a:lnTo>
                  <a:lnTo>
                    <a:pt x="3" y="9"/>
                  </a:lnTo>
                  <a:lnTo>
                    <a:pt x="6" y="4"/>
                  </a:lnTo>
                  <a:lnTo>
                    <a:pt x="11" y="1"/>
                  </a:lnTo>
                  <a:lnTo>
                    <a:pt x="1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0" name="Freeform 68">
              <a:extLst>
                <a:ext uri="{FF2B5EF4-FFF2-40B4-BE49-F238E27FC236}">
                  <a16:creationId xmlns:a16="http://schemas.microsoft.com/office/drawing/2014/main" id="{4AED36D5-BD08-4778-881C-04CFDA693C31}"/>
                </a:ext>
              </a:extLst>
            </p:cNvPr>
            <p:cNvSpPr>
              <a:spLocks/>
            </p:cNvSpPr>
            <p:nvPr/>
          </p:nvSpPr>
          <p:spPr bwMode="auto">
            <a:xfrm>
              <a:off x="2676525" y="2103438"/>
              <a:ext cx="409575" cy="368300"/>
            </a:xfrm>
            <a:custGeom>
              <a:avLst/>
              <a:gdLst/>
              <a:ahLst/>
              <a:cxnLst>
                <a:cxn ang="0">
                  <a:pos x="120" y="1"/>
                </a:cxn>
                <a:cxn ang="0">
                  <a:pos x="136" y="9"/>
                </a:cxn>
                <a:cxn ang="0">
                  <a:pos x="153" y="18"/>
                </a:cxn>
                <a:cxn ang="0">
                  <a:pos x="165" y="18"/>
                </a:cxn>
                <a:cxn ang="0">
                  <a:pos x="175" y="18"/>
                </a:cxn>
                <a:cxn ang="0">
                  <a:pos x="182" y="32"/>
                </a:cxn>
                <a:cxn ang="0">
                  <a:pos x="193" y="56"/>
                </a:cxn>
                <a:cxn ang="0">
                  <a:pos x="205" y="66"/>
                </a:cxn>
                <a:cxn ang="0">
                  <a:pos x="213" y="70"/>
                </a:cxn>
                <a:cxn ang="0">
                  <a:pos x="224" y="69"/>
                </a:cxn>
                <a:cxn ang="0">
                  <a:pos x="239" y="81"/>
                </a:cxn>
                <a:cxn ang="0">
                  <a:pos x="251" y="113"/>
                </a:cxn>
                <a:cxn ang="0">
                  <a:pos x="257" y="136"/>
                </a:cxn>
                <a:cxn ang="0">
                  <a:pos x="257" y="142"/>
                </a:cxn>
                <a:cxn ang="0">
                  <a:pos x="249" y="148"/>
                </a:cxn>
                <a:cxn ang="0">
                  <a:pos x="237" y="153"/>
                </a:cxn>
                <a:cxn ang="0">
                  <a:pos x="213" y="159"/>
                </a:cxn>
                <a:cxn ang="0">
                  <a:pos x="184" y="166"/>
                </a:cxn>
                <a:cxn ang="0">
                  <a:pos x="161" y="171"/>
                </a:cxn>
                <a:cxn ang="0">
                  <a:pos x="152" y="173"/>
                </a:cxn>
                <a:cxn ang="0">
                  <a:pos x="148" y="178"/>
                </a:cxn>
                <a:cxn ang="0">
                  <a:pos x="145" y="182"/>
                </a:cxn>
                <a:cxn ang="0">
                  <a:pos x="130" y="189"/>
                </a:cxn>
                <a:cxn ang="0">
                  <a:pos x="111" y="195"/>
                </a:cxn>
                <a:cxn ang="0">
                  <a:pos x="105" y="205"/>
                </a:cxn>
                <a:cxn ang="0">
                  <a:pos x="95" y="223"/>
                </a:cxn>
                <a:cxn ang="0">
                  <a:pos x="81" y="230"/>
                </a:cxn>
                <a:cxn ang="0">
                  <a:pos x="66" y="229"/>
                </a:cxn>
                <a:cxn ang="0">
                  <a:pos x="63" y="225"/>
                </a:cxn>
                <a:cxn ang="0">
                  <a:pos x="61" y="224"/>
                </a:cxn>
                <a:cxn ang="0">
                  <a:pos x="58" y="223"/>
                </a:cxn>
                <a:cxn ang="0">
                  <a:pos x="50" y="225"/>
                </a:cxn>
                <a:cxn ang="0">
                  <a:pos x="33" y="228"/>
                </a:cxn>
                <a:cxn ang="0">
                  <a:pos x="19" y="228"/>
                </a:cxn>
                <a:cxn ang="0">
                  <a:pos x="15" y="219"/>
                </a:cxn>
                <a:cxn ang="0">
                  <a:pos x="18" y="201"/>
                </a:cxn>
                <a:cxn ang="0">
                  <a:pos x="20" y="181"/>
                </a:cxn>
                <a:cxn ang="0">
                  <a:pos x="15" y="164"/>
                </a:cxn>
                <a:cxn ang="0">
                  <a:pos x="10" y="151"/>
                </a:cxn>
                <a:cxn ang="0">
                  <a:pos x="4" y="146"/>
                </a:cxn>
                <a:cxn ang="0">
                  <a:pos x="0" y="140"/>
                </a:cxn>
                <a:cxn ang="0">
                  <a:pos x="1" y="135"/>
                </a:cxn>
                <a:cxn ang="0">
                  <a:pos x="7" y="130"/>
                </a:cxn>
                <a:cxn ang="0">
                  <a:pos x="23" y="120"/>
                </a:cxn>
                <a:cxn ang="0">
                  <a:pos x="39" y="108"/>
                </a:cxn>
                <a:cxn ang="0">
                  <a:pos x="47" y="99"/>
                </a:cxn>
                <a:cxn ang="0">
                  <a:pos x="49" y="96"/>
                </a:cxn>
                <a:cxn ang="0">
                  <a:pos x="54" y="94"/>
                </a:cxn>
                <a:cxn ang="0">
                  <a:pos x="59" y="91"/>
                </a:cxn>
                <a:cxn ang="0">
                  <a:pos x="70" y="76"/>
                </a:cxn>
                <a:cxn ang="0">
                  <a:pos x="98" y="55"/>
                </a:cxn>
                <a:cxn ang="0">
                  <a:pos x="107" y="46"/>
                </a:cxn>
                <a:cxn ang="0">
                  <a:pos x="107" y="23"/>
                </a:cxn>
                <a:cxn ang="0">
                  <a:pos x="110" y="6"/>
                </a:cxn>
                <a:cxn ang="0">
                  <a:pos x="115" y="0"/>
                </a:cxn>
              </a:cxnLst>
              <a:rect l="0" t="0" r="r" b="b"/>
              <a:pathLst>
                <a:path w="258" h="232">
                  <a:moveTo>
                    <a:pt x="115" y="0"/>
                  </a:moveTo>
                  <a:lnTo>
                    <a:pt x="120" y="1"/>
                  </a:lnTo>
                  <a:lnTo>
                    <a:pt x="128" y="4"/>
                  </a:lnTo>
                  <a:lnTo>
                    <a:pt x="136" y="9"/>
                  </a:lnTo>
                  <a:lnTo>
                    <a:pt x="145" y="14"/>
                  </a:lnTo>
                  <a:lnTo>
                    <a:pt x="153" y="18"/>
                  </a:lnTo>
                  <a:lnTo>
                    <a:pt x="158" y="19"/>
                  </a:lnTo>
                  <a:lnTo>
                    <a:pt x="165" y="18"/>
                  </a:lnTo>
                  <a:lnTo>
                    <a:pt x="169" y="17"/>
                  </a:lnTo>
                  <a:lnTo>
                    <a:pt x="175" y="18"/>
                  </a:lnTo>
                  <a:lnTo>
                    <a:pt x="178" y="22"/>
                  </a:lnTo>
                  <a:lnTo>
                    <a:pt x="182" y="32"/>
                  </a:lnTo>
                  <a:lnTo>
                    <a:pt x="187" y="44"/>
                  </a:lnTo>
                  <a:lnTo>
                    <a:pt x="193" y="56"/>
                  </a:lnTo>
                  <a:lnTo>
                    <a:pt x="200" y="63"/>
                  </a:lnTo>
                  <a:lnTo>
                    <a:pt x="205" y="66"/>
                  </a:lnTo>
                  <a:lnTo>
                    <a:pt x="209" y="69"/>
                  </a:lnTo>
                  <a:lnTo>
                    <a:pt x="213" y="70"/>
                  </a:lnTo>
                  <a:lnTo>
                    <a:pt x="217" y="69"/>
                  </a:lnTo>
                  <a:lnTo>
                    <a:pt x="224" y="69"/>
                  </a:lnTo>
                  <a:lnTo>
                    <a:pt x="232" y="74"/>
                  </a:lnTo>
                  <a:lnTo>
                    <a:pt x="239" y="81"/>
                  </a:lnTo>
                  <a:lnTo>
                    <a:pt x="245" y="91"/>
                  </a:lnTo>
                  <a:lnTo>
                    <a:pt x="251" y="113"/>
                  </a:lnTo>
                  <a:lnTo>
                    <a:pt x="254" y="123"/>
                  </a:lnTo>
                  <a:lnTo>
                    <a:pt x="257" y="136"/>
                  </a:lnTo>
                  <a:lnTo>
                    <a:pt x="258" y="138"/>
                  </a:lnTo>
                  <a:lnTo>
                    <a:pt x="257" y="142"/>
                  </a:lnTo>
                  <a:lnTo>
                    <a:pt x="256" y="144"/>
                  </a:lnTo>
                  <a:lnTo>
                    <a:pt x="249" y="148"/>
                  </a:lnTo>
                  <a:lnTo>
                    <a:pt x="244" y="150"/>
                  </a:lnTo>
                  <a:lnTo>
                    <a:pt x="237" y="153"/>
                  </a:lnTo>
                  <a:lnTo>
                    <a:pt x="226" y="156"/>
                  </a:lnTo>
                  <a:lnTo>
                    <a:pt x="213" y="159"/>
                  </a:lnTo>
                  <a:lnTo>
                    <a:pt x="198" y="162"/>
                  </a:lnTo>
                  <a:lnTo>
                    <a:pt x="184" y="166"/>
                  </a:lnTo>
                  <a:lnTo>
                    <a:pt x="170" y="169"/>
                  </a:lnTo>
                  <a:lnTo>
                    <a:pt x="161" y="171"/>
                  </a:lnTo>
                  <a:lnTo>
                    <a:pt x="155" y="172"/>
                  </a:lnTo>
                  <a:lnTo>
                    <a:pt x="152" y="173"/>
                  </a:lnTo>
                  <a:lnTo>
                    <a:pt x="151" y="176"/>
                  </a:lnTo>
                  <a:lnTo>
                    <a:pt x="148" y="178"/>
                  </a:lnTo>
                  <a:lnTo>
                    <a:pt x="147" y="180"/>
                  </a:lnTo>
                  <a:lnTo>
                    <a:pt x="145" y="182"/>
                  </a:lnTo>
                  <a:lnTo>
                    <a:pt x="139" y="185"/>
                  </a:lnTo>
                  <a:lnTo>
                    <a:pt x="130" y="189"/>
                  </a:lnTo>
                  <a:lnTo>
                    <a:pt x="120" y="192"/>
                  </a:lnTo>
                  <a:lnTo>
                    <a:pt x="111" y="195"/>
                  </a:lnTo>
                  <a:lnTo>
                    <a:pt x="107" y="200"/>
                  </a:lnTo>
                  <a:lnTo>
                    <a:pt x="105" y="205"/>
                  </a:lnTo>
                  <a:lnTo>
                    <a:pt x="100" y="214"/>
                  </a:lnTo>
                  <a:lnTo>
                    <a:pt x="95" y="223"/>
                  </a:lnTo>
                  <a:lnTo>
                    <a:pt x="88" y="227"/>
                  </a:lnTo>
                  <a:lnTo>
                    <a:pt x="81" y="230"/>
                  </a:lnTo>
                  <a:lnTo>
                    <a:pt x="74" y="232"/>
                  </a:lnTo>
                  <a:lnTo>
                    <a:pt x="66" y="229"/>
                  </a:lnTo>
                  <a:lnTo>
                    <a:pt x="64" y="227"/>
                  </a:lnTo>
                  <a:lnTo>
                    <a:pt x="63" y="225"/>
                  </a:lnTo>
                  <a:lnTo>
                    <a:pt x="62" y="224"/>
                  </a:lnTo>
                  <a:lnTo>
                    <a:pt x="61" y="224"/>
                  </a:lnTo>
                  <a:lnTo>
                    <a:pt x="60" y="223"/>
                  </a:lnTo>
                  <a:lnTo>
                    <a:pt x="58" y="223"/>
                  </a:lnTo>
                  <a:lnTo>
                    <a:pt x="55" y="224"/>
                  </a:lnTo>
                  <a:lnTo>
                    <a:pt x="50" y="225"/>
                  </a:lnTo>
                  <a:lnTo>
                    <a:pt x="42" y="226"/>
                  </a:lnTo>
                  <a:lnTo>
                    <a:pt x="33" y="228"/>
                  </a:lnTo>
                  <a:lnTo>
                    <a:pt x="26" y="229"/>
                  </a:lnTo>
                  <a:lnTo>
                    <a:pt x="19" y="228"/>
                  </a:lnTo>
                  <a:lnTo>
                    <a:pt x="16" y="225"/>
                  </a:lnTo>
                  <a:lnTo>
                    <a:pt x="15" y="219"/>
                  </a:lnTo>
                  <a:lnTo>
                    <a:pt x="16" y="211"/>
                  </a:lnTo>
                  <a:lnTo>
                    <a:pt x="18" y="201"/>
                  </a:lnTo>
                  <a:lnTo>
                    <a:pt x="19" y="190"/>
                  </a:lnTo>
                  <a:lnTo>
                    <a:pt x="20" y="181"/>
                  </a:lnTo>
                  <a:lnTo>
                    <a:pt x="18" y="172"/>
                  </a:lnTo>
                  <a:lnTo>
                    <a:pt x="15" y="164"/>
                  </a:lnTo>
                  <a:lnTo>
                    <a:pt x="13" y="157"/>
                  </a:lnTo>
                  <a:lnTo>
                    <a:pt x="10" y="151"/>
                  </a:lnTo>
                  <a:lnTo>
                    <a:pt x="7" y="148"/>
                  </a:lnTo>
                  <a:lnTo>
                    <a:pt x="4" y="146"/>
                  </a:lnTo>
                  <a:lnTo>
                    <a:pt x="2" y="143"/>
                  </a:lnTo>
                  <a:lnTo>
                    <a:pt x="0" y="140"/>
                  </a:lnTo>
                  <a:lnTo>
                    <a:pt x="0" y="137"/>
                  </a:lnTo>
                  <a:lnTo>
                    <a:pt x="1" y="135"/>
                  </a:lnTo>
                  <a:lnTo>
                    <a:pt x="3" y="133"/>
                  </a:lnTo>
                  <a:lnTo>
                    <a:pt x="7" y="130"/>
                  </a:lnTo>
                  <a:lnTo>
                    <a:pt x="15" y="125"/>
                  </a:lnTo>
                  <a:lnTo>
                    <a:pt x="23" y="120"/>
                  </a:lnTo>
                  <a:lnTo>
                    <a:pt x="31" y="113"/>
                  </a:lnTo>
                  <a:lnTo>
                    <a:pt x="39" y="108"/>
                  </a:lnTo>
                  <a:lnTo>
                    <a:pt x="44" y="102"/>
                  </a:lnTo>
                  <a:lnTo>
                    <a:pt x="47" y="99"/>
                  </a:lnTo>
                  <a:lnTo>
                    <a:pt x="48" y="98"/>
                  </a:lnTo>
                  <a:lnTo>
                    <a:pt x="49" y="96"/>
                  </a:lnTo>
                  <a:lnTo>
                    <a:pt x="52" y="96"/>
                  </a:lnTo>
                  <a:lnTo>
                    <a:pt x="54" y="94"/>
                  </a:lnTo>
                  <a:lnTo>
                    <a:pt x="56" y="92"/>
                  </a:lnTo>
                  <a:lnTo>
                    <a:pt x="59" y="91"/>
                  </a:lnTo>
                  <a:lnTo>
                    <a:pt x="61" y="88"/>
                  </a:lnTo>
                  <a:lnTo>
                    <a:pt x="70" y="76"/>
                  </a:lnTo>
                  <a:lnTo>
                    <a:pt x="83" y="64"/>
                  </a:lnTo>
                  <a:lnTo>
                    <a:pt x="98" y="55"/>
                  </a:lnTo>
                  <a:lnTo>
                    <a:pt x="105" y="51"/>
                  </a:lnTo>
                  <a:lnTo>
                    <a:pt x="107" y="46"/>
                  </a:lnTo>
                  <a:lnTo>
                    <a:pt x="106" y="35"/>
                  </a:lnTo>
                  <a:lnTo>
                    <a:pt x="107" y="23"/>
                  </a:lnTo>
                  <a:lnTo>
                    <a:pt x="109" y="12"/>
                  </a:lnTo>
                  <a:lnTo>
                    <a:pt x="110" y="6"/>
                  </a:lnTo>
                  <a:lnTo>
                    <a:pt x="111" y="2"/>
                  </a:lnTo>
                  <a:lnTo>
                    <a:pt x="11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1" name="Freeform 69">
              <a:extLst>
                <a:ext uri="{FF2B5EF4-FFF2-40B4-BE49-F238E27FC236}">
                  <a16:creationId xmlns:a16="http://schemas.microsoft.com/office/drawing/2014/main" id="{7E3DFE0B-3096-4154-B72D-3CBEDD7F6BCB}"/>
                </a:ext>
              </a:extLst>
            </p:cNvPr>
            <p:cNvSpPr>
              <a:spLocks/>
            </p:cNvSpPr>
            <p:nvPr/>
          </p:nvSpPr>
          <p:spPr bwMode="auto">
            <a:xfrm>
              <a:off x="3476625" y="2424113"/>
              <a:ext cx="215900" cy="322263"/>
            </a:xfrm>
            <a:custGeom>
              <a:avLst/>
              <a:gdLst/>
              <a:ahLst/>
              <a:cxnLst>
                <a:cxn ang="0">
                  <a:pos x="73" y="0"/>
                </a:cxn>
                <a:cxn ang="0">
                  <a:pos x="78" y="4"/>
                </a:cxn>
                <a:cxn ang="0">
                  <a:pos x="90" y="21"/>
                </a:cxn>
                <a:cxn ang="0">
                  <a:pos x="101" y="20"/>
                </a:cxn>
                <a:cxn ang="0">
                  <a:pos x="108" y="14"/>
                </a:cxn>
                <a:cxn ang="0">
                  <a:pos x="119" y="13"/>
                </a:cxn>
                <a:cxn ang="0">
                  <a:pos x="130" y="24"/>
                </a:cxn>
                <a:cxn ang="0">
                  <a:pos x="129" y="35"/>
                </a:cxn>
                <a:cxn ang="0">
                  <a:pos x="121" y="37"/>
                </a:cxn>
                <a:cxn ang="0">
                  <a:pos x="120" y="42"/>
                </a:cxn>
                <a:cxn ang="0">
                  <a:pos x="123" y="49"/>
                </a:cxn>
                <a:cxn ang="0">
                  <a:pos x="116" y="54"/>
                </a:cxn>
                <a:cxn ang="0">
                  <a:pos x="103" y="65"/>
                </a:cxn>
                <a:cxn ang="0">
                  <a:pos x="95" y="74"/>
                </a:cxn>
                <a:cxn ang="0">
                  <a:pos x="100" y="78"/>
                </a:cxn>
                <a:cxn ang="0">
                  <a:pos x="112" y="79"/>
                </a:cxn>
                <a:cxn ang="0">
                  <a:pos x="115" y="85"/>
                </a:cxn>
                <a:cxn ang="0">
                  <a:pos x="121" y="98"/>
                </a:cxn>
                <a:cxn ang="0">
                  <a:pos x="127" y="102"/>
                </a:cxn>
                <a:cxn ang="0">
                  <a:pos x="134" y="103"/>
                </a:cxn>
                <a:cxn ang="0">
                  <a:pos x="136" y="106"/>
                </a:cxn>
                <a:cxn ang="0">
                  <a:pos x="135" y="116"/>
                </a:cxn>
                <a:cxn ang="0">
                  <a:pos x="130" y="127"/>
                </a:cxn>
                <a:cxn ang="0">
                  <a:pos x="127" y="136"/>
                </a:cxn>
                <a:cxn ang="0">
                  <a:pos x="129" y="142"/>
                </a:cxn>
                <a:cxn ang="0">
                  <a:pos x="124" y="159"/>
                </a:cxn>
                <a:cxn ang="0">
                  <a:pos x="120" y="170"/>
                </a:cxn>
                <a:cxn ang="0">
                  <a:pos x="110" y="181"/>
                </a:cxn>
                <a:cxn ang="0">
                  <a:pos x="100" y="182"/>
                </a:cxn>
                <a:cxn ang="0">
                  <a:pos x="91" y="178"/>
                </a:cxn>
                <a:cxn ang="0">
                  <a:pos x="87" y="179"/>
                </a:cxn>
                <a:cxn ang="0">
                  <a:pos x="86" y="183"/>
                </a:cxn>
                <a:cxn ang="0">
                  <a:pos x="84" y="194"/>
                </a:cxn>
                <a:cxn ang="0">
                  <a:pos x="68" y="203"/>
                </a:cxn>
                <a:cxn ang="0">
                  <a:pos x="58" y="193"/>
                </a:cxn>
                <a:cxn ang="0">
                  <a:pos x="55" y="176"/>
                </a:cxn>
                <a:cxn ang="0">
                  <a:pos x="51" y="162"/>
                </a:cxn>
                <a:cxn ang="0">
                  <a:pos x="41" y="140"/>
                </a:cxn>
                <a:cxn ang="0">
                  <a:pos x="29" y="124"/>
                </a:cxn>
                <a:cxn ang="0">
                  <a:pos x="11" y="114"/>
                </a:cxn>
                <a:cxn ang="0">
                  <a:pos x="0" y="80"/>
                </a:cxn>
                <a:cxn ang="0">
                  <a:pos x="3" y="66"/>
                </a:cxn>
                <a:cxn ang="0">
                  <a:pos x="14" y="58"/>
                </a:cxn>
                <a:cxn ang="0">
                  <a:pos x="20" y="66"/>
                </a:cxn>
                <a:cxn ang="0">
                  <a:pos x="26" y="80"/>
                </a:cxn>
                <a:cxn ang="0">
                  <a:pos x="31" y="88"/>
                </a:cxn>
                <a:cxn ang="0">
                  <a:pos x="45" y="85"/>
                </a:cxn>
                <a:cxn ang="0">
                  <a:pos x="53" y="78"/>
                </a:cxn>
                <a:cxn ang="0">
                  <a:pos x="54" y="60"/>
                </a:cxn>
                <a:cxn ang="0">
                  <a:pos x="40" y="43"/>
                </a:cxn>
                <a:cxn ang="0">
                  <a:pos x="33" y="28"/>
                </a:cxn>
                <a:cxn ang="0">
                  <a:pos x="34" y="25"/>
                </a:cxn>
                <a:cxn ang="0">
                  <a:pos x="47" y="24"/>
                </a:cxn>
                <a:cxn ang="0">
                  <a:pos x="49" y="16"/>
                </a:cxn>
                <a:cxn ang="0">
                  <a:pos x="53" y="9"/>
                </a:cxn>
                <a:cxn ang="0">
                  <a:pos x="57" y="10"/>
                </a:cxn>
                <a:cxn ang="0">
                  <a:pos x="68" y="8"/>
                </a:cxn>
                <a:cxn ang="0">
                  <a:pos x="70" y="1"/>
                </a:cxn>
              </a:cxnLst>
              <a:rect l="0" t="0" r="r" b="b"/>
              <a:pathLst>
                <a:path w="136" h="203">
                  <a:moveTo>
                    <a:pt x="72" y="0"/>
                  </a:moveTo>
                  <a:lnTo>
                    <a:pt x="73" y="0"/>
                  </a:lnTo>
                  <a:lnTo>
                    <a:pt x="75" y="1"/>
                  </a:lnTo>
                  <a:lnTo>
                    <a:pt x="78" y="4"/>
                  </a:lnTo>
                  <a:lnTo>
                    <a:pt x="81" y="10"/>
                  </a:lnTo>
                  <a:lnTo>
                    <a:pt x="90" y="21"/>
                  </a:lnTo>
                  <a:lnTo>
                    <a:pt x="96" y="22"/>
                  </a:lnTo>
                  <a:lnTo>
                    <a:pt x="101" y="20"/>
                  </a:lnTo>
                  <a:lnTo>
                    <a:pt x="104" y="16"/>
                  </a:lnTo>
                  <a:lnTo>
                    <a:pt x="108" y="14"/>
                  </a:lnTo>
                  <a:lnTo>
                    <a:pt x="112" y="12"/>
                  </a:lnTo>
                  <a:lnTo>
                    <a:pt x="119" y="13"/>
                  </a:lnTo>
                  <a:lnTo>
                    <a:pt x="126" y="17"/>
                  </a:lnTo>
                  <a:lnTo>
                    <a:pt x="130" y="24"/>
                  </a:lnTo>
                  <a:lnTo>
                    <a:pt x="131" y="31"/>
                  </a:lnTo>
                  <a:lnTo>
                    <a:pt x="129" y="35"/>
                  </a:lnTo>
                  <a:lnTo>
                    <a:pt x="124" y="37"/>
                  </a:lnTo>
                  <a:lnTo>
                    <a:pt x="121" y="37"/>
                  </a:lnTo>
                  <a:lnTo>
                    <a:pt x="120" y="38"/>
                  </a:lnTo>
                  <a:lnTo>
                    <a:pt x="120" y="42"/>
                  </a:lnTo>
                  <a:lnTo>
                    <a:pt x="121" y="45"/>
                  </a:lnTo>
                  <a:lnTo>
                    <a:pt x="123" y="49"/>
                  </a:lnTo>
                  <a:lnTo>
                    <a:pt x="121" y="51"/>
                  </a:lnTo>
                  <a:lnTo>
                    <a:pt x="116" y="54"/>
                  </a:lnTo>
                  <a:lnTo>
                    <a:pt x="111" y="59"/>
                  </a:lnTo>
                  <a:lnTo>
                    <a:pt x="103" y="65"/>
                  </a:lnTo>
                  <a:lnTo>
                    <a:pt x="98" y="70"/>
                  </a:lnTo>
                  <a:lnTo>
                    <a:pt x="95" y="74"/>
                  </a:lnTo>
                  <a:lnTo>
                    <a:pt x="96" y="77"/>
                  </a:lnTo>
                  <a:lnTo>
                    <a:pt x="100" y="78"/>
                  </a:lnTo>
                  <a:lnTo>
                    <a:pt x="107" y="79"/>
                  </a:lnTo>
                  <a:lnTo>
                    <a:pt x="112" y="79"/>
                  </a:lnTo>
                  <a:lnTo>
                    <a:pt x="114" y="81"/>
                  </a:lnTo>
                  <a:lnTo>
                    <a:pt x="115" y="85"/>
                  </a:lnTo>
                  <a:lnTo>
                    <a:pt x="118" y="91"/>
                  </a:lnTo>
                  <a:lnTo>
                    <a:pt x="121" y="98"/>
                  </a:lnTo>
                  <a:lnTo>
                    <a:pt x="125" y="101"/>
                  </a:lnTo>
                  <a:lnTo>
                    <a:pt x="127" y="102"/>
                  </a:lnTo>
                  <a:lnTo>
                    <a:pt x="132" y="102"/>
                  </a:lnTo>
                  <a:lnTo>
                    <a:pt x="134" y="103"/>
                  </a:lnTo>
                  <a:lnTo>
                    <a:pt x="135" y="104"/>
                  </a:lnTo>
                  <a:lnTo>
                    <a:pt x="136" y="106"/>
                  </a:lnTo>
                  <a:lnTo>
                    <a:pt x="136" y="110"/>
                  </a:lnTo>
                  <a:lnTo>
                    <a:pt x="135" y="116"/>
                  </a:lnTo>
                  <a:lnTo>
                    <a:pt x="133" y="122"/>
                  </a:lnTo>
                  <a:lnTo>
                    <a:pt x="130" y="127"/>
                  </a:lnTo>
                  <a:lnTo>
                    <a:pt x="127" y="130"/>
                  </a:lnTo>
                  <a:lnTo>
                    <a:pt x="127" y="136"/>
                  </a:lnTo>
                  <a:lnTo>
                    <a:pt x="129" y="138"/>
                  </a:lnTo>
                  <a:lnTo>
                    <a:pt x="129" y="142"/>
                  </a:lnTo>
                  <a:lnTo>
                    <a:pt x="126" y="148"/>
                  </a:lnTo>
                  <a:lnTo>
                    <a:pt x="124" y="159"/>
                  </a:lnTo>
                  <a:lnTo>
                    <a:pt x="123" y="163"/>
                  </a:lnTo>
                  <a:lnTo>
                    <a:pt x="120" y="170"/>
                  </a:lnTo>
                  <a:lnTo>
                    <a:pt x="115" y="176"/>
                  </a:lnTo>
                  <a:lnTo>
                    <a:pt x="110" y="181"/>
                  </a:lnTo>
                  <a:lnTo>
                    <a:pt x="106" y="183"/>
                  </a:lnTo>
                  <a:lnTo>
                    <a:pt x="100" y="182"/>
                  </a:lnTo>
                  <a:lnTo>
                    <a:pt x="96" y="179"/>
                  </a:lnTo>
                  <a:lnTo>
                    <a:pt x="91" y="178"/>
                  </a:lnTo>
                  <a:lnTo>
                    <a:pt x="88" y="178"/>
                  </a:lnTo>
                  <a:lnTo>
                    <a:pt x="87" y="179"/>
                  </a:lnTo>
                  <a:lnTo>
                    <a:pt x="87" y="181"/>
                  </a:lnTo>
                  <a:lnTo>
                    <a:pt x="86" y="183"/>
                  </a:lnTo>
                  <a:lnTo>
                    <a:pt x="86" y="190"/>
                  </a:lnTo>
                  <a:lnTo>
                    <a:pt x="84" y="194"/>
                  </a:lnTo>
                  <a:lnTo>
                    <a:pt x="75" y="203"/>
                  </a:lnTo>
                  <a:lnTo>
                    <a:pt x="68" y="203"/>
                  </a:lnTo>
                  <a:lnTo>
                    <a:pt x="63" y="200"/>
                  </a:lnTo>
                  <a:lnTo>
                    <a:pt x="58" y="193"/>
                  </a:lnTo>
                  <a:lnTo>
                    <a:pt x="56" y="184"/>
                  </a:lnTo>
                  <a:lnTo>
                    <a:pt x="55" y="176"/>
                  </a:lnTo>
                  <a:lnTo>
                    <a:pt x="53" y="170"/>
                  </a:lnTo>
                  <a:lnTo>
                    <a:pt x="51" y="162"/>
                  </a:lnTo>
                  <a:lnTo>
                    <a:pt x="46" y="152"/>
                  </a:lnTo>
                  <a:lnTo>
                    <a:pt x="41" y="140"/>
                  </a:lnTo>
                  <a:lnTo>
                    <a:pt x="35" y="130"/>
                  </a:lnTo>
                  <a:lnTo>
                    <a:pt x="29" y="124"/>
                  </a:lnTo>
                  <a:lnTo>
                    <a:pt x="18" y="118"/>
                  </a:lnTo>
                  <a:lnTo>
                    <a:pt x="11" y="114"/>
                  </a:lnTo>
                  <a:lnTo>
                    <a:pt x="7" y="103"/>
                  </a:lnTo>
                  <a:lnTo>
                    <a:pt x="0" y="80"/>
                  </a:lnTo>
                  <a:lnTo>
                    <a:pt x="0" y="73"/>
                  </a:lnTo>
                  <a:lnTo>
                    <a:pt x="3" y="66"/>
                  </a:lnTo>
                  <a:lnTo>
                    <a:pt x="7" y="60"/>
                  </a:lnTo>
                  <a:lnTo>
                    <a:pt x="14" y="58"/>
                  </a:lnTo>
                  <a:lnTo>
                    <a:pt x="17" y="60"/>
                  </a:lnTo>
                  <a:lnTo>
                    <a:pt x="20" y="66"/>
                  </a:lnTo>
                  <a:lnTo>
                    <a:pt x="22" y="72"/>
                  </a:lnTo>
                  <a:lnTo>
                    <a:pt x="26" y="80"/>
                  </a:lnTo>
                  <a:lnTo>
                    <a:pt x="28" y="85"/>
                  </a:lnTo>
                  <a:lnTo>
                    <a:pt x="31" y="88"/>
                  </a:lnTo>
                  <a:lnTo>
                    <a:pt x="38" y="88"/>
                  </a:lnTo>
                  <a:lnTo>
                    <a:pt x="45" y="85"/>
                  </a:lnTo>
                  <a:lnTo>
                    <a:pt x="51" y="83"/>
                  </a:lnTo>
                  <a:lnTo>
                    <a:pt x="53" y="78"/>
                  </a:lnTo>
                  <a:lnTo>
                    <a:pt x="54" y="69"/>
                  </a:lnTo>
                  <a:lnTo>
                    <a:pt x="54" y="60"/>
                  </a:lnTo>
                  <a:lnTo>
                    <a:pt x="51" y="54"/>
                  </a:lnTo>
                  <a:lnTo>
                    <a:pt x="40" y="43"/>
                  </a:lnTo>
                  <a:lnTo>
                    <a:pt x="35" y="35"/>
                  </a:lnTo>
                  <a:lnTo>
                    <a:pt x="33" y="28"/>
                  </a:lnTo>
                  <a:lnTo>
                    <a:pt x="33" y="26"/>
                  </a:lnTo>
                  <a:lnTo>
                    <a:pt x="34" y="25"/>
                  </a:lnTo>
                  <a:lnTo>
                    <a:pt x="37" y="24"/>
                  </a:lnTo>
                  <a:lnTo>
                    <a:pt x="47" y="24"/>
                  </a:lnTo>
                  <a:lnTo>
                    <a:pt x="49" y="23"/>
                  </a:lnTo>
                  <a:lnTo>
                    <a:pt x="49" y="16"/>
                  </a:lnTo>
                  <a:lnTo>
                    <a:pt x="52" y="10"/>
                  </a:lnTo>
                  <a:lnTo>
                    <a:pt x="53" y="9"/>
                  </a:lnTo>
                  <a:lnTo>
                    <a:pt x="55" y="9"/>
                  </a:lnTo>
                  <a:lnTo>
                    <a:pt x="57" y="10"/>
                  </a:lnTo>
                  <a:lnTo>
                    <a:pt x="66" y="10"/>
                  </a:lnTo>
                  <a:lnTo>
                    <a:pt x="68" y="8"/>
                  </a:lnTo>
                  <a:lnTo>
                    <a:pt x="70" y="3"/>
                  </a:lnTo>
                  <a:lnTo>
                    <a:pt x="70" y="1"/>
                  </a:lnTo>
                  <a:lnTo>
                    <a:pt x="7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2" name="Freeform 70">
              <a:extLst>
                <a:ext uri="{FF2B5EF4-FFF2-40B4-BE49-F238E27FC236}">
                  <a16:creationId xmlns:a16="http://schemas.microsoft.com/office/drawing/2014/main" id="{37D3E4F1-1B65-4477-BF8E-4C4C264FBC4B}"/>
                </a:ext>
              </a:extLst>
            </p:cNvPr>
            <p:cNvSpPr>
              <a:spLocks/>
            </p:cNvSpPr>
            <p:nvPr/>
          </p:nvSpPr>
          <p:spPr bwMode="auto">
            <a:xfrm>
              <a:off x="3673475" y="2530476"/>
              <a:ext cx="19050" cy="25400"/>
            </a:xfrm>
            <a:custGeom>
              <a:avLst/>
              <a:gdLst/>
              <a:ahLst/>
              <a:cxnLst>
                <a:cxn ang="0">
                  <a:pos x="2" y="0"/>
                </a:cxn>
                <a:cxn ang="0">
                  <a:pos x="5" y="0"/>
                </a:cxn>
                <a:cxn ang="0">
                  <a:pos x="6" y="1"/>
                </a:cxn>
                <a:cxn ang="0">
                  <a:pos x="8" y="2"/>
                </a:cxn>
                <a:cxn ang="0">
                  <a:pos x="10" y="6"/>
                </a:cxn>
                <a:cxn ang="0">
                  <a:pos x="11" y="10"/>
                </a:cxn>
                <a:cxn ang="0">
                  <a:pos x="12" y="12"/>
                </a:cxn>
                <a:cxn ang="0">
                  <a:pos x="12" y="14"/>
                </a:cxn>
                <a:cxn ang="0">
                  <a:pos x="11" y="15"/>
                </a:cxn>
                <a:cxn ang="0">
                  <a:pos x="9" y="16"/>
                </a:cxn>
                <a:cxn ang="0">
                  <a:pos x="7" y="16"/>
                </a:cxn>
                <a:cxn ang="0">
                  <a:pos x="5" y="15"/>
                </a:cxn>
                <a:cxn ang="0">
                  <a:pos x="2" y="13"/>
                </a:cxn>
                <a:cxn ang="0">
                  <a:pos x="0" y="9"/>
                </a:cxn>
                <a:cxn ang="0">
                  <a:pos x="0" y="1"/>
                </a:cxn>
                <a:cxn ang="0">
                  <a:pos x="2" y="0"/>
                </a:cxn>
              </a:cxnLst>
              <a:rect l="0" t="0" r="r" b="b"/>
              <a:pathLst>
                <a:path w="12" h="16">
                  <a:moveTo>
                    <a:pt x="2" y="0"/>
                  </a:moveTo>
                  <a:lnTo>
                    <a:pt x="5" y="0"/>
                  </a:lnTo>
                  <a:lnTo>
                    <a:pt x="6" y="1"/>
                  </a:lnTo>
                  <a:lnTo>
                    <a:pt x="8" y="2"/>
                  </a:lnTo>
                  <a:lnTo>
                    <a:pt x="10" y="6"/>
                  </a:lnTo>
                  <a:lnTo>
                    <a:pt x="11" y="10"/>
                  </a:lnTo>
                  <a:lnTo>
                    <a:pt x="12" y="12"/>
                  </a:lnTo>
                  <a:lnTo>
                    <a:pt x="12" y="14"/>
                  </a:lnTo>
                  <a:lnTo>
                    <a:pt x="11" y="15"/>
                  </a:lnTo>
                  <a:lnTo>
                    <a:pt x="9" y="16"/>
                  </a:lnTo>
                  <a:lnTo>
                    <a:pt x="7" y="16"/>
                  </a:lnTo>
                  <a:lnTo>
                    <a:pt x="5" y="15"/>
                  </a:lnTo>
                  <a:lnTo>
                    <a:pt x="2" y="13"/>
                  </a:lnTo>
                  <a:lnTo>
                    <a:pt x="0" y="9"/>
                  </a:lnTo>
                  <a:lnTo>
                    <a:pt x="0" y="1"/>
                  </a:lnTo>
                  <a:lnTo>
                    <a:pt x="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3" name="Freeform 71">
              <a:extLst>
                <a:ext uri="{FF2B5EF4-FFF2-40B4-BE49-F238E27FC236}">
                  <a16:creationId xmlns:a16="http://schemas.microsoft.com/office/drawing/2014/main" id="{C8494C6F-C47F-4EE4-8786-0AEFF6DB9B88}"/>
                </a:ext>
              </a:extLst>
            </p:cNvPr>
            <p:cNvSpPr>
              <a:spLocks/>
            </p:cNvSpPr>
            <p:nvPr/>
          </p:nvSpPr>
          <p:spPr bwMode="auto">
            <a:xfrm>
              <a:off x="3619500" y="2411413"/>
              <a:ext cx="44450" cy="31750"/>
            </a:xfrm>
            <a:custGeom>
              <a:avLst/>
              <a:gdLst/>
              <a:ahLst/>
              <a:cxnLst>
                <a:cxn ang="0">
                  <a:pos x="22" y="0"/>
                </a:cxn>
                <a:cxn ang="0">
                  <a:pos x="25" y="0"/>
                </a:cxn>
                <a:cxn ang="0">
                  <a:pos x="28" y="5"/>
                </a:cxn>
                <a:cxn ang="0">
                  <a:pos x="24" y="9"/>
                </a:cxn>
                <a:cxn ang="0">
                  <a:pos x="20" y="13"/>
                </a:cxn>
                <a:cxn ang="0">
                  <a:pos x="13" y="18"/>
                </a:cxn>
                <a:cxn ang="0">
                  <a:pos x="8" y="20"/>
                </a:cxn>
                <a:cxn ang="0">
                  <a:pos x="3" y="20"/>
                </a:cxn>
                <a:cxn ang="0">
                  <a:pos x="1" y="18"/>
                </a:cxn>
                <a:cxn ang="0">
                  <a:pos x="0" y="16"/>
                </a:cxn>
                <a:cxn ang="0">
                  <a:pos x="0" y="10"/>
                </a:cxn>
                <a:cxn ang="0">
                  <a:pos x="1" y="8"/>
                </a:cxn>
                <a:cxn ang="0">
                  <a:pos x="3" y="6"/>
                </a:cxn>
                <a:cxn ang="0">
                  <a:pos x="7" y="5"/>
                </a:cxn>
                <a:cxn ang="0">
                  <a:pos x="12" y="4"/>
                </a:cxn>
                <a:cxn ang="0">
                  <a:pos x="18" y="1"/>
                </a:cxn>
                <a:cxn ang="0">
                  <a:pos x="22" y="0"/>
                </a:cxn>
              </a:cxnLst>
              <a:rect l="0" t="0" r="r" b="b"/>
              <a:pathLst>
                <a:path w="28" h="20">
                  <a:moveTo>
                    <a:pt x="22" y="0"/>
                  </a:moveTo>
                  <a:lnTo>
                    <a:pt x="25" y="0"/>
                  </a:lnTo>
                  <a:lnTo>
                    <a:pt x="28" y="5"/>
                  </a:lnTo>
                  <a:lnTo>
                    <a:pt x="24" y="9"/>
                  </a:lnTo>
                  <a:lnTo>
                    <a:pt x="20" y="13"/>
                  </a:lnTo>
                  <a:lnTo>
                    <a:pt x="13" y="18"/>
                  </a:lnTo>
                  <a:lnTo>
                    <a:pt x="8" y="20"/>
                  </a:lnTo>
                  <a:lnTo>
                    <a:pt x="3" y="20"/>
                  </a:lnTo>
                  <a:lnTo>
                    <a:pt x="1" y="18"/>
                  </a:lnTo>
                  <a:lnTo>
                    <a:pt x="0" y="16"/>
                  </a:lnTo>
                  <a:lnTo>
                    <a:pt x="0" y="10"/>
                  </a:lnTo>
                  <a:lnTo>
                    <a:pt x="1" y="8"/>
                  </a:lnTo>
                  <a:lnTo>
                    <a:pt x="3" y="6"/>
                  </a:lnTo>
                  <a:lnTo>
                    <a:pt x="7" y="5"/>
                  </a:lnTo>
                  <a:lnTo>
                    <a:pt x="12" y="4"/>
                  </a:lnTo>
                  <a:lnTo>
                    <a:pt x="18" y="1"/>
                  </a:lnTo>
                  <a:lnTo>
                    <a:pt x="2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4" name="Freeform 72">
              <a:extLst>
                <a:ext uri="{FF2B5EF4-FFF2-40B4-BE49-F238E27FC236}">
                  <a16:creationId xmlns:a16="http://schemas.microsoft.com/office/drawing/2014/main" id="{C4119A54-8EFC-4D83-9F56-9F6EBA5F0916}"/>
                </a:ext>
              </a:extLst>
            </p:cNvPr>
            <p:cNvSpPr>
              <a:spLocks/>
            </p:cNvSpPr>
            <p:nvPr/>
          </p:nvSpPr>
          <p:spPr bwMode="auto">
            <a:xfrm>
              <a:off x="4303713" y="2916238"/>
              <a:ext cx="39688" cy="31750"/>
            </a:xfrm>
            <a:custGeom>
              <a:avLst/>
              <a:gdLst/>
              <a:ahLst/>
              <a:cxnLst>
                <a:cxn ang="0">
                  <a:pos x="22" y="0"/>
                </a:cxn>
                <a:cxn ang="0">
                  <a:pos x="23" y="0"/>
                </a:cxn>
                <a:cxn ang="0">
                  <a:pos x="24" y="1"/>
                </a:cxn>
                <a:cxn ang="0">
                  <a:pos x="25" y="4"/>
                </a:cxn>
                <a:cxn ang="0">
                  <a:pos x="25" y="6"/>
                </a:cxn>
                <a:cxn ang="0">
                  <a:pos x="23" y="10"/>
                </a:cxn>
                <a:cxn ang="0">
                  <a:pos x="18" y="12"/>
                </a:cxn>
                <a:cxn ang="0">
                  <a:pos x="17" y="13"/>
                </a:cxn>
                <a:cxn ang="0">
                  <a:pos x="15" y="18"/>
                </a:cxn>
                <a:cxn ang="0">
                  <a:pos x="13" y="20"/>
                </a:cxn>
                <a:cxn ang="0">
                  <a:pos x="12" y="20"/>
                </a:cxn>
                <a:cxn ang="0">
                  <a:pos x="7" y="19"/>
                </a:cxn>
                <a:cxn ang="0">
                  <a:pos x="4" y="18"/>
                </a:cxn>
                <a:cxn ang="0">
                  <a:pos x="0" y="13"/>
                </a:cxn>
                <a:cxn ang="0">
                  <a:pos x="0" y="11"/>
                </a:cxn>
                <a:cxn ang="0">
                  <a:pos x="1" y="8"/>
                </a:cxn>
                <a:cxn ang="0">
                  <a:pos x="3" y="6"/>
                </a:cxn>
                <a:cxn ang="0">
                  <a:pos x="5" y="5"/>
                </a:cxn>
                <a:cxn ang="0">
                  <a:pos x="13" y="5"/>
                </a:cxn>
                <a:cxn ang="0">
                  <a:pos x="22" y="0"/>
                </a:cxn>
              </a:cxnLst>
              <a:rect l="0" t="0" r="r" b="b"/>
              <a:pathLst>
                <a:path w="25" h="20">
                  <a:moveTo>
                    <a:pt x="22" y="0"/>
                  </a:moveTo>
                  <a:lnTo>
                    <a:pt x="23" y="0"/>
                  </a:lnTo>
                  <a:lnTo>
                    <a:pt x="24" y="1"/>
                  </a:lnTo>
                  <a:lnTo>
                    <a:pt x="25" y="4"/>
                  </a:lnTo>
                  <a:lnTo>
                    <a:pt x="25" y="6"/>
                  </a:lnTo>
                  <a:lnTo>
                    <a:pt x="23" y="10"/>
                  </a:lnTo>
                  <a:lnTo>
                    <a:pt x="18" y="12"/>
                  </a:lnTo>
                  <a:lnTo>
                    <a:pt x="17" y="13"/>
                  </a:lnTo>
                  <a:lnTo>
                    <a:pt x="15" y="18"/>
                  </a:lnTo>
                  <a:lnTo>
                    <a:pt x="13" y="20"/>
                  </a:lnTo>
                  <a:lnTo>
                    <a:pt x="12" y="20"/>
                  </a:lnTo>
                  <a:lnTo>
                    <a:pt x="7" y="19"/>
                  </a:lnTo>
                  <a:lnTo>
                    <a:pt x="4" y="18"/>
                  </a:lnTo>
                  <a:lnTo>
                    <a:pt x="0" y="13"/>
                  </a:lnTo>
                  <a:lnTo>
                    <a:pt x="0" y="11"/>
                  </a:lnTo>
                  <a:lnTo>
                    <a:pt x="1" y="8"/>
                  </a:lnTo>
                  <a:lnTo>
                    <a:pt x="3" y="6"/>
                  </a:lnTo>
                  <a:lnTo>
                    <a:pt x="5" y="5"/>
                  </a:lnTo>
                  <a:lnTo>
                    <a:pt x="13" y="5"/>
                  </a:lnTo>
                  <a:lnTo>
                    <a:pt x="2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5" name="Freeform 73">
              <a:extLst>
                <a:ext uri="{FF2B5EF4-FFF2-40B4-BE49-F238E27FC236}">
                  <a16:creationId xmlns:a16="http://schemas.microsoft.com/office/drawing/2014/main" id="{23DC49CF-016A-4E84-A373-5983DD7BD699}"/>
                </a:ext>
              </a:extLst>
            </p:cNvPr>
            <p:cNvSpPr>
              <a:spLocks/>
            </p:cNvSpPr>
            <p:nvPr/>
          </p:nvSpPr>
          <p:spPr bwMode="auto">
            <a:xfrm>
              <a:off x="4379913" y="2913063"/>
              <a:ext cx="23813" cy="23813"/>
            </a:xfrm>
            <a:custGeom>
              <a:avLst/>
              <a:gdLst/>
              <a:ahLst/>
              <a:cxnLst>
                <a:cxn ang="0">
                  <a:pos x="10" y="0"/>
                </a:cxn>
                <a:cxn ang="0">
                  <a:pos x="13" y="0"/>
                </a:cxn>
                <a:cxn ang="0">
                  <a:pos x="15" y="4"/>
                </a:cxn>
                <a:cxn ang="0">
                  <a:pos x="15" y="7"/>
                </a:cxn>
                <a:cxn ang="0">
                  <a:pos x="14" y="10"/>
                </a:cxn>
                <a:cxn ang="0">
                  <a:pos x="10" y="14"/>
                </a:cxn>
                <a:cxn ang="0">
                  <a:pos x="7" y="15"/>
                </a:cxn>
                <a:cxn ang="0">
                  <a:pos x="4" y="15"/>
                </a:cxn>
                <a:cxn ang="0">
                  <a:pos x="2" y="14"/>
                </a:cxn>
                <a:cxn ang="0">
                  <a:pos x="1" y="12"/>
                </a:cxn>
                <a:cxn ang="0">
                  <a:pos x="0" y="11"/>
                </a:cxn>
                <a:cxn ang="0">
                  <a:pos x="3" y="4"/>
                </a:cxn>
                <a:cxn ang="0">
                  <a:pos x="5" y="2"/>
                </a:cxn>
                <a:cxn ang="0">
                  <a:pos x="10" y="0"/>
                </a:cxn>
              </a:cxnLst>
              <a:rect l="0" t="0" r="r" b="b"/>
              <a:pathLst>
                <a:path w="15" h="15">
                  <a:moveTo>
                    <a:pt x="10" y="0"/>
                  </a:moveTo>
                  <a:lnTo>
                    <a:pt x="13" y="0"/>
                  </a:lnTo>
                  <a:lnTo>
                    <a:pt x="15" y="4"/>
                  </a:lnTo>
                  <a:lnTo>
                    <a:pt x="15" y="7"/>
                  </a:lnTo>
                  <a:lnTo>
                    <a:pt x="14" y="10"/>
                  </a:lnTo>
                  <a:lnTo>
                    <a:pt x="10" y="14"/>
                  </a:lnTo>
                  <a:lnTo>
                    <a:pt x="7" y="15"/>
                  </a:lnTo>
                  <a:lnTo>
                    <a:pt x="4" y="15"/>
                  </a:lnTo>
                  <a:lnTo>
                    <a:pt x="2" y="14"/>
                  </a:lnTo>
                  <a:lnTo>
                    <a:pt x="1" y="12"/>
                  </a:lnTo>
                  <a:lnTo>
                    <a:pt x="0" y="11"/>
                  </a:lnTo>
                  <a:lnTo>
                    <a:pt x="3" y="4"/>
                  </a:lnTo>
                  <a:lnTo>
                    <a:pt x="5" y="2"/>
                  </a:lnTo>
                  <a:lnTo>
                    <a:pt x="1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6" name="Freeform 74">
              <a:extLst>
                <a:ext uri="{FF2B5EF4-FFF2-40B4-BE49-F238E27FC236}">
                  <a16:creationId xmlns:a16="http://schemas.microsoft.com/office/drawing/2014/main" id="{14E0956C-A183-453D-B6A6-B85059E22F13}"/>
                </a:ext>
              </a:extLst>
            </p:cNvPr>
            <p:cNvSpPr>
              <a:spLocks/>
            </p:cNvSpPr>
            <p:nvPr/>
          </p:nvSpPr>
          <p:spPr bwMode="auto">
            <a:xfrm>
              <a:off x="4025900" y="2909888"/>
              <a:ext cx="25400" cy="12700"/>
            </a:xfrm>
            <a:custGeom>
              <a:avLst/>
              <a:gdLst/>
              <a:ahLst/>
              <a:cxnLst>
                <a:cxn ang="0">
                  <a:pos x="6" y="0"/>
                </a:cxn>
                <a:cxn ang="0">
                  <a:pos x="8" y="1"/>
                </a:cxn>
                <a:cxn ang="0">
                  <a:pos x="11" y="1"/>
                </a:cxn>
                <a:cxn ang="0">
                  <a:pos x="14" y="2"/>
                </a:cxn>
                <a:cxn ang="0">
                  <a:pos x="16" y="6"/>
                </a:cxn>
                <a:cxn ang="0">
                  <a:pos x="15" y="8"/>
                </a:cxn>
                <a:cxn ang="0">
                  <a:pos x="9" y="8"/>
                </a:cxn>
                <a:cxn ang="0">
                  <a:pos x="6" y="6"/>
                </a:cxn>
                <a:cxn ang="0">
                  <a:pos x="2" y="4"/>
                </a:cxn>
                <a:cxn ang="0">
                  <a:pos x="0" y="3"/>
                </a:cxn>
                <a:cxn ang="0">
                  <a:pos x="0" y="2"/>
                </a:cxn>
                <a:cxn ang="0">
                  <a:pos x="2" y="1"/>
                </a:cxn>
                <a:cxn ang="0">
                  <a:pos x="4" y="1"/>
                </a:cxn>
                <a:cxn ang="0">
                  <a:pos x="6" y="0"/>
                </a:cxn>
              </a:cxnLst>
              <a:rect l="0" t="0" r="r" b="b"/>
              <a:pathLst>
                <a:path w="16" h="8">
                  <a:moveTo>
                    <a:pt x="6" y="0"/>
                  </a:moveTo>
                  <a:lnTo>
                    <a:pt x="8" y="1"/>
                  </a:lnTo>
                  <a:lnTo>
                    <a:pt x="11" y="1"/>
                  </a:lnTo>
                  <a:lnTo>
                    <a:pt x="14" y="2"/>
                  </a:lnTo>
                  <a:lnTo>
                    <a:pt x="16" y="6"/>
                  </a:lnTo>
                  <a:lnTo>
                    <a:pt x="15" y="8"/>
                  </a:lnTo>
                  <a:lnTo>
                    <a:pt x="9" y="8"/>
                  </a:lnTo>
                  <a:lnTo>
                    <a:pt x="6" y="6"/>
                  </a:lnTo>
                  <a:lnTo>
                    <a:pt x="2" y="4"/>
                  </a:lnTo>
                  <a:lnTo>
                    <a:pt x="0" y="3"/>
                  </a:lnTo>
                  <a:lnTo>
                    <a:pt x="0" y="2"/>
                  </a:lnTo>
                  <a:lnTo>
                    <a:pt x="2" y="1"/>
                  </a:lnTo>
                  <a:lnTo>
                    <a:pt x="4" y="1"/>
                  </a:lnTo>
                  <a:lnTo>
                    <a:pt x="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7" name="Freeform 75">
              <a:extLst>
                <a:ext uri="{FF2B5EF4-FFF2-40B4-BE49-F238E27FC236}">
                  <a16:creationId xmlns:a16="http://schemas.microsoft.com/office/drawing/2014/main" id="{370A0513-312E-4288-9825-6B5F774FE3D0}"/>
                </a:ext>
              </a:extLst>
            </p:cNvPr>
            <p:cNvSpPr>
              <a:spLocks/>
            </p:cNvSpPr>
            <p:nvPr/>
          </p:nvSpPr>
          <p:spPr bwMode="auto">
            <a:xfrm>
              <a:off x="4484688" y="4864101"/>
              <a:ext cx="93663" cy="42863"/>
            </a:xfrm>
            <a:custGeom>
              <a:avLst/>
              <a:gdLst/>
              <a:ahLst/>
              <a:cxnLst>
                <a:cxn ang="0">
                  <a:pos x="26" y="0"/>
                </a:cxn>
                <a:cxn ang="0">
                  <a:pos x="33" y="0"/>
                </a:cxn>
                <a:cxn ang="0">
                  <a:pos x="38" y="2"/>
                </a:cxn>
                <a:cxn ang="0">
                  <a:pos x="43" y="5"/>
                </a:cxn>
                <a:cxn ang="0">
                  <a:pos x="54" y="16"/>
                </a:cxn>
                <a:cxn ang="0">
                  <a:pos x="56" y="21"/>
                </a:cxn>
                <a:cxn ang="0">
                  <a:pos x="59" y="25"/>
                </a:cxn>
                <a:cxn ang="0">
                  <a:pos x="56" y="27"/>
                </a:cxn>
                <a:cxn ang="0">
                  <a:pos x="41" y="27"/>
                </a:cxn>
                <a:cxn ang="0">
                  <a:pos x="29" y="26"/>
                </a:cxn>
                <a:cxn ang="0">
                  <a:pos x="18" y="24"/>
                </a:cxn>
                <a:cxn ang="0">
                  <a:pos x="8" y="20"/>
                </a:cxn>
                <a:cxn ang="0">
                  <a:pos x="2" y="17"/>
                </a:cxn>
                <a:cxn ang="0">
                  <a:pos x="0" y="13"/>
                </a:cxn>
                <a:cxn ang="0">
                  <a:pos x="3" y="7"/>
                </a:cxn>
                <a:cxn ang="0">
                  <a:pos x="9" y="4"/>
                </a:cxn>
                <a:cxn ang="0">
                  <a:pos x="17" y="1"/>
                </a:cxn>
                <a:cxn ang="0">
                  <a:pos x="26" y="0"/>
                </a:cxn>
              </a:cxnLst>
              <a:rect l="0" t="0" r="r" b="b"/>
              <a:pathLst>
                <a:path w="59" h="27">
                  <a:moveTo>
                    <a:pt x="26" y="0"/>
                  </a:moveTo>
                  <a:lnTo>
                    <a:pt x="33" y="0"/>
                  </a:lnTo>
                  <a:lnTo>
                    <a:pt x="38" y="2"/>
                  </a:lnTo>
                  <a:lnTo>
                    <a:pt x="43" y="5"/>
                  </a:lnTo>
                  <a:lnTo>
                    <a:pt x="54" y="16"/>
                  </a:lnTo>
                  <a:lnTo>
                    <a:pt x="56" y="21"/>
                  </a:lnTo>
                  <a:lnTo>
                    <a:pt x="59" y="25"/>
                  </a:lnTo>
                  <a:lnTo>
                    <a:pt x="56" y="27"/>
                  </a:lnTo>
                  <a:lnTo>
                    <a:pt x="41" y="27"/>
                  </a:lnTo>
                  <a:lnTo>
                    <a:pt x="29" y="26"/>
                  </a:lnTo>
                  <a:lnTo>
                    <a:pt x="18" y="24"/>
                  </a:lnTo>
                  <a:lnTo>
                    <a:pt x="8" y="20"/>
                  </a:lnTo>
                  <a:lnTo>
                    <a:pt x="2" y="17"/>
                  </a:lnTo>
                  <a:lnTo>
                    <a:pt x="0" y="13"/>
                  </a:lnTo>
                  <a:lnTo>
                    <a:pt x="3" y="7"/>
                  </a:lnTo>
                  <a:lnTo>
                    <a:pt x="9" y="4"/>
                  </a:lnTo>
                  <a:lnTo>
                    <a:pt x="17" y="1"/>
                  </a:lnTo>
                  <a:lnTo>
                    <a:pt x="2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8" name="Freeform 76">
              <a:extLst>
                <a:ext uri="{FF2B5EF4-FFF2-40B4-BE49-F238E27FC236}">
                  <a16:creationId xmlns:a16="http://schemas.microsoft.com/office/drawing/2014/main" id="{72971635-FE94-4A03-8723-E8B3095842FA}"/>
                </a:ext>
              </a:extLst>
            </p:cNvPr>
            <p:cNvSpPr>
              <a:spLocks/>
            </p:cNvSpPr>
            <p:nvPr/>
          </p:nvSpPr>
          <p:spPr bwMode="auto">
            <a:xfrm>
              <a:off x="4662488" y="4968876"/>
              <a:ext cx="30163" cy="22225"/>
            </a:xfrm>
            <a:custGeom>
              <a:avLst/>
              <a:gdLst/>
              <a:ahLst/>
              <a:cxnLst>
                <a:cxn ang="0">
                  <a:pos x="10" y="0"/>
                </a:cxn>
                <a:cxn ang="0">
                  <a:pos x="16" y="0"/>
                </a:cxn>
                <a:cxn ang="0">
                  <a:pos x="18" y="3"/>
                </a:cxn>
                <a:cxn ang="0">
                  <a:pos x="19" y="5"/>
                </a:cxn>
                <a:cxn ang="0">
                  <a:pos x="19" y="10"/>
                </a:cxn>
                <a:cxn ang="0">
                  <a:pos x="18" y="13"/>
                </a:cxn>
                <a:cxn ang="0">
                  <a:pos x="17" y="14"/>
                </a:cxn>
                <a:cxn ang="0">
                  <a:pos x="3" y="14"/>
                </a:cxn>
                <a:cxn ang="0">
                  <a:pos x="1" y="13"/>
                </a:cxn>
                <a:cxn ang="0">
                  <a:pos x="0" y="10"/>
                </a:cxn>
                <a:cxn ang="0">
                  <a:pos x="0" y="8"/>
                </a:cxn>
                <a:cxn ang="0">
                  <a:pos x="7" y="2"/>
                </a:cxn>
                <a:cxn ang="0">
                  <a:pos x="10" y="0"/>
                </a:cxn>
              </a:cxnLst>
              <a:rect l="0" t="0" r="r" b="b"/>
              <a:pathLst>
                <a:path w="19" h="14">
                  <a:moveTo>
                    <a:pt x="10" y="0"/>
                  </a:moveTo>
                  <a:lnTo>
                    <a:pt x="16" y="0"/>
                  </a:lnTo>
                  <a:lnTo>
                    <a:pt x="18" y="3"/>
                  </a:lnTo>
                  <a:lnTo>
                    <a:pt x="19" y="5"/>
                  </a:lnTo>
                  <a:lnTo>
                    <a:pt x="19" y="10"/>
                  </a:lnTo>
                  <a:lnTo>
                    <a:pt x="18" y="13"/>
                  </a:lnTo>
                  <a:lnTo>
                    <a:pt x="17" y="14"/>
                  </a:lnTo>
                  <a:lnTo>
                    <a:pt x="3" y="14"/>
                  </a:lnTo>
                  <a:lnTo>
                    <a:pt x="1" y="13"/>
                  </a:lnTo>
                  <a:lnTo>
                    <a:pt x="0" y="10"/>
                  </a:lnTo>
                  <a:lnTo>
                    <a:pt x="0" y="8"/>
                  </a:lnTo>
                  <a:lnTo>
                    <a:pt x="7" y="2"/>
                  </a:lnTo>
                  <a:lnTo>
                    <a:pt x="1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19" name="Freeform 77">
              <a:extLst>
                <a:ext uri="{FF2B5EF4-FFF2-40B4-BE49-F238E27FC236}">
                  <a16:creationId xmlns:a16="http://schemas.microsoft.com/office/drawing/2014/main" id="{AC70958E-4488-40FE-B4CA-7844C064D3DA}"/>
                </a:ext>
              </a:extLst>
            </p:cNvPr>
            <p:cNvSpPr>
              <a:spLocks/>
            </p:cNvSpPr>
            <p:nvPr/>
          </p:nvSpPr>
          <p:spPr bwMode="auto">
            <a:xfrm>
              <a:off x="3717925" y="2246313"/>
              <a:ext cx="95250" cy="122238"/>
            </a:xfrm>
            <a:custGeom>
              <a:avLst/>
              <a:gdLst/>
              <a:ahLst/>
              <a:cxnLst>
                <a:cxn ang="0">
                  <a:pos x="38" y="0"/>
                </a:cxn>
                <a:cxn ang="0">
                  <a:pos x="40" y="2"/>
                </a:cxn>
                <a:cxn ang="0">
                  <a:pos x="44" y="9"/>
                </a:cxn>
                <a:cxn ang="0">
                  <a:pos x="48" y="18"/>
                </a:cxn>
                <a:cxn ang="0">
                  <a:pos x="51" y="29"/>
                </a:cxn>
                <a:cxn ang="0">
                  <a:pos x="55" y="41"/>
                </a:cxn>
                <a:cxn ang="0">
                  <a:pos x="58" y="52"/>
                </a:cxn>
                <a:cxn ang="0">
                  <a:pos x="60" y="61"/>
                </a:cxn>
                <a:cxn ang="0">
                  <a:pos x="60" y="68"/>
                </a:cxn>
                <a:cxn ang="0">
                  <a:pos x="59" y="71"/>
                </a:cxn>
                <a:cxn ang="0">
                  <a:pos x="47" y="76"/>
                </a:cxn>
                <a:cxn ang="0">
                  <a:pos x="38" y="77"/>
                </a:cxn>
                <a:cxn ang="0">
                  <a:pos x="30" y="74"/>
                </a:cxn>
                <a:cxn ang="0">
                  <a:pos x="12" y="55"/>
                </a:cxn>
                <a:cxn ang="0">
                  <a:pos x="5" y="47"/>
                </a:cxn>
                <a:cxn ang="0">
                  <a:pos x="1" y="42"/>
                </a:cxn>
                <a:cxn ang="0">
                  <a:pos x="0" y="37"/>
                </a:cxn>
                <a:cxn ang="0">
                  <a:pos x="2" y="33"/>
                </a:cxn>
                <a:cxn ang="0">
                  <a:pos x="5" y="27"/>
                </a:cxn>
                <a:cxn ang="0">
                  <a:pos x="10" y="21"/>
                </a:cxn>
                <a:cxn ang="0">
                  <a:pos x="14" y="16"/>
                </a:cxn>
                <a:cxn ang="0">
                  <a:pos x="18" y="10"/>
                </a:cxn>
                <a:cxn ang="0">
                  <a:pos x="31" y="1"/>
                </a:cxn>
                <a:cxn ang="0">
                  <a:pos x="38" y="0"/>
                </a:cxn>
              </a:cxnLst>
              <a:rect l="0" t="0" r="r" b="b"/>
              <a:pathLst>
                <a:path w="60" h="77">
                  <a:moveTo>
                    <a:pt x="38" y="0"/>
                  </a:moveTo>
                  <a:lnTo>
                    <a:pt x="40" y="2"/>
                  </a:lnTo>
                  <a:lnTo>
                    <a:pt x="44" y="9"/>
                  </a:lnTo>
                  <a:lnTo>
                    <a:pt x="48" y="18"/>
                  </a:lnTo>
                  <a:lnTo>
                    <a:pt x="51" y="29"/>
                  </a:lnTo>
                  <a:lnTo>
                    <a:pt x="55" y="41"/>
                  </a:lnTo>
                  <a:lnTo>
                    <a:pt x="58" y="52"/>
                  </a:lnTo>
                  <a:lnTo>
                    <a:pt x="60" y="61"/>
                  </a:lnTo>
                  <a:lnTo>
                    <a:pt x="60" y="68"/>
                  </a:lnTo>
                  <a:lnTo>
                    <a:pt x="59" y="71"/>
                  </a:lnTo>
                  <a:lnTo>
                    <a:pt x="47" y="76"/>
                  </a:lnTo>
                  <a:lnTo>
                    <a:pt x="38" y="77"/>
                  </a:lnTo>
                  <a:lnTo>
                    <a:pt x="30" y="74"/>
                  </a:lnTo>
                  <a:lnTo>
                    <a:pt x="12" y="55"/>
                  </a:lnTo>
                  <a:lnTo>
                    <a:pt x="5" y="47"/>
                  </a:lnTo>
                  <a:lnTo>
                    <a:pt x="1" y="42"/>
                  </a:lnTo>
                  <a:lnTo>
                    <a:pt x="0" y="37"/>
                  </a:lnTo>
                  <a:lnTo>
                    <a:pt x="2" y="33"/>
                  </a:lnTo>
                  <a:lnTo>
                    <a:pt x="5" y="27"/>
                  </a:lnTo>
                  <a:lnTo>
                    <a:pt x="10" y="21"/>
                  </a:lnTo>
                  <a:lnTo>
                    <a:pt x="14" y="16"/>
                  </a:lnTo>
                  <a:lnTo>
                    <a:pt x="18" y="10"/>
                  </a:lnTo>
                  <a:lnTo>
                    <a:pt x="31" y="1"/>
                  </a:lnTo>
                  <a:lnTo>
                    <a:pt x="3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0" name="Freeform 78">
              <a:extLst>
                <a:ext uri="{FF2B5EF4-FFF2-40B4-BE49-F238E27FC236}">
                  <a16:creationId xmlns:a16="http://schemas.microsoft.com/office/drawing/2014/main" id="{2659873C-A943-424A-A516-F20CC82F4DF7}"/>
                </a:ext>
              </a:extLst>
            </p:cNvPr>
            <p:cNvSpPr>
              <a:spLocks/>
            </p:cNvSpPr>
            <p:nvPr/>
          </p:nvSpPr>
          <p:spPr bwMode="auto">
            <a:xfrm>
              <a:off x="3730625" y="2073276"/>
              <a:ext cx="514350" cy="317500"/>
            </a:xfrm>
            <a:custGeom>
              <a:avLst/>
              <a:gdLst/>
              <a:ahLst/>
              <a:cxnLst>
                <a:cxn ang="0">
                  <a:pos x="42" y="9"/>
                </a:cxn>
                <a:cxn ang="0">
                  <a:pos x="55" y="15"/>
                </a:cxn>
                <a:cxn ang="0">
                  <a:pos x="62" y="28"/>
                </a:cxn>
                <a:cxn ang="0">
                  <a:pos x="93" y="32"/>
                </a:cxn>
                <a:cxn ang="0">
                  <a:pos x="102" y="37"/>
                </a:cxn>
                <a:cxn ang="0">
                  <a:pos x="107" y="45"/>
                </a:cxn>
                <a:cxn ang="0">
                  <a:pos x="109" y="53"/>
                </a:cxn>
                <a:cxn ang="0">
                  <a:pos x="128" y="62"/>
                </a:cxn>
                <a:cxn ang="0">
                  <a:pos x="120" y="68"/>
                </a:cxn>
                <a:cxn ang="0">
                  <a:pos x="108" y="77"/>
                </a:cxn>
                <a:cxn ang="0">
                  <a:pos x="105" y="85"/>
                </a:cxn>
                <a:cxn ang="0">
                  <a:pos x="121" y="93"/>
                </a:cxn>
                <a:cxn ang="0">
                  <a:pos x="132" y="111"/>
                </a:cxn>
                <a:cxn ang="0">
                  <a:pos x="144" y="111"/>
                </a:cxn>
                <a:cxn ang="0">
                  <a:pos x="150" y="113"/>
                </a:cxn>
                <a:cxn ang="0">
                  <a:pos x="165" y="118"/>
                </a:cxn>
                <a:cxn ang="0">
                  <a:pos x="179" y="117"/>
                </a:cxn>
                <a:cxn ang="0">
                  <a:pos x="201" y="118"/>
                </a:cxn>
                <a:cxn ang="0">
                  <a:pos x="231" y="94"/>
                </a:cxn>
                <a:cxn ang="0">
                  <a:pos x="237" y="96"/>
                </a:cxn>
                <a:cxn ang="0">
                  <a:pos x="249" y="97"/>
                </a:cxn>
                <a:cxn ang="0">
                  <a:pos x="257" y="93"/>
                </a:cxn>
                <a:cxn ang="0">
                  <a:pos x="282" y="95"/>
                </a:cxn>
                <a:cxn ang="0">
                  <a:pos x="296" y="101"/>
                </a:cxn>
                <a:cxn ang="0">
                  <a:pos x="307" y="107"/>
                </a:cxn>
                <a:cxn ang="0">
                  <a:pos x="315" y="111"/>
                </a:cxn>
                <a:cxn ang="0">
                  <a:pos x="319" y="120"/>
                </a:cxn>
                <a:cxn ang="0">
                  <a:pos x="309" y="141"/>
                </a:cxn>
                <a:cxn ang="0">
                  <a:pos x="322" y="150"/>
                </a:cxn>
                <a:cxn ang="0">
                  <a:pos x="321" y="155"/>
                </a:cxn>
                <a:cxn ang="0">
                  <a:pos x="314" y="163"/>
                </a:cxn>
                <a:cxn ang="0">
                  <a:pos x="311" y="176"/>
                </a:cxn>
                <a:cxn ang="0">
                  <a:pos x="282" y="188"/>
                </a:cxn>
                <a:cxn ang="0">
                  <a:pos x="257" y="179"/>
                </a:cxn>
                <a:cxn ang="0">
                  <a:pos x="254" y="170"/>
                </a:cxn>
                <a:cxn ang="0">
                  <a:pos x="240" y="184"/>
                </a:cxn>
                <a:cxn ang="0">
                  <a:pos x="216" y="195"/>
                </a:cxn>
                <a:cxn ang="0">
                  <a:pos x="185" y="196"/>
                </a:cxn>
                <a:cxn ang="0">
                  <a:pos x="178" y="200"/>
                </a:cxn>
                <a:cxn ang="0">
                  <a:pos x="146" y="189"/>
                </a:cxn>
                <a:cxn ang="0">
                  <a:pos x="147" y="173"/>
                </a:cxn>
                <a:cxn ang="0">
                  <a:pos x="137" y="183"/>
                </a:cxn>
                <a:cxn ang="0">
                  <a:pos x="128" y="192"/>
                </a:cxn>
                <a:cxn ang="0">
                  <a:pos x="109" y="189"/>
                </a:cxn>
                <a:cxn ang="0">
                  <a:pos x="90" y="183"/>
                </a:cxn>
                <a:cxn ang="0">
                  <a:pos x="78" y="161"/>
                </a:cxn>
                <a:cxn ang="0">
                  <a:pos x="75" y="131"/>
                </a:cxn>
                <a:cxn ang="0">
                  <a:pos x="77" y="90"/>
                </a:cxn>
                <a:cxn ang="0">
                  <a:pos x="61" y="57"/>
                </a:cxn>
                <a:cxn ang="0">
                  <a:pos x="33" y="61"/>
                </a:cxn>
                <a:cxn ang="0">
                  <a:pos x="13" y="42"/>
                </a:cxn>
                <a:cxn ang="0">
                  <a:pos x="18" y="37"/>
                </a:cxn>
                <a:cxn ang="0">
                  <a:pos x="6" y="26"/>
                </a:cxn>
                <a:cxn ang="0">
                  <a:pos x="4" y="2"/>
                </a:cxn>
              </a:cxnLst>
              <a:rect l="0" t="0" r="r" b="b"/>
              <a:pathLst>
                <a:path w="324" h="200">
                  <a:moveTo>
                    <a:pt x="9" y="0"/>
                  </a:moveTo>
                  <a:lnTo>
                    <a:pt x="22" y="0"/>
                  </a:lnTo>
                  <a:lnTo>
                    <a:pt x="29" y="3"/>
                  </a:lnTo>
                  <a:lnTo>
                    <a:pt x="42" y="9"/>
                  </a:lnTo>
                  <a:lnTo>
                    <a:pt x="47" y="10"/>
                  </a:lnTo>
                  <a:lnTo>
                    <a:pt x="51" y="11"/>
                  </a:lnTo>
                  <a:lnTo>
                    <a:pt x="53" y="13"/>
                  </a:lnTo>
                  <a:lnTo>
                    <a:pt x="55" y="15"/>
                  </a:lnTo>
                  <a:lnTo>
                    <a:pt x="57" y="18"/>
                  </a:lnTo>
                  <a:lnTo>
                    <a:pt x="59" y="20"/>
                  </a:lnTo>
                  <a:lnTo>
                    <a:pt x="62" y="25"/>
                  </a:lnTo>
                  <a:lnTo>
                    <a:pt x="62" y="28"/>
                  </a:lnTo>
                  <a:lnTo>
                    <a:pt x="64" y="32"/>
                  </a:lnTo>
                  <a:lnTo>
                    <a:pt x="68" y="34"/>
                  </a:lnTo>
                  <a:lnTo>
                    <a:pt x="88" y="34"/>
                  </a:lnTo>
                  <a:lnTo>
                    <a:pt x="93" y="32"/>
                  </a:lnTo>
                  <a:lnTo>
                    <a:pt x="96" y="32"/>
                  </a:lnTo>
                  <a:lnTo>
                    <a:pt x="97" y="33"/>
                  </a:lnTo>
                  <a:lnTo>
                    <a:pt x="100" y="34"/>
                  </a:lnTo>
                  <a:lnTo>
                    <a:pt x="102" y="37"/>
                  </a:lnTo>
                  <a:lnTo>
                    <a:pt x="103" y="39"/>
                  </a:lnTo>
                  <a:lnTo>
                    <a:pt x="105" y="41"/>
                  </a:lnTo>
                  <a:lnTo>
                    <a:pt x="107" y="43"/>
                  </a:lnTo>
                  <a:lnTo>
                    <a:pt x="107" y="45"/>
                  </a:lnTo>
                  <a:lnTo>
                    <a:pt x="104" y="48"/>
                  </a:lnTo>
                  <a:lnTo>
                    <a:pt x="104" y="50"/>
                  </a:lnTo>
                  <a:lnTo>
                    <a:pt x="107" y="51"/>
                  </a:lnTo>
                  <a:lnTo>
                    <a:pt x="109" y="53"/>
                  </a:lnTo>
                  <a:lnTo>
                    <a:pt x="115" y="56"/>
                  </a:lnTo>
                  <a:lnTo>
                    <a:pt x="122" y="59"/>
                  </a:lnTo>
                  <a:lnTo>
                    <a:pt x="125" y="61"/>
                  </a:lnTo>
                  <a:lnTo>
                    <a:pt x="128" y="62"/>
                  </a:lnTo>
                  <a:lnTo>
                    <a:pt x="133" y="66"/>
                  </a:lnTo>
                  <a:lnTo>
                    <a:pt x="132" y="67"/>
                  </a:lnTo>
                  <a:lnTo>
                    <a:pt x="127" y="68"/>
                  </a:lnTo>
                  <a:lnTo>
                    <a:pt x="120" y="68"/>
                  </a:lnTo>
                  <a:lnTo>
                    <a:pt x="112" y="70"/>
                  </a:lnTo>
                  <a:lnTo>
                    <a:pt x="107" y="72"/>
                  </a:lnTo>
                  <a:lnTo>
                    <a:pt x="104" y="74"/>
                  </a:lnTo>
                  <a:lnTo>
                    <a:pt x="108" y="77"/>
                  </a:lnTo>
                  <a:lnTo>
                    <a:pt x="109" y="79"/>
                  </a:lnTo>
                  <a:lnTo>
                    <a:pt x="109" y="81"/>
                  </a:lnTo>
                  <a:lnTo>
                    <a:pt x="107" y="83"/>
                  </a:lnTo>
                  <a:lnTo>
                    <a:pt x="105" y="85"/>
                  </a:lnTo>
                  <a:lnTo>
                    <a:pt x="105" y="89"/>
                  </a:lnTo>
                  <a:lnTo>
                    <a:pt x="108" y="91"/>
                  </a:lnTo>
                  <a:lnTo>
                    <a:pt x="113" y="91"/>
                  </a:lnTo>
                  <a:lnTo>
                    <a:pt x="121" y="93"/>
                  </a:lnTo>
                  <a:lnTo>
                    <a:pt x="127" y="94"/>
                  </a:lnTo>
                  <a:lnTo>
                    <a:pt x="131" y="97"/>
                  </a:lnTo>
                  <a:lnTo>
                    <a:pt x="132" y="100"/>
                  </a:lnTo>
                  <a:lnTo>
                    <a:pt x="132" y="111"/>
                  </a:lnTo>
                  <a:lnTo>
                    <a:pt x="133" y="116"/>
                  </a:lnTo>
                  <a:lnTo>
                    <a:pt x="135" y="117"/>
                  </a:lnTo>
                  <a:lnTo>
                    <a:pt x="142" y="113"/>
                  </a:lnTo>
                  <a:lnTo>
                    <a:pt x="144" y="111"/>
                  </a:lnTo>
                  <a:lnTo>
                    <a:pt x="146" y="110"/>
                  </a:lnTo>
                  <a:lnTo>
                    <a:pt x="148" y="110"/>
                  </a:lnTo>
                  <a:lnTo>
                    <a:pt x="149" y="111"/>
                  </a:lnTo>
                  <a:lnTo>
                    <a:pt x="150" y="113"/>
                  </a:lnTo>
                  <a:lnTo>
                    <a:pt x="155" y="118"/>
                  </a:lnTo>
                  <a:lnTo>
                    <a:pt x="157" y="119"/>
                  </a:lnTo>
                  <a:lnTo>
                    <a:pt x="160" y="119"/>
                  </a:lnTo>
                  <a:lnTo>
                    <a:pt x="165" y="118"/>
                  </a:lnTo>
                  <a:lnTo>
                    <a:pt x="168" y="117"/>
                  </a:lnTo>
                  <a:lnTo>
                    <a:pt x="171" y="115"/>
                  </a:lnTo>
                  <a:lnTo>
                    <a:pt x="176" y="115"/>
                  </a:lnTo>
                  <a:lnTo>
                    <a:pt x="179" y="117"/>
                  </a:lnTo>
                  <a:lnTo>
                    <a:pt x="184" y="121"/>
                  </a:lnTo>
                  <a:lnTo>
                    <a:pt x="190" y="124"/>
                  </a:lnTo>
                  <a:lnTo>
                    <a:pt x="195" y="123"/>
                  </a:lnTo>
                  <a:lnTo>
                    <a:pt x="201" y="118"/>
                  </a:lnTo>
                  <a:lnTo>
                    <a:pt x="209" y="111"/>
                  </a:lnTo>
                  <a:lnTo>
                    <a:pt x="217" y="102"/>
                  </a:lnTo>
                  <a:lnTo>
                    <a:pt x="226" y="97"/>
                  </a:lnTo>
                  <a:lnTo>
                    <a:pt x="231" y="94"/>
                  </a:lnTo>
                  <a:lnTo>
                    <a:pt x="234" y="94"/>
                  </a:lnTo>
                  <a:lnTo>
                    <a:pt x="235" y="95"/>
                  </a:lnTo>
                  <a:lnTo>
                    <a:pt x="236" y="95"/>
                  </a:lnTo>
                  <a:lnTo>
                    <a:pt x="237" y="96"/>
                  </a:lnTo>
                  <a:lnTo>
                    <a:pt x="237" y="97"/>
                  </a:lnTo>
                  <a:lnTo>
                    <a:pt x="238" y="98"/>
                  </a:lnTo>
                  <a:lnTo>
                    <a:pt x="245" y="98"/>
                  </a:lnTo>
                  <a:lnTo>
                    <a:pt x="249" y="97"/>
                  </a:lnTo>
                  <a:lnTo>
                    <a:pt x="253" y="95"/>
                  </a:lnTo>
                  <a:lnTo>
                    <a:pt x="254" y="94"/>
                  </a:lnTo>
                  <a:lnTo>
                    <a:pt x="255" y="94"/>
                  </a:lnTo>
                  <a:lnTo>
                    <a:pt x="257" y="93"/>
                  </a:lnTo>
                  <a:lnTo>
                    <a:pt x="270" y="93"/>
                  </a:lnTo>
                  <a:lnTo>
                    <a:pt x="276" y="94"/>
                  </a:lnTo>
                  <a:lnTo>
                    <a:pt x="281" y="94"/>
                  </a:lnTo>
                  <a:lnTo>
                    <a:pt x="282" y="95"/>
                  </a:lnTo>
                  <a:lnTo>
                    <a:pt x="282" y="98"/>
                  </a:lnTo>
                  <a:lnTo>
                    <a:pt x="283" y="100"/>
                  </a:lnTo>
                  <a:lnTo>
                    <a:pt x="284" y="101"/>
                  </a:lnTo>
                  <a:lnTo>
                    <a:pt x="296" y="101"/>
                  </a:lnTo>
                  <a:lnTo>
                    <a:pt x="304" y="102"/>
                  </a:lnTo>
                  <a:lnTo>
                    <a:pt x="305" y="104"/>
                  </a:lnTo>
                  <a:lnTo>
                    <a:pt x="306" y="106"/>
                  </a:lnTo>
                  <a:lnTo>
                    <a:pt x="307" y="107"/>
                  </a:lnTo>
                  <a:lnTo>
                    <a:pt x="308" y="109"/>
                  </a:lnTo>
                  <a:lnTo>
                    <a:pt x="309" y="110"/>
                  </a:lnTo>
                  <a:lnTo>
                    <a:pt x="311" y="111"/>
                  </a:lnTo>
                  <a:lnTo>
                    <a:pt x="315" y="111"/>
                  </a:lnTo>
                  <a:lnTo>
                    <a:pt x="318" y="112"/>
                  </a:lnTo>
                  <a:lnTo>
                    <a:pt x="319" y="115"/>
                  </a:lnTo>
                  <a:lnTo>
                    <a:pt x="320" y="116"/>
                  </a:lnTo>
                  <a:lnTo>
                    <a:pt x="319" y="120"/>
                  </a:lnTo>
                  <a:lnTo>
                    <a:pt x="315" y="133"/>
                  </a:lnTo>
                  <a:lnTo>
                    <a:pt x="311" y="138"/>
                  </a:lnTo>
                  <a:lnTo>
                    <a:pt x="310" y="140"/>
                  </a:lnTo>
                  <a:lnTo>
                    <a:pt x="309" y="141"/>
                  </a:lnTo>
                  <a:lnTo>
                    <a:pt x="308" y="143"/>
                  </a:lnTo>
                  <a:lnTo>
                    <a:pt x="310" y="145"/>
                  </a:lnTo>
                  <a:lnTo>
                    <a:pt x="312" y="146"/>
                  </a:lnTo>
                  <a:lnTo>
                    <a:pt x="322" y="150"/>
                  </a:lnTo>
                  <a:lnTo>
                    <a:pt x="324" y="152"/>
                  </a:lnTo>
                  <a:lnTo>
                    <a:pt x="324" y="154"/>
                  </a:lnTo>
                  <a:lnTo>
                    <a:pt x="323" y="155"/>
                  </a:lnTo>
                  <a:lnTo>
                    <a:pt x="321" y="155"/>
                  </a:lnTo>
                  <a:lnTo>
                    <a:pt x="318" y="156"/>
                  </a:lnTo>
                  <a:lnTo>
                    <a:pt x="316" y="157"/>
                  </a:lnTo>
                  <a:lnTo>
                    <a:pt x="315" y="159"/>
                  </a:lnTo>
                  <a:lnTo>
                    <a:pt x="314" y="163"/>
                  </a:lnTo>
                  <a:lnTo>
                    <a:pt x="312" y="167"/>
                  </a:lnTo>
                  <a:lnTo>
                    <a:pt x="312" y="170"/>
                  </a:lnTo>
                  <a:lnTo>
                    <a:pt x="311" y="174"/>
                  </a:lnTo>
                  <a:lnTo>
                    <a:pt x="311" y="176"/>
                  </a:lnTo>
                  <a:lnTo>
                    <a:pt x="309" y="180"/>
                  </a:lnTo>
                  <a:lnTo>
                    <a:pt x="308" y="181"/>
                  </a:lnTo>
                  <a:lnTo>
                    <a:pt x="305" y="181"/>
                  </a:lnTo>
                  <a:lnTo>
                    <a:pt x="282" y="188"/>
                  </a:lnTo>
                  <a:lnTo>
                    <a:pt x="263" y="188"/>
                  </a:lnTo>
                  <a:lnTo>
                    <a:pt x="259" y="185"/>
                  </a:lnTo>
                  <a:lnTo>
                    <a:pt x="258" y="183"/>
                  </a:lnTo>
                  <a:lnTo>
                    <a:pt x="257" y="179"/>
                  </a:lnTo>
                  <a:lnTo>
                    <a:pt x="257" y="177"/>
                  </a:lnTo>
                  <a:lnTo>
                    <a:pt x="255" y="175"/>
                  </a:lnTo>
                  <a:lnTo>
                    <a:pt x="255" y="173"/>
                  </a:lnTo>
                  <a:lnTo>
                    <a:pt x="254" y="170"/>
                  </a:lnTo>
                  <a:lnTo>
                    <a:pt x="253" y="170"/>
                  </a:lnTo>
                  <a:lnTo>
                    <a:pt x="250" y="173"/>
                  </a:lnTo>
                  <a:lnTo>
                    <a:pt x="246" y="178"/>
                  </a:lnTo>
                  <a:lnTo>
                    <a:pt x="240" y="184"/>
                  </a:lnTo>
                  <a:lnTo>
                    <a:pt x="236" y="189"/>
                  </a:lnTo>
                  <a:lnTo>
                    <a:pt x="231" y="191"/>
                  </a:lnTo>
                  <a:lnTo>
                    <a:pt x="225" y="192"/>
                  </a:lnTo>
                  <a:lnTo>
                    <a:pt x="216" y="195"/>
                  </a:lnTo>
                  <a:lnTo>
                    <a:pt x="206" y="197"/>
                  </a:lnTo>
                  <a:lnTo>
                    <a:pt x="196" y="197"/>
                  </a:lnTo>
                  <a:lnTo>
                    <a:pt x="190" y="193"/>
                  </a:lnTo>
                  <a:lnTo>
                    <a:pt x="185" y="196"/>
                  </a:lnTo>
                  <a:lnTo>
                    <a:pt x="182" y="198"/>
                  </a:lnTo>
                  <a:lnTo>
                    <a:pt x="181" y="199"/>
                  </a:lnTo>
                  <a:lnTo>
                    <a:pt x="179" y="199"/>
                  </a:lnTo>
                  <a:lnTo>
                    <a:pt x="178" y="200"/>
                  </a:lnTo>
                  <a:lnTo>
                    <a:pt x="154" y="200"/>
                  </a:lnTo>
                  <a:lnTo>
                    <a:pt x="148" y="198"/>
                  </a:lnTo>
                  <a:lnTo>
                    <a:pt x="146" y="195"/>
                  </a:lnTo>
                  <a:lnTo>
                    <a:pt x="146" y="189"/>
                  </a:lnTo>
                  <a:lnTo>
                    <a:pt x="148" y="183"/>
                  </a:lnTo>
                  <a:lnTo>
                    <a:pt x="149" y="177"/>
                  </a:lnTo>
                  <a:lnTo>
                    <a:pt x="149" y="174"/>
                  </a:lnTo>
                  <a:lnTo>
                    <a:pt x="147" y="173"/>
                  </a:lnTo>
                  <a:lnTo>
                    <a:pt x="145" y="174"/>
                  </a:lnTo>
                  <a:lnTo>
                    <a:pt x="140" y="178"/>
                  </a:lnTo>
                  <a:lnTo>
                    <a:pt x="139" y="180"/>
                  </a:lnTo>
                  <a:lnTo>
                    <a:pt x="137" y="183"/>
                  </a:lnTo>
                  <a:lnTo>
                    <a:pt x="136" y="185"/>
                  </a:lnTo>
                  <a:lnTo>
                    <a:pt x="134" y="188"/>
                  </a:lnTo>
                  <a:lnTo>
                    <a:pt x="132" y="190"/>
                  </a:lnTo>
                  <a:lnTo>
                    <a:pt x="128" y="192"/>
                  </a:lnTo>
                  <a:lnTo>
                    <a:pt x="126" y="195"/>
                  </a:lnTo>
                  <a:lnTo>
                    <a:pt x="124" y="195"/>
                  </a:lnTo>
                  <a:lnTo>
                    <a:pt x="115" y="192"/>
                  </a:lnTo>
                  <a:lnTo>
                    <a:pt x="109" y="189"/>
                  </a:lnTo>
                  <a:lnTo>
                    <a:pt x="104" y="183"/>
                  </a:lnTo>
                  <a:lnTo>
                    <a:pt x="101" y="180"/>
                  </a:lnTo>
                  <a:lnTo>
                    <a:pt x="96" y="180"/>
                  </a:lnTo>
                  <a:lnTo>
                    <a:pt x="90" y="183"/>
                  </a:lnTo>
                  <a:lnTo>
                    <a:pt x="86" y="183"/>
                  </a:lnTo>
                  <a:lnTo>
                    <a:pt x="81" y="178"/>
                  </a:lnTo>
                  <a:lnTo>
                    <a:pt x="79" y="169"/>
                  </a:lnTo>
                  <a:lnTo>
                    <a:pt x="78" y="161"/>
                  </a:lnTo>
                  <a:lnTo>
                    <a:pt x="78" y="152"/>
                  </a:lnTo>
                  <a:lnTo>
                    <a:pt x="75" y="144"/>
                  </a:lnTo>
                  <a:lnTo>
                    <a:pt x="74" y="139"/>
                  </a:lnTo>
                  <a:lnTo>
                    <a:pt x="75" y="131"/>
                  </a:lnTo>
                  <a:lnTo>
                    <a:pt x="79" y="116"/>
                  </a:lnTo>
                  <a:lnTo>
                    <a:pt x="80" y="108"/>
                  </a:lnTo>
                  <a:lnTo>
                    <a:pt x="79" y="100"/>
                  </a:lnTo>
                  <a:lnTo>
                    <a:pt x="77" y="90"/>
                  </a:lnTo>
                  <a:lnTo>
                    <a:pt x="74" y="79"/>
                  </a:lnTo>
                  <a:lnTo>
                    <a:pt x="69" y="68"/>
                  </a:lnTo>
                  <a:lnTo>
                    <a:pt x="65" y="61"/>
                  </a:lnTo>
                  <a:lnTo>
                    <a:pt x="61" y="57"/>
                  </a:lnTo>
                  <a:lnTo>
                    <a:pt x="55" y="56"/>
                  </a:lnTo>
                  <a:lnTo>
                    <a:pt x="47" y="59"/>
                  </a:lnTo>
                  <a:lnTo>
                    <a:pt x="40" y="60"/>
                  </a:lnTo>
                  <a:lnTo>
                    <a:pt x="33" y="61"/>
                  </a:lnTo>
                  <a:lnTo>
                    <a:pt x="28" y="60"/>
                  </a:lnTo>
                  <a:lnTo>
                    <a:pt x="21" y="54"/>
                  </a:lnTo>
                  <a:lnTo>
                    <a:pt x="16" y="48"/>
                  </a:lnTo>
                  <a:lnTo>
                    <a:pt x="13" y="42"/>
                  </a:lnTo>
                  <a:lnTo>
                    <a:pt x="13" y="41"/>
                  </a:lnTo>
                  <a:lnTo>
                    <a:pt x="17" y="38"/>
                  </a:lnTo>
                  <a:lnTo>
                    <a:pt x="18" y="38"/>
                  </a:lnTo>
                  <a:lnTo>
                    <a:pt x="18" y="37"/>
                  </a:lnTo>
                  <a:lnTo>
                    <a:pt x="13" y="32"/>
                  </a:lnTo>
                  <a:lnTo>
                    <a:pt x="10" y="31"/>
                  </a:lnTo>
                  <a:lnTo>
                    <a:pt x="8" y="30"/>
                  </a:lnTo>
                  <a:lnTo>
                    <a:pt x="6" y="26"/>
                  </a:lnTo>
                  <a:lnTo>
                    <a:pt x="4" y="19"/>
                  </a:lnTo>
                  <a:lnTo>
                    <a:pt x="0" y="11"/>
                  </a:lnTo>
                  <a:lnTo>
                    <a:pt x="0" y="4"/>
                  </a:lnTo>
                  <a:lnTo>
                    <a:pt x="4" y="2"/>
                  </a:lnTo>
                  <a:lnTo>
                    <a:pt x="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1" name="Freeform 79">
              <a:extLst>
                <a:ext uri="{FF2B5EF4-FFF2-40B4-BE49-F238E27FC236}">
                  <a16:creationId xmlns:a16="http://schemas.microsoft.com/office/drawing/2014/main" id="{7618E126-DB25-4014-BA1E-820B79EA94AC}"/>
                </a:ext>
              </a:extLst>
            </p:cNvPr>
            <p:cNvSpPr>
              <a:spLocks/>
            </p:cNvSpPr>
            <p:nvPr/>
          </p:nvSpPr>
          <p:spPr bwMode="auto">
            <a:xfrm>
              <a:off x="3541713" y="2108201"/>
              <a:ext cx="158750" cy="196850"/>
            </a:xfrm>
            <a:custGeom>
              <a:avLst/>
              <a:gdLst/>
              <a:ahLst/>
              <a:cxnLst>
                <a:cxn ang="0">
                  <a:pos x="65" y="0"/>
                </a:cxn>
                <a:cxn ang="0">
                  <a:pos x="69" y="4"/>
                </a:cxn>
                <a:cxn ang="0">
                  <a:pos x="72" y="8"/>
                </a:cxn>
                <a:cxn ang="0">
                  <a:pos x="79" y="9"/>
                </a:cxn>
                <a:cxn ang="0">
                  <a:pos x="82" y="6"/>
                </a:cxn>
                <a:cxn ang="0">
                  <a:pos x="89" y="5"/>
                </a:cxn>
                <a:cxn ang="0">
                  <a:pos x="97" y="17"/>
                </a:cxn>
                <a:cxn ang="0">
                  <a:pos x="100" y="35"/>
                </a:cxn>
                <a:cxn ang="0">
                  <a:pos x="94" y="61"/>
                </a:cxn>
                <a:cxn ang="0">
                  <a:pos x="93" y="75"/>
                </a:cxn>
                <a:cxn ang="0">
                  <a:pos x="95" y="80"/>
                </a:cxn>
                <a:cxn ang="0">
                  <a:pos x="96" y="85"/>
                </a:cxn>
                <a:cxn ang="0">
                  <a:pos x="89" y="90"/>
                </a:cxn>
                <a:cxn ang="0">
                  <a:pos x="85" y="95"/>
                </a:cxn>
                <a:cxn ang="0">
                  <a:pos x="89" y="103"/>
                </a:cxn>
                <a:cxn ang="0">
                  <a:pos x="90" y="113"/>
                </a:cxn>
                <a:cxn ang="0">
                  <a:pos x="88" y="119"/>
                </a:cxn>
                <a:cxn ang="0">
                  <a:pos x="83" y="122"/>
                </a:cxn>
                <a:cxn ang="0">
                  <a:pos x="73" y="124"/>
                </a:cxn>
                <a:cxn ang="0">
                  <a:pos x="57" y="122"/>
                </a:cxn>
                <a:cxn ang="0">
                  <a:pos x="40" y="119"/>
                </a:cxn>
                <a:cxn ang="0">
                  <a:pos x="36" y="116"/>
                </a:cxn>
                <a:cxn ang="0">
                  <a:pos x="38" y="112"/>
                </a:cxn>
                <a:cxn ang="0">
                  <a:pos x="43" y="107"/>
                </a:cxn>
                <a:cxn ang="0">
                  <a:pos x="39" y="101"/>
                </a:cxn>
                <a:cxn ang="0">
                  <a:pos x="36" y="93"/>
                </a:cxn>
                <a:cxn ang="0">
                  <a:pos x="39" y="88"/>
                </a:cxn>
                <a:cxn ang="0">
                  <a:pos x="50" y="80"/>
                </a:cxn>
                <a:cxn ang="0">
                  <a:pos x="57" y="75"/>
                </a:cxn>
                <a:cxn ang="0">
                  <a:pos x="50" y="72"/>
                </a:cxn>
                <a:cxn ang="0">
                  <a:pos x="31" y="71"/>
                </a:cxn>
                <a:cxn ang="0">
                  <a:pos x="9" y="69"/>
                </a:cxn>
                <a:cxn ang="0">
                  <a:pos x="0" y="68"/>
                </a:cxn>
                <a:cxn ang="0">
                  <a:pos x="6" y="64"/>
                </a:cxn>
                <a:cxn ang="0">
                  <a:pos x="13" y="54"/>
                </a:cxn>
                <a:cxn ang="0">
                  <a:pos x="22" y="54"/>
                </a:cxn>
                <a:cxn ang="0">
                  <a:pos x="26" y="51"/>
                </a:cxn>
                <a:cxn ang="0">
                  <a:pos x="25" y="43"/>
                </a:cxn>
                <a:cxn ang="0">
                  <a:pos x="22" y="38"/>
                </a:cxn>
                <a:cxn ang="0">
                  <a:pos x="23" y="31"/>
                </a:cxn>
                <a:cxn ang="0">
                  <a:pos x="25" y="25"/>
                </a:cxn>
                <a:cxn ang="0">
                  <a:pos x="22" y="16"/>
                </a:cxn>
                <a:cxn ang="0">
                  <a:pos x="24" y="10"/>
                </a:cxn>
                <a:cxn ang="0">
                  <a:pos x="28" y="7"/>
                </a:cxn>
                <a:cxn ang="0">
                  <a:pos x="34" y="10"/>
                </a:cxn>
                <a:cxn ang="0">
                  <a:pos x="40" y="22"/>
                </a:cxn>
                <a:cxn ang="0">
                  <a:pos x="43" y="32"/>
                </a:cxn>
                <a:cxn ang="0">
                  <a:pos x="49" y="46"/>
                </a:cxn>
                <a:cxn ang="0">
                  <a:pos x="54" y="44"/>
                </a:cxn>
                <a:cxn ang="0">
                  <a:pos x="61" y="39"/>
                </a:cxn>
                <a:cxn ang="0">
                  <a:pos x="58" y="34"/>
                </a:cxn>
                <a:cxn ang="0">
                  <a:pos x="54" y="31"/>
                </a:cxn>
                <a:cxn ang="0">
                  <a:pos x="54" y="28"/>
                </a:cxn>
                <a:cxn ang="0">
                  <a:pos x="59" y="20"/>
                </a:cxn>
                <a:cxn ang="0">
                  <a:pos x="54" y="17"/>
                </a:cxn>
                <a:cxn ang="0">
                  <a:pos x="48" y="14"/>
                </a:cxn>
                <a:cxn ang="0">
                  <a:pos x="46" y="10"/>
                </a:cxn>
                <a:cxn ang="0">
                  <a:pos x="52" y="1"/>
                </a:cxn>
              </a:cxnLst>
              <a:rect l="0" t="0" r="r" b="b"/>
              <a:pathLst>
                <a:path w="100" h="124">
                  <a:moveTo>
                    <a:pt x="55" y="0"/>
                  </a:moveTo>
                  <a:lnTo>
                    <a:pt x="65" y="0"/>
                  </a:lnTo>
                  <a:lnTo>
                    <a:pt x="67" y="3"/>
                  </a:lnTo>
                  <a:lnTo>
                    <a:pt x="69" y="4"/>
                  </a:lnTo>
                  <a:lnTo>
                    <a:pt x="71" y="6"/>
                  </a:lnTo>
                  <a:lnTo>
                    <a:pt x="72" y="8"/>
                  </a:lnTo>
                  <a:lnTo>
                    <a:pt x="74" y="9"/>
                  </a:lnTo>
                  <a:lnTo>
                    <a:pt x="79" y="9"/>
                  </a:lnTo>
                  <a:lnTo>
                    <a:pt x="81" y="8"/>
                  </a:lnTo>
                  <a:lnTo>
                    <a:pt x="82" y="6"/>
                  </a:lnTo>
                  <a:lnTo>
                    <a:pt x="84" y="5"/>
                  </a:lnTo>
                  <a:lnTo>
                    <a:pt x="89" y="5"/>
                  </a:lnTo>
                  <a:lnTo>
                    <a:pt x="93" y="8"/>
                  </a:lnTo>
                  <a:lnTo>
                    <a:pt x="97" y="17"/>
                  </a:lnTo>
                  <a:lnTo>
                    <a:pt x="100" y="27"/>
                  </a:lnTo>
                  <a:lnTo>
                    <a:pt x="100" y="35"/>
                  </a:lnTo>
                  <a:lnTo>
                    <a:pt x="98" y="43"/>
                  </a:lnTo>
                  <a:lnTo>
                    <a:pt x="94" y="61"/>
                  </a:lnTo>
                  <a:lnTo>
                    <a:pt x="93" y="68"/>
                  </a:lnTo>
                  <a:lnTo>
                    <a:pt x="93" y="75"/>
                  </a:lnTo>
                  <a:lnTo>
                    <a:pt x="94" y="77"/>
                  </a:lnTo>
                  <a:lnTo>
                    <a:pt x="95" y="80"/>
                  </a:lnTo>
                  <a:lnTo>
                    <a:pt x="95" y="83"/>
                  </a:lnTo>
                  <a:lnTo>
                    <a:pt x="96" y="85"/>
                  </a:lnTo>
                  <a:lnTo>
                    <a:pt x="95" y="87"/>
                  </a:lnTo>
                  <a:lnTo>
                    <a:pt x="89" y="90"/>
                  </a:lnTo>
                  <a:lnTo>
                    <a:pt x="86" y="93"/>
                  </a:lnTo>
                  <a:lnTo>
                    <a:pt x="85" y="95"/>
                  </a:lnTo>
                  <a:lnTo>
                    <a:pt x="86" y="99"/>
                  </a:lnTo>
                  <a:lnTo>
                    <a:pt x="89" y="103"/>
                  </a:lnTo>
                  <a:lnTo>
                    <a:pt x="90" y="109"/>
                  </a:lnTo>
                  <a:lnTo>
                    <a:pt x="90" y="113"/>
                  </a:lnTo>
                  <a:lnTo>
                    <a:pt x="89" y="116"/>
                  </a:lnTo>
                  <a:lnTo>
                    <a:pt x="88" y="119"/>
                  </a:lnTo>
                  <a:lnTo>
                    <a:pt x="85" y="121"/>
                  </a:lnTo>
                  <a:lnTo>
                    <a:pt x="83" y="122"/>
                  </a:lnTo>
                  <a:lnTo>
                    <a:pt x="80" y="124"/>
                  </a:lnTo>
                  <a:lnTo>
                    <a:pt x="73" y="124"/>
                  </a:lnTo>
                  <a:lnTo>
                    <a:pt x="67" y="123"/>
                  </a:lnTo>
                  <a:lnTo>
                    <a:pt x="57" y="122"/>
                  </a:lnTo>
                  <a:lnTo>
                    <a:pt x="48" y="120"/>
                  </a:lnTo>
                  <a:lnTo>
                    <a:pt x="40" y="119"/>
                  </a:lnTo>
                  <a:lnTo>
                    <a:pt x="36" y="117"/>
                  </a:lnTo>
                  <a:lnTo>
                    <a:pt x="36" y="116"/>
                  </a:lnTo>
                  <a:lnTo>
                    <a:pt x="37" y="114"/>
                  </a:lnTo>
                  <a:lnTo>
                    <a:pt x="38" y="112"/>
                  </a:lnTo>
                  <a:lnTo>
                    <a:pt x="40" y="111"/>
                  </a:lnTo>
                  <a:lnTo>
                    <a:pt x="43" y="107"/>
                  </a:lnTo>
                  <a:lnTo>
                    <a:pt x="42" y="105"/>
                  </a:lnTo>
                  <a:lnTo>
                    <a:pt x="39" y="101"/>
                  </a:lnTo>
                  <a:lnTo>
                    <a:pt x="37" y="95"/>
                  </a:lnTo>
                  <a:lnTo>
                    <a:pt x="36" y="93"/>
                  </a:lnTo>
                  <a:lnTo>
                    <a:pt x="37" y="90"/>
                  </a:lnTo>
                  <a:lnTo>
                    <a:pt x="39" y="88"/>
                  </a:lnTo>
                  <a:lnTo>
                    <a:pt x="45" y="85"/>
                  </a:lnTo>
                  <a:lnTo>
                    <a:pt x="50" y="80"/>
                  </a:lnTo>
                  <a:lnTo>
                    <a:pt x="55" y="77"/>
                  </a:lnTo>
                  <a:lnTo>
                    <a:pt x="57" y="75"/>
                  </a:lnTo>
                  <a:lnTo>
                    <a:pt x="56" y="73"/>
                  </a:lnTo>
                  <a:lnTo>
                    <a:pt x="50" y="72"/>
                  </a:lnTo>
                  <a:lnTo>
                    <a:pt x="42" y="72"/>
                  </a:lnTo>
                  <a:lnTo>
                    <a:pt x="31" y="71"/>
                  </a:lnTo>
                  <a:lnTo>
                    <a:pt x="19" y="71"/>
                  </a:lnTo>
                  <a:lnTo>
                    <a:pt x="9" y="69"/>
                  </a:lnTo>
                  <a:lnTo>
                    <a:pt x="2" y="69"/>
                  </a:lnTo>
                  <a:lnTo>
                    <a:pt x="0" y="68"/>
                  </a:lnTo>
                  <a:lnTo>
                    <a:pt x="3" y="65"/>
                  </a:lnTo>
                  <a:lnTo>
                    <a:pt x="6" y="64"/>
                  </a:lnTo>
                  <a:lnTo>
                    <a:pt x="10" y="61"/>
                  </a:lnTo>
                  <a:lnTo>
                    <a:pt x="13" y="54"/>
                  </a:lnTo>
                  <a:lnTo>
                    <a:pt x="17" y="52"/>
                  </a:lnTo>
                  <a:lnTo>
                    <a:pt x="22" y="54"/>
                  </a:lnTo>
                  <a:lnTo>
                    <a:pt x="24" y="53"/>
                  </a:lnTo>
                  <a:lnTo>
                    <a:pt x="26" y="51"/>
                  </a:lnTo>
                  <a:lnTo>
                    <a:pt x="26" y="45"/>
                  </a:lnTo>
                  <a:lnTo>
                    <a:pt x="25" y="43"/>
                  </a:lnTo>
                  <a:lnTo>
                    <a:pt x="23" y="40"/>
                  </a:lnTo>
                  <a:lnTo>
                    <a:pt x="22" y="38"/>
                  </a:lnTo>
                  <a:lnTo>
                    <a:pt x="22" y="33"/>
                  </a:lnTo>
                  <a:lnTo>
                    <a:pt x="23" y="31"/>
                  </a:lnTo>
                  <a:lnTo>
                    <a:pt x="25" y="29"/>
                  </a:lnTo>
                  <a:lnTo>
                    <a:pt x="25" y="25"/>
                  </a:lnTo>
                  <a:lnTo>
                    <a:pt x="22" y="18"/>
                  </a:lnTo>
                  <a:lnTo>
                    <a:pt x="22" y="16"/>
                  </a:lnTo>
                  <a:lnTo>
                    <a:pt x="23" y="12"/>
                  </a:lnTo>
                  <a:lnTo>
                    <a:pt x="24" y="10"/>
                  </a:lnTo>
                  <a:lnTo>
                    <a:pt x="26" y="8"/>
                  </a:lnTo>
                  <a:lnTo>
                    <a:pt x="28" y="7"/>
                  </a:lnTo>
                  <a:lnTo>
                    <a:pt x="31" y="7"/>
                  </a:lnTo>
                  <a:lnTo>
                    <a:pt x="34" y="10"/>
                  </a:lnTo>
                  <a:lnTo>
                    <a:pt x="37" y="16"/>
                  </a:lnTo>
                  <a:lnTo>
                    <a:pt x="40" y="22"/>
                  </a:lnTo>
                  <a:lnTo>
                    <a:pt x="42" y="28"/>
                  </a:lnTo>
                  <a:lnTo>
                    <a:pt x="43" y="32"/>
                  </a:lnTo>
                  <a:lnTo>
                    <a:pt x="47" y="43"/>
                  </a:lnTo>
                  <a:lnTo>
                    <a:pt x="49" y="46"/>
                  </a:lnTo>
                  <a:lnTo>
                    <a:pt x="51" y="46"/>
                  </a:lnTo>
                  <a:lnTo>
                    <a:pt x="54" y="44"/>
                  </a:lnTo>
                  <a:lnTo>
                    <a:pt x="60" y="41"/>
                  </a:lnTo>
                  <a:lnTo>
                    <a:pt x="61" y="39"/>
                  </a:lnTo>
                  <a:lnTo>
                    <a:pt x="61" y="38"/>
                  </a:lnTo>
                  <a:lnTo>
                    <a:pt x="58" y="34"/>
                  </a:lnTo>
                  <a:lnTo>
                    <a:pt x="54" y="32"/>
                  </a:lnTo>
                  <a:lnTo>
                    <a:pt x="54" y="31"/>
                  </a:lnTo>
                  <a:lnTo>
                    <a:pt x="52" y="30"/>
                  </a:lnTo>
                  <a:lnTo>
                    <a:pt x="54" y="28"/>
                  </a:lnTo>
                  <a:lnTo>
                    <a:pt x="59" y="22"/>
                  </a:lnTo>
                  <a:lnTo>
                    <a:pt x="59" y="20"/>
                  </a:lnTo>
                  <a:lnTo>
                    <a:pt x="57" y="18"/>
                  </a:lnTo>
                  <a:lnTo>
                    <a:pt x="54" y="17"/>
                  </a:lnTo>
                  <a:lnTo>
                    <a:pt x="51" y="16"/>
                  </a:lnTo>
                  <a:lnTo>
                    <a:pt x="48" y="14"/>
                  </a:lnTo>
                  <a:lnTo>
                    <a:pt x="47" y="12"/>
                  </a:lnTo>
                  <a:lnTo>
                    <a:pt x="46" y="10"/>
                  </a:lnTo>
                  <a:lnTo>
                    <a:pt x="48" y="6"/>
                  </a:lnTo>
                  <a:lnTo>
                    <a:pt x="52" y="1"/>
                  </a:lnTo>
                  <a:lnTo>
                    <a:pt x="5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2" name="Freeform 80">
              <a:extLst>
                <a:ext uri="{FF2B5EF4-FFF2-40B4-BE49-F238E27FC236}">
                  <a16:creationId xmlns:a16="http://schemas.microsoft.com/office/drawing/2014/main" id="{5F91603C-29AC-4CEB-81E9-DC6B2F3F46D9}"/>
                </a:ext>
              </a:extLst>
            </p:cNvPr>
            <p:cNvSpPr>
              <a:spLocks/>
            </p:cNvSpPr>
            <p:nvPr/>
          </p:nvSpPr>
          <p:spPr bwMode="auto">
            <a:xfrm>
              <a:off x="3538538" y="2174876"/>
              <a:ext cx="26988" cy="22225"/>
            </a:xfrm>
            <a:custGeom>
              <a:avLst/>
              <a:gdLst/>
              <a:ahLst/>
              <a:cxnLst>
                <a:cxn ang="0">
                  <a:pos x="15" y="0"/>
                </a:cxn>
                <a:cxn ang="0">
                  <a:pos x="17" y="1"/>
                </a:cxn>
                <a:cxn ang="0">
                  <a:pos x="16" y="4"/>
                </a:cxn>
                <a:cxn ang="0">
                  <a:pos x="14" y="9"/>
                </a:cxn>
                <a:cxn ang="0">
                  <a:pos x="8" y="12"/>
                </a:cxn>
                <a:cxn ang="0">
                  <a:pos x="4" y="14"/>
                </a:cxn>
                <a:cxn ang="0">
                  <a:pos x="1" y="14"/>
                </a:cxn>
                <a:cxn ang="0">
                  <a:pos x="0" y="12"/>
                </a:cxn>
                <a:cxn ang="0">
                  <a:pos x="1" y="10"/>
                </a:cxn>
                <a:cxn ang="0">
                  <a:pos x="5" y="6"/>
                </a:cxn>
                <a:cxn ang="0">
                  <a:pos x="11" y="1"/>
                </a:cxn>
                <a:cxn ang="0">
                  <a:pos x="15" y="0"/>
                </a:cxn>
              </a:cxnLst>
              <a:rect l="0" t="0" r="r" b="b"/>
              <a:pathLst>
                <a:path w="17" h="14">
                  <a:moveTo>
                    <a:pt x="15" y="0"/>
                  </a:moveTo>
                  <a:lnTo>
                    <a:pt x="17" y="1"/>
                  </a:lnTo>
                  <a:lnTo>
                    <a:pt x="16" y="4"/>
                  </a:lnTo>
                  <a:lnTo>
                    <a:pt x="14" y="9"/>
                  </a:lnTo>
                  <a:lnTo>
                    <a:pt x="8" y="12"/>
                  </a:lnTo>
                  <a:lnTo>
                    <a:pt x="4" y="14"/>
                  </a:lnTo>
                  <a:lnTo>
                    <a:pt x="1" y="14"/>
                  </a:lnTo>
                  <a:lnTo>
                    <a:pt x="0" y="12"/>
                  </a:lnTo>
                  <a:lnTo>
                    <a:pt x="1" y="10"/>
                  </a:lnTo>
                  <a:lnTo>
                    <a:pt x="5" y="6"/>
                  </a:lnTo>
                  <a:lnTo>
                    <a:pt x="11" y="1"/>
                  </a:lnTo>
                  <a:lnTo>
                    <a:pt x="1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3" name="Freeform 81">
              <a:extLst>
                <a:ext uri="{FF2B5EF4-FFF2-40B4-BE49-F238E27FC236}">
                  <a16:creationId xmlns:a16="http://schemas.microsoft.com/office/drawing/2014/main" id="{0B957719-B98B-43DC-8396-F4E3DFCD1679}"/>
                </a:ext>
              </a:extLst>
            </p:cNvPr>
            <p:cNvSpPr>
              <a:spLocks/>
            </p:cNvSpPr>
            <p:nvPr/>
          </p:nvSpPr>
          <p:spPr bwMode="auto">
            <a:xfrm>
              <a:off x="3521075" y="2162176"/>
              <a:ext cx="36513" cy="14288"/>
            </a:xfrm>
            <a:custGeom>
              <a:avLst/>
              <a:gdLst/>
              <a:ahLst/>
              <a:cxnLst>
                <a:cxn ang="0">
                  <a:pos x="15" y="0"/>
                </a:cxn>
                <a:cxn ang="0">
                  <a:pos x="21" y="0"/>
                </a:cxn>
                <a:cxn ang="0">
                  <a:pos x="23" y="3"/>
                </a:cxn>
                <a:cxn ang="0">
                  <a:pos x="21" y="6"/>
                </a:cxn>
                <a:cxn ang="0">
                  <a:pos x="15" y="8"/>
                </a:cxn>
                <a:cxn ang="0">
                  <a:pos x="7" y="9"/>
                </a:cxn>
                <a:cxn ang="0">
                  <a:pos x="2" y="9"/>
                </a:cxn>
                <a:cxn ang="0">
                  <a:pos x="0" y="6"/>
                </a:cxn>
                <a:cxn ang="0">
                  <a:pos x="2" y="4"/>
                </a:cxn>
                <a:cxn ang="0">
                  <a:pos x="7" y="3"/>
                </a:cxn>
                <a:cxn ang="0">
                  <a:pos x="15" y="0"/>
                </a:cxn>
              </a:cxnLst>
              <a:rect l="0" t="0" r="r" b="b"/>
              <a:pathLst>
                <a:path w="23" h="9">
                  <a:moveTo>
                    <a:pt x="15" y="0"/>
                  </a:moveTo>
                  <a:lnTo>
                    <a:pt x="21" y="0"/>
                  </a:lnTo>
                  <a:lnTo>
                    <a:pt x="23" y="3"/>
                  </a:lnTo>
                  <a:lnTo>
                    <a:pt x="21" y="6"/>
                  </a:lnTo>
                  <a:lnTo>
                    <a:pt x="15" y="8"/>
                  </a:lnTo>
                  <a:lnTo>
                    <a:pt x="7" y="9"/>
                  </a:lnTo>
                  <a:lnTo>
                    <a:pt x="2" y="9"/>
                  </a:lnTo>
                  <a:lnTo>
                    <a:pt x="0" y="6"/>
                  </a:lnTo>
                  <a:lnTo>
                    <a:pt x="2" y="4"/>
                  </a:lnTo>
                  <a:lnTo>
                    <a:pt x="7" y="3"/>
                  </a:lnTo>
                  <a:lnTo>
                    <a:pt x="1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4" name="Freeform 82">
              <a:extLst>
                <a:ext uri="{FF2B5EF4-FFF2-40B4-BE49-F238E27FC236}">
                  <a16:creationId xmlns:a16="http://schemas.microsoft.com/office/drawing/2014/main" id="{19F88215-08F9-45F9-955D-9DCFBEF22D5E}"/>
                </a:ext>
              </a:extLst>
            </p:cNvPr>
            <p:cNvSpPr>
              <a:spLocks/>
            </p:cNvSpPr>
            <p:nvPr/>
          </p:nvSpPr>
          <p:spPr bwMode="auto">
            <a:xfrm>
              <a:off x="3508375" y="2132013"/>
              <a:ext cx="53975" cy="26988"/>
            </a:xfrm>
            <a:custGeom>
              <a:avLst/>
              <a:gdLst/>
              <a:ahLst/>
              <a:cxnLst>
                <a:cxn ang="0">
                  <a:pos x="20" y="0"/>
                </a:cxn>
                <a:cxn ang="0">
                  <a:pos x="26" y="1"/>
                </a:cxn>
                <a:cxn ang="0">
                  <a:pos x="32" y="3"/>
                </a:cxn>
                <a:cxn ang="0">
                  <a:pos x="34" y="6"/>
                </a:cxn>
                <a:cxn ang="0">
                  <a:pos x="32" y="10"/>
                </a:cxn>
                <a:cxn ang="0">
                  <a:pos x="29" y="12"/>
                </a:cxn>
                <a:cxn ang="0">
                  <a:pos x="22" y="14"/>
                </a:cxn>
                <a:cxn ang="0">
                  <a:pos x="17" y="16"/>
                </a:cxn>
                <a:cxn ang="0">
                  <a:pos x="13" y="17"/>
                </a:cxn>
                <a:cxn ang="0">
                  <a:pos x="11" y="17"/>
                </a:cxn>
                <a:cxn ang="0">
                  <a:pos x="4" y="15"/>
                </a:cxn>
                <a:cxn ang="0">
                  <a:pos x="2" y="13"/>
                </a:cxn>
                <a:cxn ang="0">
                  <a:pos x="1" y="11"/>
                </a:cxn>
                <a:cxn ang="0">
                  <a:pos x="0" y="10"/>
                </a:cxn>
                <a:cxn ang="0">
                  <a:pos x="0" y="7"/>
                </a:cxn>
                <a:cxn ang="0">
                  <a:pos x="4" y="3"/>
                </a:cxn>
                <a:cxn ang="0">
                  <a:pos x="13" y="1"/>
                </a:cxn>
                <a:cxn ang="0">
                  <a:pos x="20" y="0"/>
                </a:cxn>
              </a:cxnLst>
              <a:rect l="0" t="0" r="r" b="b"/>
              <a:pathLst>
                <a:path w="34" h="17">
                  <a:moveTo>
                    <a:pt x="20" y="0"/>
                  </a:moveTo>
                  <a:lnTo>
                    <a:pt x="26" y="1"/>
                  </a:lnTo>
                  <a:lnTo>
                    <a:pt x="32" y="3"/>
                  </a:lnTo>
                  <a:lnTo>
                    <a:pt x="34" y="6"/>
                  </a:lnTo>
                  <a:lnTo>
                    <a:pt x="32" y="10"/>
                  </a:lnTo>
                  <a:lnTo>
                    <a:pt x="29" y="12"/>
                  </a:lnTo>
                  <a:lnTo>
                    <a:pt x="22" y="14"/>
                  </a:lnTo>
                  <a:lnTo>
                    <a:pt x="17" y="16"/>
                  </a:lnTo>
                  <a:lnTo>
                    <a:pt x="13" y="17"/>
                  </a:lnTo>
                  <a:lnTo>
                    <a:pt x="11" y="17"/>
                  </a:lnTo>
                  <a:lnTo>
                    <a:pt x="4" y="15"/>
                  </a:lnTo>
                  <a:lnTo>
                    <a:pt x="2" y="13"/>
                  </a:lnTo>
                  <a:lnTo>
                    <a:pt x="1" y="11"/>
                  </a:lnTo>
                  <a:lnTo>
                    <a:pt x="0" y="10"/>
                  </a:lnTo>
                  <a:lnTo>
                    <a:pt x="0" y="7"/>
                  </a:lnTo>
                  <a:lnTo>
                    <a:pt x="4" y="3"/>
                  </a:lnTo>
                  <a:lnTo>
                    <a:pt x="13" y="1"/>
                  </a:lnTo>
                  <a:lnTo>
                    <a:pt x="2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5" name="Freeform 83">
              <a:extLst>
                <a:ext uri="{FF2B5EF4-FFF2-40B4-BE49-F238E27FC236}">
                  <a16:creationId xmlns:a16="http://schemas.microsoft.com/office/drawing/2014/main" id="{41F624B1-5AA4-4B8C-8749-CA2A7BCBA5AD}"/>
                </a:ext>
              </a:extLst>
            </p:cNvPr>
            <p:cNvSpPr>
              <a:spLocks/>
            </p:cNvSpPr>
            <p:nvPr/>
          </p:nvSpPr>
          <p:spPr bwMode="auto">
            <a:xfrm>
              <a:off x="3511550" y="2085976"/>
              <a:ext cx="38100" cy="39688"/>
            </a:xfrm>
            <a:custGeom>
              <a:avLst/>
              <a:gdLst/>
              <a:ahLst/>
              <a:cxnLst>
                <a:cxn ang="0">
                  <a:pos x="9" y="0"/>
                </a:cxn>
                <a:cxn ang="0">
                  <a:pos x="16" y="3"/>
                </a:cxn>
                <a:cxn ang="0">
                  <a:pos x="20" y="10"/>
                </a:cxn>
                <a:cxn ang="0">
                  <a:pos x="23" y="15"/>
                </a:cxn>
                <a:cxn ang="0">
                  <a:pos x="24" y="20"/>
                </a:cxn>
                <a:cxn ang="0">
                  <a:pos x="22" y="22"/>
                </a:cxn>
                <a:cxn ang="0">
                  <a:pos x="18" y="24"/>
                </a:cxn>
                <a:cxn ang="0">
                  <a:pos x="12" y="25"/>
                </a:cxn>
                <a:cxn ang="0">
                  <a:pos x="7" y="24"/>
                </a:cxn>
                <a:cxn ang="0">
                  <a:pos x="2" y="20"/>
                </a:cxn>
                <a:cxn ang="0">
                  <a:pos x="0" y="12"/>
                </a:cxn>
                <a:cxn ang="0">
                  <a:pos x="0" y="6"/>
                </a:cxn>
                <a:cxn ang="0">
                  <a:pos x="4" y="1"/>
                </a:cxn>
                <a:cxn ang="0">
                  <a:pos x="9" y="0"/>
                </a:cxn>
              </a:cxnLst>
              <a:rect l="0" t="0" r="r" b="b"/>
              <a:pathLst>
                <a:path w="24" h="25">
                  <a:moveTo>
                    <a:pt x="9" y="0"/>
                  </a:moveTo>
                  <a:lnTo>
                    <a:pt x="16" y="3"/>
                  </a:lnTo>
                  <a:lnTo>
                    <a:pt x="20" y="10"/>
                  </a:lnTo>
                  <a:lnTo>
                    <a:pt x="23" y="15"/>
                  </a:lnTo>
                  <a:lnTo>
                    <a:pt x="24" y="20"/>
                  </a:lnTo>
                  <a:lnTo>
                    <a:pt x="22" y="22"/>
                  </a:lnTo>
                  <a:lnTo>
                    <a:pt x="18" y="24"/>
                  </a:lnTo>
                  <a:lnTo>
                    <a:pt x="12" y="25"/>
                  </a:lnTo>
                  <a:lnTo>
                    <a:pt x="7" y="24"/>
                  </a:lnTo>
                  <a:lnTo>
                    <a:pt x="2" y="20"/>
                  </a:lnTo>
                  <a:lnTo>
                    <a:pt x="0" y="12"/>
                  </a:lnTo>
                  <a:lnTo>
                    <a:pt x="0" y="6"/>
                  </a:lnTo>
                  <a:lnTo>
                    <a:pt x="4" y="1"/>
                  </a:lnTo>
                  <a:lnTo>
                    <a:pt x="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6" name="Freeform 84">
              <a:extLst>
                <a:ext uri="{FF2B5EF4-FFF2-40B4-BE49-F238E27FC236}">
                  <a16:creationId xmlns:a16="http://schemas.microsoft.com/office/drawing/2014/main" id="{EE00BA48-114D-4BC7-91B0-734FC6D836FE}"/>
                </a:ext>
              </a:extLst>
            </p:cNvPr>
            <p:cNvSpPr>
              <a:spLocks/>
            </p:cNvSpPr>
            <p:nvPr/>
          </p:nvSpPr>
          <p:spPr bwMode="auto">
            <a:xfrm>
              <a:off x="3468688" y="2225676"/>
              <a:ext cx="34925" cy="41275"/>
            </a:xfrm>
            <a:custGeom>
              <a:avLst/>
              <a:gdLst/>
              <a:ahLst/>
              <a:cxnLst>
                <a:cxn ang="0">
                  <a:pos x="11" y="0"/>
                </a:cxn>
                <a:cxn ang="0">
                  <a:pos x="13" y="2"/>
                </a:cxn>
                <a:cxn ang="0">
                  <a:pos x="16" y="6"/>
                </a:cxn>
                <a:cxn ang="0">
                  <a:pos x="20" y="12"/>
                </a:cxn>
                <a:cxn ang="0">
                  <a:pos x="22" y="19"/>
                </a:cxn>
                <a:cxn ang="0">
                  <a:pos x="22" y="23"/>
                </a:cxn>
                <a:cxn ang="0">
                  <a:pos x="21" y="25"/>
                </a:cxn>
                <a:cxn ang="0">
                  <a:pos x="15" y="26"/>
                </a:cxn>
                <a:cxn ang="0">
                  <a:pos x="4" y="26"/>
                </a:cxn>
                <a:cxn ang="0">
                  <a:pos x="0" y="22"/>
                </a:cxn>
                <a:cxn ang="0">
                  <a:pos x="0" y="14"/>
                </a:cxn>
                <a:cxn ang="0">
                  <a:pos x="2" y="8"/>
                </a:cxn>
                <a:cxn ang="0">
                  <a:pos x="7" y="2"/>
                </a:cxn>
                <a:cxn ang="0">
                  <a:pos x="11" y="0"/>
                </a:cxn>
              </a:cxnLst>
              <a:rect l="0" t="0" r="r" b="b"/>
              <a:pathLst>
                <a:path w="22" h="26">
                  <a:moveTo>
                    <a:pt x="11" y="0"/>
                  </a:moveTo>
                  <a:lnTo>
                    <a:pt x="13" y="2"/>
                  </a:lnTo>
                  <a:lnTo>
                    <a:pt x="16" y="6"/>
                  </a:lnTo>
                  <a:lnTo>
                    <a:pt x="20" y="12"/>
                  </a:lnTo>
                  <a:lnTo>
                    <a:pt x="22" y="19"/>
                  </a:lnTo>
                  <a:lnTo>
                    <a:pt x="22" y="23"/>
                  </a:lnTo>
                  <a:lnTo>
                    <a:pt x="21" y="25"/>
                  </a:lnTo>
                  <a:lnTo>
                    <a:pt x="15" y="26"/>
                  </a:lnTo>
                  <a:lnTo>
                    <a:pt x="4" y="26"/>
                  </a:lnTo>
                  <a:lnTo>
                    <a:pt x="0" y="22"/>
                  </a:lnTo>
                  <a:lnTo>
                    <a:pt x="0" y="14"/>
                  </a:lnTo>
                  <a:lnTo>
                    <a:pt x="2" y="8"/>
                  </a:lnTo>
                  <a:lnTo>
                    <a:pt x="7" y="2"/>
                  </a:lnTo>
                  <a:lnTo>
                    <a:pt x="1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7" name="Freeform 85">
              <a:extLst>
                <a:ext uri="{FF2B5EF4-FFF2-40B4-BE49-F238E27FC236}">
                  <a16:creationId xmlns:a16="http://schemas.microsoft.com/office/drawing/2014/main" id="{E200CDF9-0C98-4A26-9DA9-D289986F9D6A}"/>
                </a:ext>
              </a:extLst>
            </p:cNvPr>
            <p:cNvSpPr>
              <a:spLocks/>
            </p:cNvSpPr>
            <p:nvPr/>
          </p:nvSpPr>
          <p:spPr bwMode="auto">
            <a:xfrm>
              <a:off x="3071813" y="2022476"/>
              <a:ext cx="68263" cy="49213"/>
            </a:xfrm>
            <a:custGeom>
              <a:avLst/>
              <a:gdLst/>
              <a:ahLst/>
              <a:cxnLst>
                <a:cxn ang="0">
                  <a:pos x="43" y="0"/>
                </a:cxn>
                <a:cxn ang="0">
                  <a:pos x="43" y="2"/>
                </a:cxn>
                <a:cxn ang="0">
                  <a:pos x="40" y="6"/>
                </a:cxn>
                <a:cxn ang="0">
                  <a:pos x="35" y="13"/>
                </a:cxn>
                <a:cxn ang="0">
                  <a:pos x="30" y="19"/>
                </a:cxn>
                <a:cxn ang="0">
                  <a:pos x="20" y="29"/>
                </a:cxn>
                <a:cxn ang="0">
                  <a:pos x="16" y="31"/>
                </a:cxn>
                <a:cxn ang="0">
                  <a:pos x="8" y="31"/>
                </a:cxn>
                <a:cxn ang="0">
                  <a:pos x="5" y="30"/>
                </a:cxn>
                <a:cxn ang="0">
                  <a:pos x="2" y="28"/>
                </a:cxn>
                <a:cxn ang="0">
                  <a:pos x="1" y="25"/>
                </a:cxn>
                <a:cxn ang="0">
                  <a:pos x="0" y="23"/>
                </a:cxn>
                <a:cxn ang="0">
                  <a:pos x="1" y="18"/>
                </a:cxn>
                <a:cxn ang="0">
                  <a:pos x="6" y="14"/>
                </a:cxn>
                <a:cxn ang="0">
                  <a:pos x="13" y="9"/>
                </a:cxn>
                <a:cxn ang="0">
                  <a:pos x="23" y="5"/>
                </a:cxn>
                <a:cxn ang="0">
                  <a:pos x="32" y="3"/>
                </a:cxn>
                <a:cxn ang="0">
                  <a:pos x="40" y="1"/>
                </a:cxn>
                <a:cxn ang="0">
                  <a:pos x="43" y="0"/>
                </a:cxn>
              </a:cxnLst>
              <a:rect l="0" t="0" r="r" b="b"/>
              <a:pathLst>
                <a:path w="43" h="31">
                  <a:moveTo>
                    <a:pt x="43" y="0"/>
                  </a:moveTo>
                  <a:lnTo>
                    <a:pt x="43" y="2"/>
                  </a:lnTo>
                  <a:lnTo>
                    <a:pt x="40" y="6"/>
                  </a:lnTo>
                  <a:lnTo>
                    <a:pt x="35" y="13"/>
                  </a:lnTo>
                  <a:lnTo>
                    <a:pt x="30" y="19"/>
                  </a:lnTo>
                  <a:lnTo>
                    <a:pt x="20" y="29"/>
                  </a:lnTo>
                  <a:lnTo>
                    <a:pt x="16" y="31"/>
                  </a:lnTo>
                  <a:lnTo>
                    <a:pt x="8" y="31"/>
                  </a:lnTo>
                  <a:lnTo>
                    <a:pt x="5" y="30"/>
                  </a:lnTo>
                  <a:lnTo>
                    <a:pt x="2" y="28"/>
                  </a:lnTo>
                  <a:lnTo>
                    <a:pt x="1" y="25"/>
                  </a:lnTo>
                  <a:lnTo>
                    <a:pt x="0" y="23"/>
                  </a:lnTo>
                  <a:lnTo>
                    <a:pt x="1" y="18"/>
                  </a:lnTo>
                  <a:lnTo>
                    <a:pt x="6" y="14"/>
                  </a:lnTo>
                  <a:lnTo>
                    <a:pt x="13" y="9"/>
                  </a:lnTo>
                  <a:lnTo>
                    <a:pt x="23" y="5"/>
                  </a:lnTo>
                  <a:lnTo>
                    <a:pt x="32" y="3"/>
                  </a:lnTo>
                  <a:lnTo>
                    <a:pt x="40" y="1"/>
                  </a:lnTo>
                  <a:lnTo>
                    <a:pt x="4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8" name="Freeform 86">
              <a:extLst>
                <a:ext uri="{FF2B5EF4-FFF2-40B4-BE49-F238E27FC236}">
                  <a16:creationId xmlns:a16="http://schemas.microsoft.com/office/drawing/2014/main" id="{69292F08-AB2D-4D0B-845A-1516ED97408C}"/>
                </a:ext>
              </a:extLst>
            </p:cNvPr>
            <p:cNvSpPr>
              <a:spLocks/>
            </p:cNvSpPr>
            <p:nvPr/>
          </p:nvSpPr>
          <p:spPr bwMode="auto">
            <a:xfrm>
              <a:off x="3006725" y="1871663"/>
              <a:ext cx="249238" cy="144463"/>
            </a:xfrm>
            <a:custGeom>
              <a:avLst/>
              <a:gdLst/>
              <a:ahLst/>
              <a:cxnLst>
                <a:cxn ang="0">
                  <a:pos x="119" y="2"/>
                </a:cxn>
                <a:cxn ang="0">
                  <a:pos x="135" y="17"/>
                </a:cxn>
                <a:cxn ang="0">
                  <a:pos x="140" y="13"/>
                </a:cxn>
                <a:cxn ang="0">
                  <a:pos x="141" y="9"/>
                </a:cxn>
                <a:cxn ang="0">
                  <a:pos x="142" y="4"/>
                </a:cxn>
                <a:cxn ang="0">
                  <a:pos x="146" y="2"/>
                </a:cxn>
                <a:cxn ang="0">
                  <a:pos x="155" y="10"/>
                </a:cxn>
                <a:cxn ang="0">
                  <a:pos x="157" y="23"/>
                </a:cxn>
                <a:cxn ang="0">
                  <a:pos x="151" y="28"/>
                </a:cxn>
                <a:cxn ang="0">
                  <a:pos x="140" y="29"/>
                </a:cxn>
                <a:cxn ang="0">
                  <a:pos x="138" y="38"/>
                </a:cxn>
                <a:cxn ang="0">
                  <a:pos x="137" y="55"/>
                </a:cxn>
                <a:cxn ang="0">
                  <a:pos x="131" y="67"/>
                </a:cxn>
                <a:cxn ang="0">
                  <a:pos x="109" y="70"/>
                </a:cxn>
                <a:cxn ang="0">
                  <a:pos x="107" y="76"/>
                </a:cxn>
                <a:cxn ang="0">
                  <a:pos x="105" y="81"/>
                </a:cxn>
                <a:cxn ang="0">
                  <a:pos x="104" y="85"/>
                </a:cxn>
                <a:cxn ang="0">
                  <a:pos x="99" y="86"/>
                </a:cxn>
                <a:cxn ang="0">
                  <a:pos x="94" y="82"/>
                </a:cxn>
                <a:cxn ang="0">
                  <a:pos x="91" y="78"/>
                </a:cxn>
                <a:cxn ang="0">
                  <a:pos x="92" y="73"/>
                </a:cxn>
                <a:cxn ang="0">
                  <a:pos x="101" y="55"/>
                </a:cxn>
                <a:cxn ang="0">
                  <a:pos x="104" y="45"/>
                </a:cxn>
                <a:cxn ang="0">
                  <a:pos x="95" y="48"/>
                </a:cxn>
                <a:cxn ang="0">
                  <a:pos x="86" y="56"/>
                </a:cxn>
                <a:cxn ang="0">
                  <a:pos x="81" y="68"/>
                </a:cxn>
                <a:cxn ang="0">
                  <a:pos x="76" y="75"/>
                </a:cxn>
                <a:cxn ang="0">
                  <a:pos x="71" y="78"/>
                </a:cxn>
                <a:cxn ang="0">
                  <a:pos x="64" y="79"/>
                </a:cxn>
                <a:cxn ang="0">
                  <a:pos x="57" y="74"/>
                </a:cxn>
                <a:cxn ang="0">
                  <a:pos x="49" y="88"/>
                </a:cxn>
                <a:cxn ang="0">
                  <a:pos x="39" y="91"/>
                </a:cxn>
                <a:cxn ang="0">
                  <a:pos x="36" y="86"/>
                </a:cxn>
                <a:cxn ang="0">
                  <a:pos x="36" y="74"/>
                </a:cxn>
                <a:cxn ang="0">
                  <a:pos x="34" y="68"/>
                </a:cxn>
                <a:cxn ang="0">
                  <a:pos x="28" y="69"/>
                </a:cxn>
                <a:cxn ang="0">
                  <a:pos x="23" y="70"/>
                </a:cxn>
                <a:cxn ang="0">
                  <a:pos x="18" y="65"/>
                </a:cxn>
                <a:cxn ang="0">
                  <a:pos x="6" y="62"/>
                </a:cxn>
                <a:cxn ang="0">
                  <a:pos x="2" y="61"/>
                </a:cxn>
                <a:cxn ang="0">
                  <a:pos x="0" y="57"/>
                </a:cxn>
                <a:cxn ang="0">
                  <a:pos x="6" y="45"/>
                </a:cxn>
                <a:cxn ang="0">
                  <a:pos x="16" y="36"/>
                </a:cxn>
                <a:cxn ang="0">
                  <a:pos x="30" y="35"/>
                </a:cxn>
                <a:cxn ang="0">
                  <a:pos x="42" y="31"/>
                </a:cxn>
                <a:cxn ang="0">
                  <a:pos x="62" y="19"/>
                </a:cxn>
                <a:cxn ang="0">
                  <a:pos x="87" y="6"/>
                </a:cxn>
                <a:cxn ang="0">
                  <a:pos x="109" y="0"/>
                </a:cxn>
              </a:cxnLst>
              <a:rect l="0" t="0" r="r" b="b"/>
              <a:pathLst>
                <a:path w="157" h="91">
                  <a:moveTo>
                    <a:pt x="109" y="0"/>
                  </a:moveTo>
                  <a:lnTo>
                    <a:pt x="119" y="2"/>
                  </a:lnTo>
                  <a:lnTo>
                    <a:pt x="127" y="8"/>
                  </a:lnTo>
                  <a:lnTo>
                    <a:pt x="135" y="17"/>
                  </a:lnTo>
                  <a:lnTo>
                    <a:pt x="139" y="16"/>
                  </a:lnTo>
                  <a:lnTo>
                    <a:pt x="140" y="13"/>
                  </a:lnTo>
                  <a:lnTo>
                    <a:pt x="140" y="11"/>
                  </a:lnTo>
                  <a:lnTo>
                    <a:pt x="141" y="9"/>
                  </a:lnTo>
                  <a:lnTo>
                    <a:pt x="141" y="5"/>
                  </a:lnTo>
                  <a:lnTo>
                    <a:pt x="142" y="4"/>
                  </a:lnTo>
                  <a:lnTo>
                    <a:pt x="144" y="2"/>
                  </a:lnTo>
                  <a:lnTo>
                    <a:pt x="146" y="2"/>
                  </a:lnTo>
                  <a:lnTo>
                    <a:pt x="151" y="5"/>
                  </a:lnTo>
                  <a:lnTo>
                    <a:pt x="155" y="10"/>
                  </a:lnTo>
                  <a:lnTo>
                    <a:pt x="157" y="17"/>
                  </a:lnTo>
                  <a:lnTo>
                    <a:pt x="157" y="23"/>
                  </a:lnTo>
                  <a:lnTo>
                    <a:pt x="155" y="27"/>
                  </a:lnTo>
                  <a:lnTo>
                    <a:pt x="151" y="28"/>
                  </a:lnTo>
                  <a:lnTo>
                    <a:pt x="144" y="28"/>
                  </a:lnTo>
                  <a:lnTo>
                    <a:pt x="140" y="29"/>
                  </a:lnTo>
                  <a:lnTo>
                    <a:pt x="138" y="32"/>
                  </a:lnTo>
                  <a:lnTo>
                    <a:pt x="138" y="38"/>
                  </a:lnTo>
                  <a:lnTo>
                    <a:pt x="137" y="46"/>
                  </a:lnTo>
                  <a:lnTo>
                    <a:pt x="137" y="55"/>
                  </a:lnTo>
                  <a:lnTo>
                    <a:pt x="134" y="63"/>
                  </a:lnTo>
                  <a:lnTo>
                    <a:pt x="131" y="67"/>
                  </a:lnTo>
                  <a:lnTo>
                    <a:pt x="112" y="67"/>
                  </a:lnTo>
                  <a:lnTo>
                    <a:pt x="109" y="70"/>
                  </a:lnTo>
                  <a:lnTo>
                    <a:pt x="108" y="73"/>
                  </a:lnTo>
                  <a:lnTo>
                    <a:pt x="107" y="76"/>
                  </a:lnTo>
                  <a:lnTo>
                    <a:pt x="106" y="78"/>
                  </a:lnTo>
                  <a:lnTo>
                    <a:pt x="105" y="81"/>
                  </a:lnTo>
                  <a:lnTo>
                    <a:pt x="105" y="84"/>
                  </a:lnTo>
                  <a:lnTo>
                    <a:pt x="104" y="85"/>
                  </a:lnTo>
                  <a:lnTo>
                    <a:pt x="101" y="86"/>
                  </a:lnTo>
                  <a:lnTo>
                    <a:pt x="99" y="86"/>
                  </a:lnTo>
                  <a:lnTo>
                    <a:pt x="97" y="85"/>
                  </a:lnTo>
                  <a:lnTo>
                    <a:pt x="94" y="82"/>
                  </a:lnTo>
                  <a:lnTo>
                    <a:pt x="92" y="80"/>
                  </a:lnTo>
                  <a:lnTo>
                    <a:pt x="91" y="78"/>
                  </a:lnTo>
                  <a:lnTo>
                    <a:pt x="91" y="76"/>
                  </a:lnTo>
                  <a:lnTo>
                    <a:pt x="92" y="73"/>
                  </a:lnTo>
                  <a:lnTo>
                    <a:pt x="95" y="66"/>
                  </a:lnTo>
                  <a:lnTo>
                    <a:pt x="101" y="55"/>
                  </a:lnTo>
                  <a:lnTo>
                    <a:pt x="104" y="50"/>
                  </a:lnTo>
                  <a:lnTo>
                    <a:pt x="104" y="45"/>
                  </a:lnTo>
                  <a:lnTo>
                    <a:pt x="100" y="45"/>
                  </a:lnTo>
                  <a:lnTo>
                    <a:pt x="95" y="48"/>
                  </a:lnTo>
                  <a:lnTo>
                    <a:pt x="89" y="53"/>
                  </a:lnTo>
                  <a:lnTo>
                    <a:pt x="86" y="56"/>
                  </a:lnTo>
                  <a:lnTo>
                    <a:pt x="84" y="62"/>
                  </a:lnTo>
                  <a:lnTo>
                    <a:pt x="81" y="68"/>
                  </a:lnTo>
                  <a:lnTo>
                    <a:pt x="78" y="74"/>
                  </a:lnTo>
                  <a:lnTo>
                    <a:pt x="76" y="75"/>
                  </a:lnTo>
                  <a:lnTo>
                    <a:pt x="74" y="77"/>
                  </a:lnTo>
                  <a:lnTo>
                    <a:pt x="71" y="78"/>
                  </a:lnTo>
                  <a:lnTo>
                    <a:pt x="69" y="79"/>
                  </a:lnTo>
                  <a:lnTo>
                    <a:pt x="64" y="79"/>
                  </a:lnTo>
                  <a:lnTo>
                    <a:pt x="59" y="74"/>
                  </a:lnTo>
                  <a:lnTo>
                    <a:pt x="57" y="74"/>
                  </a:lnTo>
                  <a:lnTo>
                    <a:pt x="53" y="77"/>
                  </a:lnTo>
                  <a:lnTo>
                    <a:pt x="49" y="88"/>
                  </a:lnTo>
                  <a:lnTo>
                    <a:pt x="46" y="91"/>
                  </a:lnTo>
                  <a:lnTo>
                    <a:pt x="39" y="91"/>
                  </a:lnTo>
                  <a:lnTo>
                    <a:pt x="38" y="90"/>
                  </a:lnTo>
                  <a:lnTo>
                    <a:pt x="36" y="86"/>
                  </a:lnTo>
                  <a:lnTo>
                    <a:pt x="35" y="80"/>
                  </a:lnTo>
                  <a:lnTo>
                    <a:pt x="36" y="74"/>
                  </a:lnTo>
                  <a:lnTo>
                    <a:pt x="36" y="69"/>
                  </a:lnTo>
                  <a:lnTo>
                    <a:pt x="34" y="68"/>
                  </a:lnTo>
                  <a:lnTo>
                    <a:pt x="31" y="68"/>
                  </a:lnTo>
                  <a:lnTo>
                    <a:pt x="28" y="69"/>
                  </a:lnTo>
                  <a:lnTo>
                    <a:pt x="24" y="72"/>
                  </a:lnTo>
                  <a:lnTo>
                    <a:pt x="23" y="70"/>
                  </a:lnTo>
                  <a:lnTo>
                    <a:pt x="20" y="69"/>
                  </a:lnTo>
                  <a:lnTo>
                    <a:pt x="18" y="65"/>
                  </a:lnTo>
                  <a:lnTo>
                    <a:pt x="15" y="62"/>
                  </a:lnTo>
                  <a:lnTo>
                    <a:pt x="6" y="62"/>
                  </a:lnTo>
                  <a:lnTo>
                    <a:pt x="3" y="61"/>
                  </a:lnTo>
                  <a:lnTo>
                    <a:pt x="2" y="61"/>
                  </a:lnTo>
                  <a:lnTo>
                    <a:pt x="0" y="58"/>
                  </a:lnTo>
                  <a:lnTo>
                    <a:pt x="0" y="57"/>
                  </a:lnTo>
                  <a:lnTo>
                    <a:pt x="2" y="52"/>
                  </a:lnTo>
                  <a:lnTo>
                    <a:pt x="6" y="45"/>
                  </a:lnTo>
                  <a:lnTo>
                    <a:pt x="12" y="40"/>
                  </a:lnTo>
                  <a:lnTo>
                    <a:pt x="16" y="36"/>
                  </a:lnTo>
                  <a:lnTo>
                    <a:pt x="24" y="35"/>
                  </a:lnTo>
                  <a:lnTo>
                    <a:pt x="30" y="35"/>
                  </a:lnTo>
                  <a:lnTo>
                    <a:pt x="38" y="34"/>
                  </a:lnTo>
                  <a:lnTo>
                    <a:pt x="42" y="31"/>
                  </a:lnTo>
                  <a:lnTo>
                    <a:pt x="51" y="25"/>
                  </a:lnTo>
                  <a:lnTo>
                    <a:pt x="62" y="19"/>
                  </a:lnTo>
                  <a:lnTo>
                    <a:pt x="74" y="11"/>
                  </a:lnTo>
                  <a:lnTo>
                    <a:pt x="87" y="6"/>
                  </a:lnTo>
                  <a:lnTo>
                    <a:pt x="99" y="1"/>
                  </a:lnTo>
                  <a:lnTo>
                    <a:pt x="10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29" name="Freeform 87">
              <a:extLst>
                <a:ext uri="{FF2B5EF4-FFF2-40B4-BE49-F238E27FC236}">
                  <a16:creationId xmlns:a16="http://schemas.microsoft.com/office/drawing/2014/main" id="{AB473F07-2122-4D54-AC42-D8771548CF30}"/>
                </a:ext>
              </a:extLst>
            </p:cNvPr>
            <p:cNvSpPr>
              <a:spLocks/>
            </p:cNvSpPr>
            <p:nvPr/>
          </p:nvSpPr>
          <p:spPr bwMode="auto">
            <a:xfrm>
              <a:off x="3249613" y="1971676"/>
              <a:ext cx="34925" cy="22225"/>
            </a:xfrm>
            <a:custGeom>
              <a:avLst/>
              <a:gdLst/>
              <a:ahLst/>
              <a:cxnLst>
                <a:cxn ang="0">
                  <a:pos x="8" y="0"/>
                </a:cxn>
                <a:cxn ang="0">
                  <a:pos x="15" y="2"/>
                </a:cxn>
                <a:cxn ang="0">
                  <a:pos x="21" y="6"/>
                </a:cxn>
                <a:cxn ang="0">
                  <a:pos x="22" y="11"/>
                </a:cxn>
                <a:cxn ang="0">
                  <a:pos x="17" y="14"/>
                </a:cxn>
                <a:cxn ang="0">
                  <a:pos x="12" y="14"/>
                </a:cxn>
                <a:cxn ang="0">
                  <a:pos x="7" y="12"/>
                </a:cxn>
                <a:cxn ang="0">
                  <a:pos x="2" y="9"/>
                </a:cxn>
                <a:cxn ang="0">
                  <a:pos x="0" y="5"/>
                </a:cxn>
                <a:cxn ang="0">
                  <a:pos x="1" y="2"/>
                </a:cxn>
                <a:cxn ang="0">
                  <a:pos x="8" y="0"/>
                </a:cxn>
              </a:cxnLst>
              <a:rect l="0" t="0" r="r" b="b"/>
              <a:pathLst>
                <a:path w="22" h="14">
                  <a:moveTo>
                    <a:pt x="8" y="0"/>
                  </a:moveTo>
                  <a:lnTo>
                    <a:pt x="15" y="2"/>
                  </a:lnTo>
                  <a:lnTo>
                    <a:pt x="21" y="6"/>
                  </a:lnTo>
                  <a:lnTo>
                    <a:pt x="22" y="11"/>
                  </a:lnTo>
                  <a:lnTo>
                    <a:pt x="17" y="14"/>
                  </a:lnTo>
                  <a:lnTo>
                    <a:pt x="12" y="14"/>
                  </a:lnTo>
                  <a:lnTo>
                    <a:pt x="7" y="12"/>
                  </a:lnTo>
                  <a:lnTo>
                    <a:pt x="2" y="9"/>
                  </a:lnTo>
                  <a:lnTo>
                    <a:pt x="0" y="5"/>
                  </a:lnTo>
                  <a:lnTo>
                    <a:pt x="1" y="2"/>
                  </a:lnTo>
                  <a:lnTo>
                    <a:pt x="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0" name="Freeform 88">
              <a:extLst>
                <a:ext uri="{FF2B5EF4-FFF2-40B4-BE49-F238E27FC236}">
                  <a16:creationId xmlns:a16="http://schemas.microsoft.com/office/drawing/2014/main" id="{C4EEC89B-FA9D-4E10-A621-CCA18C9979BD}"/>
                </a:ext>
              </a:extLst>
            </p:cNvPr>
            <p:cNvSpPr>
              <a:spLocks/>
            </p:cNvSpPr>
            <p:nvPr/>
          </p:nvSpPr>
          <p:spPr bwMode="auto">
            <a:xfrm>
              <a:off x="3294063" y="1836738"/>
              <a:ext cx="31750" cy="42863"/>
            </a:xfrm>
            <a:custGeom>
              <a:avLst/>
              <a:gdLst/>
              <a:ahLst/>
              <a:cxnLst>
                <a:cxn ang="0">
                  <a:pos x="7" y="0"/>
                </a:cxn>
                <a:cxn ang="0">
                  <a:pos x="12" y="0"/>
                </a:cxn>
                <a:cxn ang="0">
                  <a:pos x="15" y="1"/>
                </a:cxn>
                <a:cxn ang="0">
                  <a:pos x="17" y="4"/>
                </a:cxn>
                <a:cxn ang="0">
                  <a:pos x="18" y="6"/>
                </a:cxn>
                <a:cxn ang="0">
                  <a:pos x="20" y="17"/>
                </a:cxn>
                <a:cxn ang="0">
                  <a:pos x="19" y="22"/>
                </a:cxn>
                <a:cxn ang="0">
                  <a:pos x="17" y="27"/>
                </a:cxn>
                <a:cxn ang="0">
                  <a:pos x="11" y="27"/>
                </a:cxn>
                <a:cxn ang="0">
                  <a:pos x="7" y="23"/>
                </a:cxn>
                <a:cxn ang="0">
                  <a:pos x="4" y="18"/>
                </a:cxn>
                <a:cxn ang="0">
                  <a:pos x="2" y="11"/>
                </a:cxn>
                <a:cxn ang="0">
                  <a:pos x="0" y="6"/>
                </a:cxn>
                <a:cxn ang="0">
                  <a:pos x="3" y="2"/>
                </a:cxn>
                <a:cxn ang="0">
                  <a:pos x="7" y="0"/>
                </a:cxn>
              </a:cxnLst>
              <a:rect l="0" t="0" r="r" b="b"/>
              <a:pathLst>
                <a:path w="20" h="27">
                  <a:moveTo>
                    <a:pt x="7" y="0"/>
                  </a:moveTo>
                  <a:lnTo>
                    <a:pt x="12" y="0"/>
                  </a:lnTo>
                  <a:lnTo>
                    <a:pt x="15" y="1"/>
                  </a:lnTo>
                  <a:lnTo>
                    <a:pt x="17" y="4"/>
                  </a:lnTo>
                  <a:lnTo>
                    <a:pt x="18" y="6"/>
                  </a:lnTo>
                  <a:lnTo>
                    <a:pt x="20" y="17"/>
                  </a:lnTo>
                  <a:lnTo>
                    <a:pt x="19" y="22"/>
                  </a:lnTo>
                  <a:lnTo>
                    <a:pt x="17" y="27"/>
                  </a:lnTo>
                  <a:lnTo>
                    <a:pt x="11" y="27"/>
                  </a:lnTo>
                  <a:lnTo>
                    <a:pt x="7" y="23"/>
                  </a:lnTo>
                  <a:lnTo>
                    <a:pt x="4" y="18"/>
                  </a:lnTo>
                  <a:lnTo>
                    <a:pt x="2" y="11"/>
                  </a:lnTo>
                  <a:lnTo>
                    <a:pt x="0" y="6"/>
                  </a:lnTo>
                  <a:lnTo>
                    <a:pt x="3" y="2"/>
                  </a:lnTo>
                  <a:lnTo>
                    <a:pt x="7"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1" name="Freeform 89">
              <a:extLst>
                <a:ext uri="{FF2B5EF4-FFF2-40B4-BE49-F238E27FC236}">
                  <a16:creationId xmlns:a16="http://schemas.microsoft.com/office/drawing/2014/main" id="{36631D3C-21E7-430B-ADB2-2B17B7C5954B}"/>
                </a:ext>
              </a:extLst>
            </p:cNvPr>
            <p:cNvSpPr>
              <a:spLocks/>
            </p:cNvSpPr>
            <p:nvPr/>
          </p:nvSpPr>
          <p:spPr bwMode="auto">
            <a:xfrm>
              <a:off x="3556000" y="1763713"/>
              <a:ext cx="136525" cy="201613"/>
            </a:xfrm>
            <a:custGeom>
              <a:avLst/>
              <a:gdLst/>
              <a:ahLst/>
              <a:cxnLst>
                <a:cxn ang="0">
                  <a:pos x="35" y="0"/>
                </a:cxn>
                <a:cxn ang="0">
                  <a:pos x="39" y="7"/>
                </a:cxn>
                <a:cxn ang="0">
                  <a:pos x="42" y="22"/>
                </a:cxn>
                <a:cxn ang="0">
                  <a:pos x="46" y="31"/>
                </a:cxn>
                <a:cxn ang="0">
                  <a:pos x="50" y="30"/>
                </a:cxn>
                <a:cxn ang="0">
                  <a:pos x="56" y="29"/>
                </a:cxn>
                <a:cxn ang="0">
                  <a:pos x="62" y="31"/>
                </a:cxn>
                <a:cxn ang="0">
                  <a:pos x="63" y="42"/>
                </a:cxn>
                <a:cxn ang="0">
                  <a:pos x="66" y="50"/>
                </a:cxn>
                <a:cxn ang="0">
                  <a:pos x="76" y="57"/>
                </a:cxn>
                <a:cxn ang="0">
                  <a:pos x="82" y="67"/>
                </a:cxn>
                <a:cxn ang="0">
                  <a:pos x="79" y="85"/>
                </a:cxn>
                <a:cxn ang="0">
                  <a:pos x="81" y="93"/>
                </a:cxn>
                <a:cxn ang="0">
                  <a:pos x="86" y="112"/>
                </a:cxn>
                <a:cxn ang="0">
                  <a:pos x="84" y="118"/>
                </a:cxn>
                <a:cxn ang="0">
                  <a:pos x="82" y="123"/>
                </a:cxn>
                <a:cxn ang="0">
                  <a:pos x="79" y="127"/>
                </a:cxn>
                <a:cxn ang="0">
                  <a:pos x="69" y="125"/>
                </a:cxn>
                <a:cxn ang="0">
                  <a:pos x="60" y="115"/>
                </a:cxn>
                <a:cxn ang="0">
                  <a:pos x="57" y="104"/>
                </a:cxn>
                <a:cxn ang="0">
                  <a:pos x="53" y="98"/>
                </a:cxn>
                <a:cxn ang="0">
                  <a:pos x="42" y="88"/>
                </a:cxn>
                <a:cxn ang="0">
                  <a:pos x="37" y="87"/>
                </a:cxn>
                <a:cxn ang="0">
                  <a:pos x="27" y="82"/>
                </a:cxn>
                <a:cxn ang="0">
                  <a:pos x="8" y="84"/>
                </a:cxn>
                <a:cxn ang="0">
                  <a:pos x="1" y="80"/>
                </a:cxn>
                <a:cxn ang="0">
                  <a:pos x="0" y="61"/>
                </a:cxn>
                <a:cxn ang="0">
                  <a:pos x="7" y="57"/>
                </a:cxn>
                <a:cxn ang="0">
                  <a:pos x="17" y="63"/>
                </a:cxn>
                <a:cxn ang="0">
                  <a:pos x="22" y="59"/>
                </a:cxn>
                <a:cxn ang="0">
                  <a:pos x="20" y="56"/>
                </a:cxn>
                <a:cxn ang="0">
                  <a:pos x="22" y="53"/>
                </a:cxn>
                <a:cxn ang="0">
                  <a:pos x="24" y="43"/>
                </a:cxn>
                <a:cxn ang="0">
                  <a:pos x="22" y="40"/>
                </a:cxn>
                <a:cxn ang="0">
                  <a:pos x="23" y="38"/>
                </a:cxn>
                <a:cxn ang="0">
                  <a:pos x="25" y="31"/>
                </a:cxn>
                <a:cxn ang="0">
                  <a:pos x="23" y="28"/>
                </a:cxn>
                <a:cxn ang="0">
                  <a:pos x="12" y="23"/>
                </a:cxn>
                <a:cxn ang="0">
                  <a:pos x="4" y="16"/>
                </a:cxn>
                <a:cxn ang="0">
                  <a:pos x="3" y="11"/>
                </a:cxn>
                <a:cxn ang="0">
                  <a:pos x="4" y="2"/>
                </a:cxn>
              </a:cxnLst>
              <a:rect l="0" t="0" r="r" b="b"/>
              <a:pathLst>
                <a:path w="86" h="127">
                  <a:moveTo>
                    <a:pt x="8" y="0"/>
                  </a:moveTo>
                  <a:lnTo>
                    <a:pt x="35" y="0"/>
                  </a:lnTo>
                  <a:lnTo>
                    <a:pt x="38" y="2"/>
                  </a:lnTo>
                  <a:lnTo>
                    <a:pt x="39" y="7"/>
                  </a:lnTo>
                  <a:lnTo>
                    <a:pt x="41" y="14"/>
                  </a:lnTo>
                  <a:lnTo>
                    <a:pt x="42" y="22"/>
                  </a:lnTo>
                  <a:lnTo>
                    <a:pt x="43" y="29"/>
                  </a:lnTo>
                  <a:lnTo>
                    <a:pt x="46" y="31"/>
                  </a:lnTo>
                  <a:lnTo>
                    <a:pt x="48" y="31"/>
                  </a:lnTo>
                  <a:lnTo>
                    <a:pt x="50" y="30"/>
                  </a:lnTo>
                  <a:lnTo>
                    <a:pt x="53" y="30"/>
                  </a:lnTo>
                  <a:lnTo>
                    <a:pt x="56" y="29"/>
                  </a:lnTo>
                  <a:lnTo>
                    <a:pt x="58" y="29"/>
                  </a:lnTo>
                  <a:lnTo>
                    <a:pt x="62" y="31"/>
                  </a:lnTo>
                  <a:lnTo>
                    <a:pt x="63" y="35"/>
                  </a:lnTo>
                  <a:lnTo>
                    <a:pt x="63" y="42"/>
                  </a:lnTo>
                  <a:lnTo>
                    <a:pt x="64" y="46"/>
                  </a:lnTo>
                  <a:lnTo>
                    <a:pt x="66" y="50"/>
                  </a:lnTo>
                  <a:lnTo>
                    <a:pt x="71" y="52"/>
                  </a:lnTo>
                  <a:lnTo>
                    <a:pt x="76" y="57"/>
                  </a:lnTo>
                  <a:lnTo>
                    <a:pt x="81" y="63"/>
                  </a:lnTo>
                  <a:lnTo>
                    <a:pt x="82" y="67"/>
                  </a:lnTo>
                  <a:lnTo>
                    <a:pt x="81" y="72"/>
                  </a:lnTo>
                  <a:lnTo>
                    <a:pt x="79" y="85"/>
                  </a:lnTo>
                  <a:lnTo>
                    <a:pt x="79" y="89"/>
                  </a:lnTo>
                  <a:lnTo>
                    <a:pt x="81" y="93"/>
                  </a:lnTo>
                  <a:lnTo>
                    <a:pt x="85" y="107"/>
                  </a:lnTo>
                  <a:lnTo>
                    <a:pt x="86" y="112"/>
                  </a:lnTo>
                  <a:lnTo>
                    <a:pt x="85" y="114"/>
                  </a:lnTo>
                  <a:lnTo>
                    <a:pt x="84" y="118"/>
                  </a:lnTo>
                  <a:lnTo>
                    <a:pt x="84" y="121"/>
                  </a:lnTo>
                  <a:lnTo>
                    <a:pt x="82" y="123"/>
                  </a:lnTo>
                  <a:lnTo>
                    <a:pt x="81" y="126"/>
                  </a:lnTo>
                  <a:lnTo>
                    <a:pt x="79" y="127"/>
                  </a:lnTo>
                  <a:lnTo>
                    <a:pt x="76" y="127"/>
                  </a:lnTo>
                  <a:lnTo>
                    <a:pt x="69" y="125"/>
                  </a:lnTo>
                  <a:lnTo>
                    <a:pt x="63" y="121"/>
                  </a:lnTo>
                  <a:lnTo>
                    <a:pt x="60" y="115"/>
                  </a:lnTo>
                  <a:lnTo>
                    <a:pt x="58" y="109"/>
                  </a:lnTo>
                  <a:lnTo>
                    <a:pt x="57" y="104"/>
                  </a:lnTo>
                  <a:lnTo>
                    <a:pt x="56" y="101"/>
                  </a:lnTo>
                  <a:lnTo>
                    <a:pt x="53" y="98"/>
                  </a:lnTo>
                  <a:lnTo>
                    <a:pt x="45" y="89"/>
                  </a:lnTo>
                  <a:lnTo>
                    <a:pt x="42" y="88"/>
                  </a:lnTo>
                  <a:lnTo>
                    <a:pt x="40" y="88"/>
                  </a:lnTo>
                  <a:lnTo>
                    <a:pt x="37" y="87"/>
                  </a:lnTo>
                  <a:lnTo>
                    <a:pt x="30" y="84"/>
                  </a:lnTo>
                  <a:lnTo>
                    <a:pt x="27" y="82"/>
                  </a:lnTo>
                  <a:lnTo>
                    <a:pt x="14" y="82"/>
                  </a:lnTo>
                  <a:lnTo>
                    <a:pt x="8" y="84"/>
                  </a:lnTo>
                  <a:lnTo>
                    <a:pt x="3" y="82"/>
                  </a:lnTo>
                  <a:lnTo>
                    <a:pt x="1" y="80"/>
                  </a:lnTo>
                  <a:lnTo>
                    <a:pt x="0" y="74"/>
                  </a:lnTo>
                  <a:lnTo>
                    <a:pt x="0" y="61"/>
                  </a:lnTo>
                  <a:lnTo>
                    <a:pt x="3" y="57"/>
                  </a:lnTo>
                  <a:lnTo>
                    <a:pt x="7" y="57"/>
                  </a:lnTo>
                  <a:lnTo>
                    <a:pt x="13" y="61"/>
                  </a:lnTo>
                  <a:lnTo>
                    <a:pt x="17" y="63"/>
                  </a:lnTo>
                  <a:lnTo>
                    <a:pt x="20" y="62"/>
                  </a:lnTo>
                  <a:lnTo>
                    <a:pt x="22" y="59"/>
                  </a:lnTo>
                  <a:lnTo>
                    <a:pt x="22" y="57"/>
                  </a:lnTo>
                  <a:lnTo>
                    <a:pt x="20" y="56"/>
                  </a:lnTo>
                  <a:lnTo>
                    <a:pt x="20" y="54"/>
                  </a:lnTo>
                  <a:lnTo>
                    <a:pt x="22" y="53"/>
                  </a:lnTo>
                  <a:lnTo>
                    <a:pt x="24" y="48"/>
                  </a:lnTo>
                  <a:lnTo>
                    <a:pt x="24" y="43"/>
                  </a:lnTo>
                  <a:lnTo>
                    <a:pt x="23" y="42"/>
                  </a:lnTo>
                  <a:lnTo>
                    <a:pt x="22" y="40"/>
                  </a:lnTo>
                  <a:lnTo>
                    <a:pt x="22" y="39"/>
                  </a:lnTo>
                  <a:lnTo>
                    <a:pt x="23" y="38"/>
                  </a:lnTo>
                  <a:lnTo>
                    <a:pt x="23" y="35"/>
                  </a:lnTo>
                  <a:lnTo>
                    <a:pt x="25" y="31"/>
                  </a:lnTo>
                  <a:lnTo>
                    <a:pt x="25" y="30"/>
                  </a:lnTo>
                  <a:lnTo>
                    <a:pt x="23" y="28"/>
                  </a:lnTo>
                  <a:lnTo>
                    <a:pt x="18" y="27"/>
                  </a:lnTo>
                  <a:lnTo>
                    <a:pt x="12" y="23"/>
                  </a:lnTo>
                  <a:lnTo>
                    <a:pt x="6" y="20"/>
                  </a:lnTo>
                  <a:lnTo>
                    <a:pt x="4" y="16"/>
                  </a:lnTo>
                  <a:lnTo>
                    <a:pt x="4" y="13"/>
                  </a:lnTo>
                  <a:lnTo>
                    <a:pt x="3" y="11"/>
                  </a:lnTo>
                  <a:lnTo>
                    <a:pt x="3" y="4"/>
                  </a:lnTo>
                  <a:lnTo>
                    <a:pt x="4" y="2"/>
                  </a:lnTo>
                  <a:lnTo>
                    <a:pt x="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2" name="Freeform 90">
              <a:extLst>
                <a:ext uri="{FF2B5EF4-FFF2-40B4-BE49-F238E27FC236}">
                  <a16:creationId xmlns:a16="http://schemas.microsoft.com/office/drawing/2014/main" id="{85F3089A-A21B-4322-9C00-93978D391167}"/>
                </a:ext>
              </a:extLst>
            </p:cNvPr>
            <p:cNvSpPr>
              <a:spLocks/>
            </p:cNvSpPr>
            <p:nvPr/>
          </p:nvSpPr>
          <p:spPr bwMode="auto">
            <a:xfrm>
              <a:off x="3762375" y="1982788"/>
              <a:ext cx="71438" cy="44450"/>
            </a:xfrm>
            <a:custGeom>
              <a:avLst/>
              <a:gdLst/>
              <a:ahLst/>
              <a:cxnLst>
                <a:cxn ang="0">
                  <a:pos x="10" y="0"/>
                </a:cxn>
                <a:cxn ang="0">
                  <a:pos x="32" y="3"/>
                </a:cxn>
                <a:cxn ang="0">
                  <a:pos x="41" y="4"/>
                </a:cxn>
                <a:cxn ang="0">
                  <a:pos x="45" y="6"/>
                </a:cxn>
                <a:cxn ang="0">
                  <a:pos x="45" y="16"/>
                </a:cxn>
                <a:cxn ang="0">
                  <a:pos x="44" y="21"/>
                </a:cxn>
                <a:cxn ang="0">
                  <a:pos x="42" y="26"/>
                </a:cxn>
                <a:cxn ang="0">
                  <a:pos x="38" y="28"/>
                </a:cxn>
                <a:cxn ang="0">
                  <a:pos x="31" y="28"/>
                </a:cxn>
                <a:cxn ang="0">
                  <a:pos x="22" y="27"/>
                </a:cxn>
                <a:cxn ang="0">
                  <a:pos x="13" y="25"/>
                </a:cxn>
                <a:cxn ang="0">
                  <a:pos x="5" y="21"/>
                </a:cxn>
                <a:cxn ang="0">
                  <a:pos x="2" y="17"/>
                </a:cxn>
                <a:cxn ang="0">
                  <a:pos x="0" y="11"/>
                </a:cxn>
                <a:cxn ang="0">
                  <a:pos x="0" y="6"/>
                </a:cxn>
                <a:cxn ang="0">
                  <a:pos x="3" y="2"/>
                </a:cxn>
                <a:cxn ang="0">
                  <a:pos x="10" y="0"/>
                </a:cxn>
              </a:cxnLst>
              <a:rect l="0" t="0" r="r" b="b"/>
              <a:pathLst>
                <a:path w="45" h="28">
                  <a:moveTo>
                    <a:pt x="10" y="0"/>
                  </a:moveTo>
                  <a:lnTo>
                    <a:pt x="32" y="3"/>
                  </a:lnTo>
                  <a:lnTo>
                    <a:pt x="41" y="4"/>
                  </a:lnTo>
                  <a:lnTo>
                    <a:pt x="45" y="6"/>
                  </a:lnTo>
                  <a:lnTo>
                    <a:pt x="45" y="16"/>
                  </a:lnTo>
                  <a:lnTo>
                    <a:pt x="44" y="21"/>
                  </a:lnTo>
                  <a:lnTo>
                    <a:pt x="42" y="26"/>
                  </a:lnTo>
                  <a:lnTo>
                    <a:pt x="38" y="28"/>
                  </a:lnTo>
                  <a:lnTo>
                    <a:pt x="31" y="28"/>
                  </a:lnTo>
                  <a:lnTo>
                    <a:pt x="22" y="27"/>
                  </a:lnTo>
                  <a:lnTo>
                    <a:pt x="13" y="25"/>
                  </a:lnTo>
                  <a:lnTo>
                    <a:pt x="5" y="21"/>
                  </a:lnTo>
                  <a:lnTo>
                    <a:pt x="2" y="17"/>
                  </a:lnTo>
                  <a:lnTo>
                    <a:pt x="0" y="11"/>
                  </a:lnTo>
                  <a:lnTo>
                    <a:pt x="0" y="6"/>
                  </a:lnTo>
                  <a:lnTo>
                    <a:pt x="3" y="2"/>
                  </a:lnTo>
                  <a:lnTo>
                    <a:pt x="10"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3" name="Freeform 91">
              <a:extLst>
                <a:ext uri="{FF2B5EF4-FFF2-40B4-BE49-F238E27FC236}">
                  <a16:creationId xmlns:a16="http://schemas.microsoft.com/office/drawing/2014/main" id="{BA4F7348-BB6C-47F3-A0BC-C22552EF491A}"/>
                </a:ext>
              </a:extLst>
            </p:cNvPr>
            <p:cNvSpPr>
              <a:spLocks/>
            </p:cNvSpPr>
            <p:nvPr/>
          </p:nvSpPr>
          <p:spPr bwMode="auto">
            <a:xfrm>
              <a:off x="3887788" y="2006601"/>
              <a:ext cx="42863" cy="53975"/>
            </a:xfrm>
            <a:custGeom>
              <a:avLst/>
              <a:gdLst/>
              <a:ahLst/>
              <a:cxnLst>
                <a:cxn ang="0">
                  <a:pos x="6" y="0"/>
                </a:cxn>
                <a:cxn ang="0">
                  <a:pos x="14" y="2"/>
                </a:cxn>
                <a:cxn ang="0">
                  <a:pos x="21" y="7"/>
                </a:cxn>
                <a:cxn ang="0">
                  <a:pos x="25" y="15"/>
                </a:cxn>
                <a:cxn ang="0">
                  <a:pos x="27" y="23"/>
                </a:cxn>
                <a:cxn ang="0">
                  <a:pos x="25" y="29"/>
                </a:cxn>
                <a:cxn ang="0">
                  <a:pos x="20" y="34"/>
                </a:cxn>
                <a:cxn ang="0">
                  <a:pos x="16" y="33"/>
                </a:cxn>
                <a:cxn ang="0">
                  <a:pos x="11" y="29"/>
                </a:cxn>
                <a:cxn ang="0">
                  <a:pos x="6" y="24"/>
                </a:cxn>
                <a:cxn ang="0">
                  <a:pos x="3" y="17"/>
                </a:cxn>
                <a:cxn ang="0">
                  <a:pos x="1" y="11"/>
                </a:cxn>
                <a:cxn ang="0">
                  <a:pos x="0" y="5"/>
                </a:cxn>
                <a:cxn ang="0">
                  <a:pos x="2" y="1"/>
                </a:cxn>
                <a:cxn ang="0">
                  <a:pos x="6" y="0"/>
                </a:cxn>
              </a:cxnLst>
              <a:rect l="0" t="0" r="r" b="b"/>
              <a:pathLst>
                <a:path w="27" h="34">
                  <a:moveTo>
                    <a:pt x="6" y="0"/>
                  </a:moveTo>
                  <a:lnTo>
                    <a:pt x="14" y="2"/>
                  </a:lnTo>
                  <a:lnTo>
                    <a:pt x="21" y="7"/>
                  </a:lnTo>
                  <a:lnTo>
                    <a:pt x="25" y="15"/>
                  </a:lnTo>
                  <a:lnTo>
                    <a:pt x="27" y="23"/>
                  </a:lnTo>
                  <a:lnTo>
                    <a:pt x="25" y="29"/>
                  </a:lnTo>
                  <a:lnTo>
                    <a:pt x="20" y="34"/>
                  </a:lnTo>
                  <a:lnTo>
                    <a:pt x="16" y="33"/>
                  </a:lnTo>
                  <a:lnTo>
                    <a:pt x="11" y="29"/>
                  </a:lnTo>
                  <a:lnTo>
                    <a:pt x="6" y="24"/>
                  </a:lnTo>
                  <a:lnTo>
                    <a:pt x="3" y="17"/>
                  </a:lnTo>
                  <a:lnTo>
                    <a:pt x="1" y="11"/>
                  </a:lnTo>
                  <a:lnTo>
                    <a:pt x="0" y="5"/>
                  </a:lnTo>
                  <a:lnTo>
                    <a:pt x="2" y="1"/>
                  </a:lnTo>
                  <a:lnTo>
                    <a:pt x="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4" name="Freeform 92">
              <a:extLst>
                <a:ext uri="{FF2B5EF4-FFF2-40B4-BE49-F238E27FC236}">
                  <a16:creationId xmlns:a16="http://schemas.microsoft.com/office/drawing/2014/main" id="{03546693-B6D3-45AB-B935-C6D282A03F9C}"/>
                </a:ext>
              </a:extLst>
            </p:cNvPr>
            <p:cNvSpPr>
              <a:spLocks/>
            </p:cNvSpPr>
            <p:nvPr/>
          </p:nvSpPr>
          <p:spPr bwMode="auto">
            <a:xfrm>
              <a:off x="3719513" y="1854201"/>
              <a:ext cx="79375" cy="122238"/>
            </a:xfrm>
            <a:custGeom>
              <a:avLst/>
              <a:gdLst/>
              <a:ahLst/>
              <a:cxnLst>
                <a:cxn ang="0">
                  <a:pos x="8" y="0"/>
                </a:cxn>
                <a:cxn ang="0">
                  <a:pos x="15" y="4"/>
                </a:cxn>
                <a:cxn ang="0">
                  <a:pos x="20" y="11"/>
                </a:cxn>
                <a:cxn ang="0">
                  <a:pos x="27" y="19"/>
                </a:cxn>
                <a:cxn ang="0">
                  <a:pos x="41" y="33"/>
                </a:cxn>
                <a:cxn ang="0">
                  <a:pos x="47" y="43"/>
                </a:cxn>
                <a:cxn ang="0">
                  <a:pos x="50" y="52"/>
                </a:cxn>
                <a:cxn ang="0">
                  <a:pos x="49" y="59"/>
                </a:cxn>
                <a:cxn ang="0">
                  <a:pos x="45" y="65"/>
                </a:cxn>
                <a:cxn ang="0">
                  <a:pos x="37" y="69"/>
                </a:cxn>
                <a:cxn ang="0">
                  <a:pos x="30" y="72"/>
                </a:cxn>
                <a:cxn ang="0">
                  <a:pos x="25" y="75"/>
                </a:cxn>
                <a:cxn ang="0">
                  <a:pos x="18" y="77"/>
                </a:cxn>
                <a:cxn ang="0">
                  <a:pos x="14" y="75"/>
                </a:cxn>
                <a:cxn ang="0">
                  <a:pos x="9" y="68"/>
                </a:cxn>
                <a:cxn ang="0">
                  <a:pos x="7" y="62"/>
                </a:cxn>
                <a:cxn ang="0">
                  <a:pos x="7" y="57"/>
                </a:cxn>
                <a:cxn ang="0">
                  <a:pos x="9" y="56"/>
                </a:cxn>
                <a:cxn ang="0">
                  <a:pos x="11" y="54"/>
                </a:cxn>
                <a:cxn ang="0">
                  <a:pos x="11" y="51"/>
                </a:cxn>
                <a:cxn ang="0">
                  <a:pos x="9" y="49"/>
                </a:cxn>
                <a:cxn ang="0">
                  <a:pos x="7" y="45"/>
                </a:cxn>
                <a:cxn ang="0">
                  <a:pos x="3" y="40"/>
                </a:cxn>
                <a:cxn ang="0">
                  <a:pos x="1" y="33"/>
                </a:cxn>
                <a:cxn ang="0">
                  <a:pos x="0" y="27"/>
                </a:cxn>
                <a:cxn ang="0">
                  <a:pos x="0" y="22"/>
                </a:cxn>
                <a:cxn ang="0">
                  <a:pos x="1" y="16"/>
                </a:cxn>
                <a:cxn ang="0">
                  <a:pos x="2" y="8"/>
                </a:cxn>
                <a:cxn ang="0">
                  <a:pos x="4" y="2"/>
                </a:cxn>
                <a:cxn ang="0">
                  <a:pos x="8" y="0"/>
                </a:cxn>
              </a:cxnLst>
              <a:rect l="0" t="0" r="r" b="b"/>
              <a:pathLst>
                <a:path w="50" h="77">
                  <a:moveTo>
                    <a:pt x="8" y="0"/>
                  </a:moveTo>
                  <a:lnTo>
                    <a:pt x="15" y="4"/>
                  </a:lnTo>
                  <a:lnTo>
                    <a:pt x="20" y="11"/>
                  </a:lnTo>
                  <a:lnTo>
                    <a:pt x="27" y="19"/>
                  </a:lnTo>
                  <a:lnTo>
                    <a:pt x="41" y="33"/>
                  </a:lnTo>
                  <a:lnTo>
                    <a:pt x="47" y="43"/>
                  </a:lnTo>
                  <a:lnTo>
                    <a:pt x="50" y="52"/>
                  </a:lnTo>
                  <a:lnTo>
                    <a:pt x="49" y="59"/>
                  </a:lnTo>
                  <a:lnTo>
                    <a:pt x="45" y="65"/>
                  </a:lnTo>
                  <a:lnTo>
                    <a:pt x="37" y="69"/>
                  </a:lnTo>
                  <a:lnTo>
                    <a:pt x="30" y="72"/>
                  </a:lnTo>
                  <a:lnTo>
                    <a:pt x="25" y="75"/>
                  </a:lnTo>
                  <a:lnTo>
                    <a:pt x="18" y="77"/>
                  </a:lnTo>
                  <a:lnTo>
                    <a:pt x="14" y="75"/>
                  </a:lnTo>
                  <a:lnTo>
                    <a:pt x="9" y="68"/>
                  </a:lnTo>
                  <a:lnTo>
                    <a:pt x="7" y="62"/>
                  </a:lnTo>
                  <a:lnTo>
                    <a:pt x="7" y="57"/>
                  </a:lnTo>
                  <a:lnTo>
                    <a:pt x="9" y="56"/>
                  </a:lnTo>
                  <a:lnTo>
                    <a:pt x="11" y="54"/>
                  </a:lnTo>
                  <a:lnTo>
                    <a:pt x="11" y="51"/>
                  </a:lnTo>
                  <a:lnTo>
                    <a:pt x="9" y="49"/>
                  </a:lnTo>
                  <a:lnTo>
                    <a:pt x="7" y="45"/>
                  </a:lnTo>
                  <a:lnTo>
                    <a:pt x="3" y="40"/>
                  </a:lnTo>
                  <a:lnTo>
                    <a:pt x="1" y="33"/>
                  </a:lnTo>
                  <a:lnTo>
                    <a:pt x="0" y="27"/>
                  </a:lnTo>
                  <a:lnTo>
                    <a:pt x="0" y="22"/>
                  </a:lnTo>
                  <a:lnTo>
                    <a:pt x="1" y="16"/>
                  </a:lnTo>
                  <a:lnTo>
                    <a:pt x="2" y="8"/>
                  </a:lnTo>
                  <a:lnTo>
                    <a:pt x="4" y="2"/>
                  </a:lnTo>
                  <a:lnTo>
                    <a:pt x="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5" name="Freeform 93">
              <a:extLst>
                <a:ext uri="{FF2B5EF4-FFF2-40B4-BE49-F238E27FC236}">
                  <a16:creationId xmlns:a16="http://schemas.microsoft.com/office/drawing/2014/main" id="{8F282215-9DF0-4345-9452-801BC8E1B1E0}"/>
                </a:ext>
              </a:extLst>
            </p:cNvPr>
            <p:cNvSpPr>
              <a:spLocks/>
            </p:cNvSpPr>
            <p:nvPr/>
          </p:nvSpPr>
          <p:spPr bwMode="auto">
            <a:xfrm>
              <a:off x="4221163" y="2171701"/>
              <a:ext cx="17463" cy="36513"/>
            </a:xfrm>
            <a:custGeom>
              <a:avLst/>
              <a:gdLst/>
              <a:ahLst/>
              <a:cxnLst>
                <a:cxn ang="0">
                  <a:pos x="8" y="0"/>
                </a:cxn>
                <a:cxn ang="0">
                  <a:pos x="10" y="2"/>
                </a:cxn>
                <a:cxn ang="0">
                  <a:pos x="11" y="8"/>
                </a:cxn>
                <a:cxn ang="0">
                  <a:pos x="11" y="15"/>
                </a:cxn>
                <a:cxn ang="0">
                  <a:pos x="9" y="21"/>
                </a:cxn>
                <a:cxn ang="0">
                  <a:pos x="7" y="23"/>
                </a:cxn>
                <a:cxn ang="0">
                  <a:pos x="2" y="21"/>
                </a:cxn>
                <a:cxn ang="0">
                  <a:pos x="0" y="17"/>
                </a:cxn>
                <a:cxn ang="0">
                  <a:pos x="1" y="11"/>
                </a:cxn>
                <a:cxn ang="0">
                  <a:pos x="2" y="5"/>
                </a:cxn>
                <a:cxn ang="0">
                  <a:pos x="8" y="0"/>
                </a:cxn>
              </a:cxnLst>
              <a:rect l="0" t="0" r="r" b="b"/>
              <a:pathLst>
                <a:path w="11" h="23">
                  <a:moveTo>
                    <a:pt x="8" y="0"/>
                  </a:moveTo>
                  <a:lnTo>
                    <a:pt x="10" y="2"/>
                  </a:lnTo>
                  <a:lnTo>
                    <a:pt x="11" y="8"/>
                  </a:lnTo>
                  <a:lnTo>
                    <a:pt x="11" y="15"/>
                  </a:lnTo>
                  <a:lnTo>
                    <a:pt x="9" y="21"/>
                  </a:lnTo>
                  <a:lnTo>
                    <a:pt x="7" y="23"/>
                  </a:lnTo>
                  <a:lnTo>
                    <a:pt x="2" y="21"/>
                  </a:lnTo>
                  <a:lnTo>
                    <a:pt x="0" y="17"/>
                  </a:lnTo>
                  <a:lnTo>
                    <a:pt x="1" y="11"/>
                  </a:lnTo>
                  <a:lnTo>
                    <a:pt x="2" y="5"/>
                  </a:lnTo>
                  <a:lnTo>
                    <a:pt x="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6" name="Freeform 94">
              <a:extLst>
                <a:ext uri="{FF2B5EF4-FFF2-40B4-BE49-F238E27FC236}">
                  <a16:creationId xmlns:a16="http://schemas.microsoft.com/office/drawing/2014/main" id="{D1944BC8-DAB9-4EDC-BEBE-324F698CBD4E}"/>
                </a:ext>
              </a:extLst>
            </p:cNvPr>
            <p:cNvSpPr>
              <a:spLocks/>
            </p:cNvSpPr>
            <p:nvPr/>
          </p:nvSpPr>
          <p:spPr bwMode="auto">
            <a:xfrm>
              <a:off x="3776663" y="1547813"/>
              <a:ext cx="261938" cy="404813"/>
            </a:xfrm>
            <a:custGeom>
              <a:avLst/>
              <a:gdLst/>
              <a:ahLst/>
              <a:cxnLst>
                <a:cxn ang="0">
                  <a:pos x="62" y="4"/>
                </a:cxn>
                <a:cxn ang="0">
                  <a:pos x="71" y="24"/>
                </a:cxn>
                <a:cxn ang="0">
                  <a:pos x="82" y="61"/>
                </a:cxn>
                <a:cxn ang="0">
                  <a:pos x="101" y="70"/>
                </a:cxn>
                <a:cxn ang="0">
                  <a:pos x="102" y="92"/>
                </a:cxn>
                <a:cxn ang="0">
                  <a:pos x="126" y="103"/>
                </a:cxn>
                <a:cxn ang="0">
                  <a:pos x="130" y="122"/>
                </a:cxn>
                <a:cxn ang="0">
                  <a:pos x="132" y="140"/>
                </a:cxn>
                <a:cxn ang="0">
                  <a:pos x="139" y="136"/>
                </a:cxn>
                <a:cxn ang="0">
                  <a:pos x="145" y="143"/>
                </a:cxn>
                <a:cxn ang="0">
                  <a:pos x="152" y="146"/>
                </a:cxn>
                <a:cxn ang="0">
                  <a:pos x="159" y="148"/>
                </a:cxn>
                <a:cxn ang="0">
                  <a:pos x="165" y="158"/>
                </a:cxn>
                <a:cxn ang="0">
                  <a:pos x="160" y="164"/>
                </a:cxn>
                <a:cxn ang="0">
                  <a:pos x="141" y="178"/>
                </a:cxn>
                <a:cxn ang="0">
                  <a:pos x="132" y="194"/>
                </a:cxn>
                <a:cxn ang="0">
                  <a:pos x="124" y="209"/>
                </a:cxn>
                <a:cxn ang="0">
                  <a:pos x="118" y="225"/>
                </a:cxn>
                <a:cxn ang="0">
                  <a:pos x="106" y="248"/>
                </a:cxn>
                <a:cxn ang="0">
                  <a:pos x="95" y="240"/>
                </a:cxn>
                <a:cxn ang="0">
                  <a:pos x="91" y="245"/>
                </a:cxn>
                <a:cxn ang="0">
                  <a:pos x="85" y="255"/>
                </a:cxn>
                <a:cxn ang="0">
                  <a:pos x="55" y="243"/>
                </a:cxn>
                <a:cxn ang="0">
                  <a:pos x="47" y="240"/>
                </a:cxn>
                <a:cxn ang="0">
                  <a:pos x="47" y="235"/>
                </a:cxn>
                <a:cxn ang="0">
                  <a:pos x="55" y="224"/>
                </a:cxn>
                <a:cxn ang="0">
                  <a:pos x="40" y="214"/>
                </a:cxn>
                <a:cxn ang="0">
                  <a:pos x="34" y="203"/>
                </a:cxn>
                <a:cxn ang="0">
                  <a:pos x="34" y="193"/>
                </a:cxn>
                <a:cxn ang="0">
                  <a:pos x="29" y="188"/>
                </a:cxn>
                <a:cxn ang="0">
                  <a:pos x="37" y="176"/>
                </a:cxn>
                <a:cxn ang="0">
                  <a:pos x="70" y="172"/>
                </a:cxn>
                <a:cxn ang="0">
                  <a:pos x="62" y="167"/>
                </a:cxn>
                <a:cxn ang="0">
                  <a:pos x="57" y="163"/>
                </a:cxn>
                <a:cxn ang="0">
                  <a:pos x="63" y="160"/>
                </a:cxn>
                <a:cxn ang="0">
                  <a:pos x="61" y="156"/>
                </a:cxn>
                <a:cxn ang="0">
                  <a:pos x="56" y="150"/>
                </a:cxn>
                <a:cxn ang="0">
                  <a:pos x="44" y="154"/>
                </a:cxn>
                <a:cxn ang="0">
                  <a:pos x="33" y="158"/>
                </a:cxn>
                <a:cxn ang="0">
                  <a:pos x="30" y="154"/>
                </a:cxn>
                <a:cxn ang="0">
                  <a:pos x="22" y="158"/>
                </a:cxn>
                <a:cxn ang="0">
                  <a:pos x="12" y="150"/>
                </a:cxn>
                <a:cxn ang="0">
                  <a:pos x="11" y="142"/>
                </a:cxn>
                <a:cxn ang="0">
                  <a:pos x="18" y="138"/>
                </a:cxn>
                <a:cxn ang="0">
                  <a:pos x="25" y="135"/>
                </a:cxn>
                <a:cxn ang="0">
                  <a:pos x="17" y="129"/>
                </a:cxn>
                <a:cxn ang="0">
                  <a:pos x="3" y="114"/>
                </a:cxn>
                <a:cxn ang="0">
                  <a:pos x="1" y="92"/>
                </a:cxn>
                <a:cxn ang="0">
                  <a:pos x="6" y="92"/>
                </a:cxn>
                <a:cxn ang="0">
                  <a:pos x="14" y="93"/>
                </a:cxn>
                <a:cxn ang="0">
                  <a:pos x="11" y="87"/>
                </a:cxn>
                <a:cxn ang="0">
                  <a:pos x="7" y="80"/>
                </a:cxn>
                <a:cxn ang="0">
                  <a:pos x="17" y="59"/>
                </a:cxn>
                <a:cxn ang="0">
                  <a:pos x="35" y="55"/>
                </a:cxn>
                <a:cxn ang="0">
                  <a:pos x="29" y="40"/>
                </a:cxn>
                <a:cxn ang="0">
                  <a:pos x="30" y="27"/>
                </a:cxn>
                <a:cxn ang="0">
                  <a:pos x="41" y="23"/>
                </a:cxn>
                <a:cxn ang="0">
                  <a:pos x="51" y="19"/>
                </a:cxn>
                <a:cxn ang="0">
                  <a:pos x="52" y="13"/>
                </a:cxn>
                <a:cxn ang="0">
                  <a:pos x="41" y="4"/>
                </a:cxn>
              </a:cxnLst>
              <a:rect l="0" t="0" r="r" b="b"/>
              <a:pathLst>
                <a:path w="165" h="255">
                  <a:moveTo>
                    <a:pt x="47" y="0"/>
                  </a:moveTo>
                  <a:lnTo>
                    <a:pt x="55" y="0"/>
                  </a:lnTo>
                  <a:lnTo>
                    <a:pt x="62" y="4"/>
                  </a:lnTo>
                  <a:lnTo>
                    <a:pt x="67" y="8"/>
                  </a:lnTo>
                  <a:lnTo>
                    <a:pt x="69" y="14"/>
                  </a:lnTo>
                  <a:lnTo>
                    <a:pt x="71" y="24"/>
                  </a:lnTo>
                  <a:lnTo>
                    <a:pt x="75" y="46"/>
                  </a:lnTo>
                  <a:lnTo>
                    <a:pt x="79" y="56"/>
                  </a:lnTo>
                  <a:lnTo>
                    <a:pt x="82" y="61"/>
                  </a:lnTo>
                  <a:lnTo>
                    <a:pt x="90" y="64"/>
                  </a:lnTo>
                  <a:lnTo>
                    <a:pt x="96" y="67"/>
                  </a:lnTo>
                  <a:lnTo>
                    <a:pt x="101" y="70"/>
                  </a:lnTo>
                  <a:lnTo>
                    <a:pt x="101" y="80"/>
                  </a:lnTo>
                  <a:lnTo>
                    <a:pt x="99" y="87"/>
                  </a:lnTo>
                  <a:lnTo>
                    <a:pt x="102" y="92"/>
                  </a:lnTo>
                  <a:lnTo>
                    <a:pt x="107" y="96"/>
                  </a:lnTo>
                  <a:lnTo>
                    <a:pt x="119" y="99"/>
                  </a:lnTo>
                  <a:lnTo>
                    <a:pt x="126" y="103"/>
                  </a:lnTo>
                  <a:lnTo>
                    <a:pt x="129" y="109"/>
                  </a:lnTo>
                  <a:lnTo>
                    <a:pt x="129" y="114"/>
                  </a:lnTo>
                  <a:lnTo>
                    <a:pt x="130" y="122"/>
                  </a:lnTo>
                  <a:lnTo>
                    <a:pt x="130" y="131"/>
                  </a:lnTo>
                  <a:lnTo>
                    <a:pt x="131" y="137"/>
                  </a:lnTo>
                  <a:lnTo>
                    <a:pt x="132" y="140"/>
                  </a:lnTo>
                  <a:lnTo>
                    <a:pt x="134" y="140"/>
                  </a:lnTo>
                  <a:lnTo>
                    <a:pt x="137" y="138"/>
                  </a:lnTo>
                  <a:lnTo>
                    <a:pt x="139" y="136"/>
                  </a:lnTo>
                  <a:lnTo>
                    <a:pt x="143" y="134"/>
                  </a:lnTo>
                  <a:lnTo>
                    <a:pt x="145" y="134"/>
                  </a:lnTo>
                  <a:lnTo>
                    <a:pt x="145" y="143"/>
                  </a:lnTo>
                  <a:lnTo>
                    <a:pt x="147" y="144"/>
                  </a:lnTo>
                  <a:lnTo>
                    <a:pt x="148" y="146"/>
                  </a:lnTo>
                  <a:lnTo>
                    <a:pt x="152" y="146"/>
                  </a:lnTo>
                  <a:lnTo>
                    <a:pt x="154" y="145"/>
                  </a:lnTo>
                  <a:lnTo>
                    <a:pt x="155" y="145"/>
                  </a:lnTo>
                  <a:lnTo>
                    <a:pt x="159" y="148"/>
                  </a:lnTo>
                  <a:lnTo>
                    <a:pt x="160" y="150"/>
                  </a:lnTo>
                  <a:lnTo>
                    <a:pt x="163" y="154"/>
                  </a:lnTo>
                  <a:lnTo>
                    <a:pt x="165" y="158"/>
                  </a:lnTo>
                  <a:lnTo>
                    <a:pt x="165" y="160"/>
                  </a:lnTo>
                  <a:lnTo>
                    <a:pt x="163" y="163"/>
                  </a:lnTo>
                  <a:lnTo>
                    <a:pt x="160" y="164"/>
                  </a:lnTo>
                  <a:lnTo>
                    <a:pt x="154" y="168"/>
                  </a:lnTo>
                  <a:lnTo>
                    <a:pt x="148" y="172"/>
                  </a:lnTo>
                  <a:lnTo>
                    <a:pt x="141" y="178"/>
                  </a:lnTo>
                  <a:lnTo>
                    <a:pt x="136" y="183"/>
                  </a:lnTo>
                  <a:lnTo>
                    <a:pt x="133" y="187"/>
                  </a:lnTo>
                  <a:lnTo>
                    <a:pt x="132" y="194"/>
                  </a:lnTo>
                  <a:lnTo>
                    <a:pt x="130" y="202"/>
                  </a:lnTo>
                  <a:lnTo>
                    <a:pt x="127" y="206"/>
                  </a:lnTo>
                  <a:lnTo>
                    <a:pt x="124" y="209"/>
                  </a:lnTo>
                  <a:lnTo>
                    <a:pt x="121" y="214"/>
                  </a:lnTo>
                  <a:lnTo>
                    <a:pt x="120" y="221"/>
                  </a:lnTo>
                  <a:lnTo>
                    <a:pt x="118" y="225"/>
                  </a:lnTo>
                  <a:lnTo>
                    <a:pt x="116" y="231"/>
                  </a:lnTo>
                  <a:lnTo>
                    <a:pt x="109" y="246"/>
                  </a:lnTo>
                  <a:lnTo>
                    <a:pt x="106" y="248"/>
                  </a:lnTo>
                  <a:lnTo>
                    <a:pt x="104" y="247"/>
                  </a:lnTo>
                  <a:lnTo>
                    <a:pt x="99" y="243"/>
                  </a:lnTo>
                  <a:lnTo>
                    <a:pt x="95" y="240"/>
                  </a:lnTo>
                  <a:lnTo>
                    <a:pt x="93" y="242"/>
                  </a:lnTo>
                  <a:lnTo>
                    <a:pt x="92" y="243"/>
                  </a:lnTo>
                  <a:lnTo>
                    <a:pt x="91" y="245"/>
                  </a:lnTo>
                  <a:lnTo>
                    <a:pt x="91" y="247"/>
                  </a:lnTo>
                  <a:lnTo>
                    <a:pt x="87" y="254"/>
                  </a:lnTo>
                  <a:lnTo>
                    <a:pt x="85" y="255"/>
                  </a:lnTo>
                  <a:lnTo>
                    <a:pt x="81" y="255"/>
                  </a:lnTo>
                  <a:lnTo>
                    <a:pt x="59" y="244"/>
                  </a:lnTo>
                  <a:lnTo>
                    <a:pt x="55" y="243"/>
                  </a:lnTo>
                  <a:lnTo>
                    <a:pt x="51" y="242"/>
                  </a:lnTo>
                  <a:lnTo>
                    <a:pt x="49" y="240"/>
                  </a:lnTo>
                  <a:lnTo>
                    <a:pt x="47" y="240"/>
                  </a:lnTo>
                  <a:lnTo>
                    <a:pt x="46" y="239"/>
                  </a:lnTo>
                  <a:lnTo>
                    <a:pt x="46" y="237"/>
                  </a:lnTo>
                  <a:lnTo>
                    <a:pt x="47" y="235"/>
                  </a:lnTo>
                  <a:lnTo>
                    <a:pt x="53" y="228"/>
                  </a:lnTo>
                  <a:lnTo>
                    <a:pt x="55" y="226"/>
                  </a:lnTo>
                  <a:lnTo>
                    <a:pt x="55" y="224"/>
                  </a:lnTo>
                  <a:lnTo>
                    <a:pt x="52" y="222"/>
                  </a:lnTo>
                  <a:lnTo>
                    <a:pt x="47" y="217"/>
                  </a:lnTo>
                  <a:lnTo>
                    <a:pt x="40" y="214"/>
                  </a:lnTo>
                  <a:lnTo>
                    <a:pt x="36" y="211"/>
                  </a:lnTo>
                  <a:lnTo>
                    <a:pt x="34" y="206"/>
                  </a:lnTo>
                  <a:lnTo>
                    <a:pt x="34" y="203"/>
                  </a:lnTo>
                  <a:lnTo>
                    <a:pt x="35" y="201"/>
                  </a:lnTo>
                  <a:lnTo>
                    <a:pt x="36" y="198"/>
                  </a:lnTo>
                  <a:lnTo>
                    <a:pt x="34" y="193"/>
                  </a:lnTo>
                  <a:lnTo>
                    <a:pt x="32" y="191"/>
                  </a:lnTo>
                  <a:lnTo>
                    <a:pt x="30" y="189"/>
                  </a:lnTo>
                  <a:lnTo>
                    <a:pt x="29" y="188"/>
                  </a:lnTo>
                  <a:lnTo>
                    <a:pt x="28" y="186"/>
                  </a:lnTo>
                  <a:lnTo>
                    <a:pt x="29" y="183"/>
                  </a:lnTo>
                  <a:lnTo>
                    <a:pt x="37" y="176"/>
                  </a:lnTo>
                  <a:lnTo>
                    <a:pt x="44" y="174"/>
                  </a:lnTo>
                  <a:lnTo>
                    <a:pt x="67" y="174"/>
                  </a:lnTo>
                  <a:lnTo>
                    <a:pt x="70" y="172"/>
                  </a:lnTo>
                  <a:lnTo>
                    <a:pt x="69" y="170"/>
                  </a:lnTo>
                  <a:lnTo>
                    <a:pt x="65" y="169"/>
                  </a:lnTo>
                  <a:lnTo>
                    <a:pt x="62" y="167"/>
                  </a:lnTo>
                  <a:lnTo>
                    <a:pt x="59" y="166"/>
                  </a:lnTo>
                  <a:lnTo>
                    <a:pt x="57" y="164"/>
                  </a:lnTo>
                  <a:lnTo>
                    <a:pt x="57" y="163"/>
                  </a:lnTo>
                  <a:lnTo>
                    <a:pt x="58" y="161"/>
                  </a:lnTo>
                  <a:lnTo>
                    <a:pt x="61" y="161"/>
                  </a:lnTo>
                  <a:lnTo>
                    <a:pt x="63" y="160"/>
                  </a:lnTo>
                  <a:lnTo>
                    <a:pt x="64" y="160"/>
                  </a:lnTo>
                  <a:lnTo>
                    <a:pt x="64" y="159"/>
                  </a:lnTo>
                  <a:lnTo>
                    <a:pt x="61" y="156"/>
                  </a:lnTo>
                  <a:lnTo>
                    <a:pt x="60" y="154"/>
                  </a:lnTo>
                  <a:lnTo>
                    <a:pt x="58" y="152"/>
                  </a:lnTo>
                  <a:lnTo>
                    <a:pt x="56" y="150"/>
                  </a:lnTo>
                  <a:lnTo>
                    <a:pt x="52" y="149"/>
                  </a:lnTo>
                  <a:lnTo>
                    <a:pt x="48" y="150"/>
                  </a:lnTo>
                  <a:lnTo>
                    <a:pt x="44" y="154"/>
                  </a:lnTo>
                  <a:lnTo>
                    <a:pt x="38" y="158"/>
                  </a:lnTo>
                  <a:lnTo>
                    <a:pt x="35" y="159"/>
                  </a:lnTo>
                  <a:lnTo>
                    <a:pt x="33" y="158"/>
                  </a:lnTo>
                  <a:lnTo>
                    <a:pt x="32" y="156"/>
                  </a:lnTo>
                  <a:lnTo>
                    <a:pt x="32" y="155"/>
                  </a:lnTo>
                  <a:lnTo>
                    <a:pt x="30" y="154"/>
                  </a:lnTo>
                  <a:lnTo>
                    <a:pt x="27" y="154"/>
                  </a:lnTo>
                  <a:lnTo>
                    <a:pt x="24" y="157"/>
                  </a:lnTo>
                  <a:lnTo>
                    <a:pt x="22" y="158"/>
                  </a:lnTo>
                  <a:lnTo>
                    <a:pt x="21" y="158"/>
                  </a:lnTo>
                  <a:lnTo>
                    <a:pt x="18" y="157"/>
                  </a:lnTo>
                  <a:lnTo>
                    <a:pt x="12" y="150"/>
                  </a:lnTo>
                  <a:lnTo>
                    <a:pt x="10" y="147"/>
                  </a:lnTo>
                  <a:lnTo>
                    <a:pt x="10" y="143"/>
                  </a:lnTo>
                  <a:lnTo>
                    <a:pt x="11" y="142"/>
                  </a:lnTo>
                  <a:lnTo>
                    <a:pt x="13" y="141"/>
                  </a:lnTo>
                  <a:lnTo>
                    <a:pt x="16" y="140"/>
                  </a:lnTo>
                  <a:lnTo>
                    <a:pt x="18" y="138"/>
                  </a:lnTo>
                  <a:lnTo>
                    <a:pt x="22" y="137"/>
                  </a:lnTo>
                  <a:lnTo>
                    <a:pt x="24" y="136"/>
                  </a:lnTo>
                  <a:lnTo>
                    <a:pt x="25" y="135"/>
                  </a:lnTo>
                  <a:lnTo>
                    <a:pt x="25" y="134"/>
                  </a:lnTo>
                  <a:lnTo>
                    <a:pt x="24" y="133"/>
                  </a:lnTo>
                  <a:lnTo>
                    <a:pt x="17" y="129"/>
                  </a:lnTo>
                  <a:lnTo>
                    <a:pt x="10" y="124"/>
                  </a:lnTo>
                  <a:lnTo>
                    <a:pt x="5" y="120"/>
                  </a:lnTo>
                  <a:lnTo>
                    <a:pt x="3" y="114"/>
                  </a:lnTo>
                  <a:lnTo>
                    <a:pt x="1" y="106"/>
                  </a:lnTo>
                  <a:lnTo>
                    <a:pt x="0" y="98"/>
                  </a:lnTo>
                  <a:lnTo>
                    <a:pt x="1" y="92"/>
                  </a:lnTo>
                  <a:lnTo>
                    <a:pt x="2" y="91"/>
                  </a:lnTo>
                  <a:lnTo>
                    <a:pt x="4" y="92"/>
                  </a:lnTo>
                  <a:lnTo>
                    <a:pt x="6" y="92"/>
                  </a:lnTo>
                  <a:lnTo>
                    <a:pt x="11" y="95"/>
                  </a:lnTo>
                  <a:lnTo>
                    <a:pt x="12" y="96"/>
                  </a:lnTo>
                  <a:lnTo>
                    <a:pt x="14" y="93"/>
                  </a:lnTo>
                  <a:lnTo>
                    <a:pt x="14" y="91"/>
                  </a:lnTo>
                  <a:lnTo>
                    <a:pt x="12" y="89"/>
                  </a:lnTo>
                  <a:lnTo>
                    <a:pt x="11" y="87"/>
                  </a:lnTo>
                  <a:lnTo>
                    <a:pt x="9" y="85"/>
                  </a:lnTo>
                  <a:lnTo>
                    <a:pt x="7" y="82"/>
                  </a:lnTo>
                  <a:lnTo>
                    <a:pt x="7" y="80"/>
                  </a:lnTo>
                  <a:lnTo>
                    <a:pt x="10" y="75"/>
                  </a:lnTo>
                  <a:lnTo>
                    <a:pt x="16" y="64"/>
                  </a:lnTo>
                  <a:lnTo>
                    <a:pt x="17" y="59"/>
                  </a:lnTo>
                  <a:lnTo>
                    <a:pt x="19" y="57"/>
                  </a:lnTo>
                  <a:lnTo>
                    <a:pt x="34" y="57"/>
                  </a:lnTo>
                  <a:lnTo>
                    <a:pt x="35" y="55"/>
                  </a:lnTo>
                  <a:lnTo>
                    <a:pt x="34" y="52"/>
                  </a:lnTo>
                  <a:lnTo>
                    <a:pt x="32" y="46"/>
                  </a:lnTo>
                  <a:lnTo>
                    <a:pt x="29" y="40"/>
                  </a:lnTo>
                  <a:lnTo>
                    <a:pt x="28" y="33"/>
                  </a:lnTo>
                  <a:lnTo>
                    <a:pt x="29" y="29"/>
                  </a:lnTo>
                  <a:lnTo>
                    <a:pt x="30" y="27"/>
                  </a:lnTo>
                  <a:lnTo>
                    <a:pt x="35" y="24"/>
                  </a:lnTo>
                  <a:lnTo>
                    <a:pt x="40" y="24"/>
                  </a:lnTo>
                  <a:lnTo>
                    <a:pt x="41" y="23"/>
                  </a:lnTo>
                  <a:lnTo>
                    <a:pt x="46" y="21"/>
                  </a:lnTo>
                  <a:lnTo>
                    <a:pt x="49" y="20"/>
                  </a:lnTo>
                  <a:lnTo>
                    <a:pt x="51" y="19"/>
                  </a:lnTo>
                  <a:lnTo>
                    <a:pt x="52" y="18"/>
                  </a:lnTo>
                  <a:lnTo>
                    <a:pt x="53" y="16"/>
                  </a:lnTo>
                  <a:lnTo>
                    <a:pt x="52" y="13"/>
                  </a:lnTo>
                  <a:lnTo>
                    <a:pt x="48" y="9"/>
                  </a:lnTo>
                  <a:lnTo>
                    <a:pt x="46" y="8"/>
                  </a:lnTo>
                  <a:lnTo>
                    <a:pt x="41" y="4"/>
                  </a:lnTo>
                  <a:lnTo>
                    <a:pt x="42" y="1"/>
                  </a:lnTo>
                  <a:lnTo>
                    <a:pt x="47"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7" name="Freeform 95">
              <a:extLst>
                <a:ext uri="{FF2B5EF4-FFF2-40B4-BE49-F238E27FC236}">
                  <a16:creationId xmlns:a16="http://schemas.microsoft.com/office/drawing/2014/main" id="{CB452F26-614B-4B02-B7DC-631376754A72}"/>
                </a:ext>
              </a:extLst>
            </p:cNvPr>
            <p:cNvSpPr>
              <a:spLocks/>
            </p:cNvSpPr>
            <p:nvPr/>
          </p:nvSpPr>
          <p:spPr bwMode="auto">
            <a:xfrm>
              <a:off x="3949700" y="1658938"/>
              <a:ext cx="25400" cy="34925"/>
            </a:xfrm>
            <a:custGeom>
              <a:avLst/>
              <a:gdLst/>
              <a:ahLst/>
              <a:cxnLst>
                <a:cxn ang="0">
                  <a:pos x="11" y="0"/>
                </a:cxn>
                <a:cxn ang="0">
                  <a:pos x="15" y="3"/>
                </a:cxn>
                <a:cxn ang="0">
                  <a:pos x="16" y="8"/>
                </a:cxn>
                <a:cxn ang="0">
                  <a:pos x="15" y="15"/>
                </a:cxn>
                <a:cxn ang="0">
                  <a:pos x="13" y="20"/>
                </a:cxn>
                <a:cxn ang="0">
                  <a:pos x="11" y="22"/>
                </a:cxn>
                <a:cxn ang="0">
                  <a:pos x="8" y="22"/>
                </a:cxn>
                <a:cxn ang="0">
                  <a:pos x="6" y="21"/>
                </a:cxn>
                <a:cxn ang="0">
                  <a:pos x="4" y="19"/>
                </a:cxn>
                <a:cxn ang="0">
                  <a:pos x="1" y="18"/>
                </a:cxn>
                <a:cxn ang="0">
                  <a:pos x="0" y="15"/>
                </a:cxn>
                <a:cxn ang="0">
                  <a:pos x="0" y="8"/>
                </a:cxn>
                <a:cxn ang="0">
                  <a:pos x="1" y="7"/>
                </a:cxn>
                <a:cxn ang="0">
                  <a:pos x="1" y="5"/>
                </a:cxn>
                <a:cxn ang="0">
                  <a:pos x="5" y="2"/>
                </a:cxn>
                <a:cxn ang="0">
                  <a:pos x="7" y="2"/>
                </a:cxn>
                <a:cxn ang="0">
                  <a:pos x="11" y="0"/>
                </a:cxn>
              </a:cxnLst>
              <a:rect l="0" t="0" r="r" b="b"/>
              <a:pathLst>
                <a:path w="16" h="22">
                  <a:moveTo>
                    <a:pt x="11" y="0"/>
                  </a:moveTo>
                  <a:lnTo>
                    <a:pt x="15" y="3"/>
                  </a:lnTo>
                  <a:lnTo>
                    <a:pt x="16" y="8"/>
                  </a:lnTo>
                  <a:lnTo>
                    <a:pt x="15" y="15"/>
                  </a:lnTo>
                  <a:lnTo>
                    <a:pt x="13" y="20"/>
                  </a:lnTo>
                  <a:lnTo>
                    <a:pt x="11" y="22"/>
                  </a:lnTo>
                  <a:lnTo>
                    <a:pt x="8" y="22"/>
                  </a:lnTo>
                  <a:lnTo>
                    <a:pt x="6" y="21"/>
                  </a:lnTo>
                  <a:lnTo>
                    <a:pt x="4" y="19"/>
                  </a:lnTo>
                  <a:lnTo>
                    <a:pt x="1" y="18"/>
                  </a:lnTo>
                  <a:lnTo>
                    <a:pt x="0" y="15"/>
                  </a:lnTo>
                  <a:lnTo>
                    <a:pt x="0" y="8"/>
                  </a:lnTo>
                  <a:lnTo>
                    <a:pt x="1" y="7"/>
                  </a:lnTo>
                  <a:lnTo>
                    <a:pt x="1" y="5"/>
                  </a:lnTo>
                  <a:lnTo>
                    <a:pt x="5" y="2"/>
                  </a:lnTo>
                  <a:lnTo>
                    <a:pt x="7" y="2"/>
                  </a:lnTo>
                  <a:lnTo>
                    <a:pt x="1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8" name="Freeform 96">
              <a:extLst>
                <a:ext uri="{FF2B5EF4-FFF2-40B4-BE49-F238E27FC236}">
                  <a16:creationId xmlns:a16="http://schemas.microsoft.com/office/drawing/2014/main" id="{0C9EEB67-80E1-4B87-B4A5-C44CDD0EF221}"/>
                </a:ext>
              </a:extLst>
            </p:cNvPr>
            <p:cNvSpPr>
              <a:spLocks/>
            </p:cNvSpPr>
            <p:nvPr/>
          </p:nvSpPr>
          <p:spPr bwMode="auto">
            <a:xfrm>
              <a:off x="3700463" y="1684338"/>
              <a:ext cx="31750" cy="55563"/>
            </a:xfrm>
            <a:custGeom>
              <a:avLst/>
              <a:gdLst/>
              <a:ahLst/>
              <a:cxnLst>
                <a:cxn ang="0">
                  <a:pos x="6" y="0"/>
                </a:cxn>
                <a:cxn ang="0">
                  <a:pos x="9" y="0"/>
                </a:cxn>
                <a:cxn ang="0">
                  <a:pos x="16" y="2"/>
                </a:cxn>
                <a:cxn ang="0">
                  <a:pos x="17" y="4"/>
                </a:cxn>
                <a:cxn ang="0">
                  <a:pos x="18" y="7"/>
                </a:cxn>
                <a:cxn ang="0">
                  <a:pos x="18" y="12"/>
                </a:cxn>
                <a:cxn ang="0">
                  <a:pos x="19" y="20"/>
                </a:cxn>
                <a:cxn ang="0">
                  <a:pos x="20" y="26"/>
                </a:cxn>
                <a:cxn ang="0">
                  <a:pos x="20" y="32"/>
                </a:cxn>
                <a:cxn ang="0">
                  <a:pos x="19" y="35"/>
                </a:cxn>
                <a:cxn ang="0">
                  <a:pos x="17" y="35"/>
                </a:cxn>
                <a:cxn ang="0">
                  <a:pos x="15" y="34"/>
                </a:cxn>
                <a:cxn ang="0">
                  <a:pos x="13" y="32"/>
                </a:cxn>
                <a:cxn ang="0">
                  <a:pos x="12" y="29"/>
                </a:cxn>
                <a:cxn ang="0">
                  <a:pos x="11" y="26"/>
                </a:cxn>
                <a:cxn ang="0">
                  <a:pos x="6" y="22"/>
                </a:cxn>
                <a:cxn ang="0">
                  <a:pos x="4" y="21"/>
                </a:cxn>
                <a:cxn ang="0">
                  <a:pos x="1" y="16"/>
                </a:cxn>
                <a:cxn ang="0">
                  <a:pos x="0" y="10"/>
                </a:cxn>
                <a:cxn ang="0">
                  <a:pos x="2" y="3"/>
                </a:cxn>
                <a:cxn ang="0">
                  <a:pos x="6" y="0"/>
                </a:cxn>
              </a:cxnLst>
              <a:rect l="0" t="0" r="r" b="b"/>
              <a:pathLst>
                <a:path w="20" h="35">
                  <a:moveTo>
                    <a:pt x="6" y="0"/>
                  </a:moveTo>
                  <a:lnTo>
                    <a:pt x="9" y="0"/>
                  </a:lnTo>
                  <a:lnTo>
                    <a:pt x="16" y="2"/>
                  </a:lnTo>
                  <a:lnTo>
                    <a:pt x="17" y="4"/>
                  </a:lnTo>
                  <a:lnTo>
                    <a:pt x="18" y="7"/>
                  </a:lnTo>
                  <a:lnTo>
                    <a:pt x="18" y="12"/>
                  </a:lnTo>
                  <a:lnTo>
                    <a:pt x="19" y="20"/>
                  </a:lnTo>
                  <a:lnTo>
                    <a:pt x="20" y="26"/>
                  </a:lnTo>
                  <a:lnTo>
                    <a:pt x="20" y="32"/>
                  </a:lnTo>
                  <a:lnTo>
                    <a:pt x="19" y="35"/>
                  </a:lnTo>
                  <a:lnTo>
                    <a:pt x="17" y="35"/>
                  </a:lnTo>
                  <a:lnTo>
                    <a:pt x="15" y="34"/>
                  </a:lnTo>
                  <a:lnTo>
                    <a:pt x="13" y="32"/>
                  </a:lnTo>
                  <a:lnTo>
                    <a:pt x="12" y="29"/>
                  </a:lnTo>
                  <a:lnTo>
                    <a:pt x="11" y="26"/>
                  </a:lnTo>
                  <a:lnTo>
                    <a:pt x="6" y="22"/>
                  </a:lnTo>
                  <a:lnTo>
                    <a:pt x="4" y="21"/>
                  </a:lnTo>
                  <a:lnTo>
                    <a:pt x="1" y="16"/>
                  </a:lnTo>
                  <a:lnTo>
                    <a:pt x="0" y="10"/>
                  </a:lnTo>
                  <a:lnTo>
                    <a:pt x="2" y="3"/>
                  </a:lnTo>
                  <a:lnTo>
                    <a:pt x="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39" name="Freeform 97">
              <a:extLst>
                <a:ext uri="{FF2B5EF4-FFF2-40B4-BE49-F238E27FC236}">
                  <a16:creationId xmlns:a16="http://schemas.microsoft.com/office/drawing/2014/main" id="{C7F8FF95-D241-4CAD-B134-162F17418B77}"/>
                </a:ext>
              </a:extLst>
            </p:cNvPr>
            <p:cNvSpPr>
              <a:spLocks/>
            </p:cNvSpPr>
            <p:nvPr/>
          </p:nvSpPr>
          <p:spPr bwMode="auto">
            <a:xfrm>
              <a:off x="3889375" y="1281113"/>
              <a:ext cx="514350" cy="890588"/>
            </a:xfrm>
            <a:custGeom>
              <a:avLst/>
              <a:gdLst/>
              <a:ahLst/>
              <a:cxnLst>
                <a:cxn ang="0">
                  <a:pos x="315" y="17"/>
                </a:cxn>
                <a:cxn ang="0">
                  <a:pos x="284" y="97"/>
                </a:cxn>
                <a:cxn ang="0">
                  <a:pos x="268" y="139"/>
                </a:cxn>
                <a:cxn ang="0">
                  <a:pos x="303" y="133"/>
                </a:cxn>
                <a:cxn ang="0">
                  <a:pos x="276" y="203"/>
                </a:cxn>
                <a:cxn ang="0">
                  <a:pos x="266" y="225"/>
                </a:cxn>
                <a:cxn ang="0">
                  <a:pos x="272" y="263"/>
                </a:cxn>
                <a:cxn ang="0">
                  <a:pos x="243" y="265"/>
                </a:cxn>
                <a:cxn ang="0">
                  <a:pos x="216" y="298"/>
                </a:cxn>
                <a:cxn ang="0">
                  <a:pos x="216" y="318"/>
                </a:cxn>
                <a:cxn ang="0">
                  <a:pos x="219" y="331"/>
                </a:cxn>
                <a:cxn ang="0">
                  <a:pos x="239" y="367"/>
                </a:cxn>
                <a:cxn ang="0">
                  <a:pos x="244" y="383"/>
                </a:cxn>
                <a:cxn ang="0">
                  <a:pos x="245" y="406"/>
                </a:cxn>
                <a:cxn ang="0">
                  <a:pos x="219" y="452"/>
                </a:cxn>
                <a:cxn ang="0">
                  <a:pos x="161" y="458"/>
                </a:cxn>
                <a:cxn ang="0">
                  <a:pos x="164" y="482"/>
                </a:cxn>
                <a:cxn ang="0">
                  <a:pos x="201" y="475"/>
                </a:cxn>
                <a:cxn ang="0">
                  <a:pos x="220" y="487"/>
                </a:cxn>
                <a:cxn ang="0">
                  <a:pos x="214" y="533"/>
                </a:cxn>
                <a:cxn ang="0">
                  <a:pos x="183" y="540"/>
                </a:cxn>
                <a:cxn ang="0">
                  <a:pos x="157" y="541"/>
                </a:cxn>
                <a:cxn ang="0">
                  <a:pos x="112" y="548"/>
                </a:cxn>
                <a:cxn ang="0">
                  <a:pos x="85" y="548"/>
                </a:cxn>
                <a:cxn ang="0">
                  <a:pos x="59" y="554"/>
                </a:cxn>
                <a:cxn ang="0">
                  <a:pos x="36" y="550"/>
                </a:cxn>
                <a:cxn ang="0">
                  <a:pos x="34" y="512"/>
                </a:cxn>
                <a:cxn ang="0">
                  <a:pos x="70" y="479"/>
                </a:cxn>
                <a:cxn ang="0">
                  <a:pos x="50" y="444"/>
                </a:cxn>
                <a:cxn ang="0">
                  <a:pos x="102" y="473"/>
                </a:cxn>
                <a:cxn ang="0">
                  <a:pos x="109" y="463"/>
                </a:cxn>
                <a:cxn ang="0">
                  <a:pos x="95" y="436"/>
                </a:cxn>
                <a:cxn ang="0">
                  <a:pos x="95" y="416"/>
                </a:cxn>
                <a:cxn ang="0">
                  <a:pos x="60" y="413"/>
                </a:cxn>
                <a:cxn ang="0">
                  <a:pos x="65" y="384"/>
                </a:cxn>
                <a:cxn ang="0">
                  <a:pos x="122" y="370"/>
                </a:cxn>
                <a:cxn ang="0">
                  <a:pos x="140" y="355"/>
                </a:cxn>
                <a:cxn ang="0">
                  <a:pos x="120" y="354"/>
                </a:cxn>
                <a:cxn ang="0">
                  <a:pos x="104" y="340"/>
                </a:cxn>
                <a:cxn ang="0">
                  <a:pos x="72" y="284"/>
                </a:cxn>
                <a:cxn ang="0">
                  <a:pos x="68" y="255"/>
                </a:cxn>
                <a:cxn ang="0">
                  <a:pos x="130" y="286"/>
                </a:cxn>
                <a:cxn ang="0">
                  <a:pos x="150" y="289"/>
                </a:cxn>
                <a:cxn ang="0">
                  <a:pos x="112" y="245"/>
                </a:cxn>
                <a:cxn ang="0">
                  <a:pos x="151" y="215"/>
                </a:cxn>
                <a:cxn ang="0">
                  <a:pos x="165" y="190"/>
                </a:cxn>
                <a:cxn ang="0">
                  <a:pos x="148" y="202"/>
                </a:cxn>
                <a:cxn ang="0">
                  <a:pos x="114" y="218"/>
                </a:cxn>
                <a:cxn ang="0">
                  <a:pos x="99" y="225"/>
                </a:cxn>
                <a:cxn ang="0">
                  <a:pos x="80" y="191"/>
                </a:cxn>
                <a:cxn ang="0">
                  <a:pos x="73" y="177"/>
                </a:cxn>
                <a:cxn ang="0">
                  <a:pos x="20" y="177"/>
                </a:cxn>
                <a:cxn ang="0">
                  <a:pos x="19" y="147"/>
                </a:cxn>
                <a:cxn ang="0">
                  <a:pos x="1" y="141"/>
                </a:cxn>
                <a:cxn ang="0">
                  <a:pos x="37" y="111"/>
                </a:cxn>
                <a:cxn ang="0">
                  <a:pos x="58" y="105"/>
                </a:cxn>
                <a:cxn ang="0">
                  <a:pos x="83" y="83"/>
                </a:cxn>
                <a:cxn ang="0">
                  <a:pos x="105" y="72"/>
                </a:cxn>
                <a:cxn ang="0">
                  <a:pos x="115" y="56"/>
                </a:cxn>
                <a:cxn ang="0">
                  <a:pos x="123" y="44"/>
                </a:cxn>
                <a:cxn ang="0">
                  <a:pos x="146" y="32"/>
                </a:cxn>
                <a:cxn ang="0">
                  <a:pos x="185" y="19"/>
                </a:cxn>
                <a:cxn ang="0">
                  <a:pos x="250" y="7"/>
                </a:cxn>
              </a:cxnLst>
              <a:rect l="0" t="0" r="r" b="b"/>
              <a:pathLst>
                <a:path w="324" h="561">
                  <a:moveTo>
                    <a:pt x="273" y="0"/>
                  </a:moveTo>
                  <a:lnTo>
                    <a:pt x="284" y="0"/>
                  </a:lnTo>
                  <a:lnTo>
                    <a:pt x="287" y="3"/>
                  </a:lnTo>
                  <a:lnTo>
                    <a:pt x="291" y="7"/>
                  </a:lnTo>
                  <a:lnTo>
                    <a:pt x="292" y="10"/>
                  </a:lnTo>
                  <a:lnTo>
                    <a:pt x="295" y="12"/>
                  </a:lnTo>
                  <a:lnTo>
                    <a:pt x="296" y="15"/>
                  </a:lnTo>
                  <a:lnTo>
                    <a:pt x="300" y="17"/>
                  </a:lnTo>
                  <a:lnTo>
                    <a:pt x="306" y="16"/>
                  </a:lnTo>
                  <a:lnTo>
                    <a:pt x="311" y="16"/>
                  </a:lnTo>
                  <a:lnTo>
                    <a:pt x="315" y="17"/>
                  </a:lnTo>
                  <a:lnTo>
                    <a:pt x="320" y="21"/>
                  </a:lnTo>
                  <a:lnTo>
                    <a:pt x="323" y="29"/>
                  </a:lnTo>
                  <a:lnTo>
                    <a:pt x="324" y="40"/>
                  </a:lnTo>
                  <a:lnTo>
                    <a:pt x="322" y="52"/>
                  </a:lnTo>
                  <a:lnTo>
                    <a:pt x="316" y="63"/>
                  </a:lnTo>
                  <a:lnTo>
                    <a:pt x="308" y="75"/>
                  </a:lnTo>
                  <a:lnTo>
                    <a:pt x="302" y="83"/>
                  </a:lnTo>
                  <a:lnTo>
                    <a:pt x="298" y="87"/>
                  </a:lnTo>
                  <a:lnTo>
                    <a:pt x="295" y="89"/>
                  </a:lnTo>
                  <a:lnTo>
                    <a:pt x="290" y="93"/>
                  </a:lnTo>
                  <a:lnTo>
                    <a:pt x="284" y="97"/>
                  </a:lnTo>
                  <a:lnTo>
                    <a:pt x="277" y="100"/>
                  </a:lnTo>
                  <a:lnTo>
                    <a:pt x="272" y="105"/>
                  </a:lnTo>
                  <a:lnTo>
                    <a:pt x="269" y="107"/>
                  </a:lnTo>
                  <a:lnTo>
                    <a:pt x="269" y="108"/>
                  </a:lnTo>
                  <a:lnTo>
                    <a:pt x="284" y="108"/>
                  </a:lnTo>
                  <a:lnTo>
                    <a:pt x="285" y="109"/>
                  </a:lnTo>
                  <a:lnTo>
                    <a:pt x="284" y="112"/>
                  </a:lnTo>
                  <a:lnTo>
                    <a:pt x="280" y="118"/>
                  </a:lnTo>
                  <a:lnTo>
                    <a:pt x="272" y="131"/>
                  </a:lnTo>
                  <a:lnTo>
                    <a:pt x="268" y="136"/>
                  </a:lnTo>
                  <a:lnTo>
                    <a:pt x="268" y="139"/>
                  </a:lnTo>
                  <a:lnTo>
                    <a:pt x="275" y="132"/>
                  </a:lnTo>
                  <a:lnTo>
                    <a:pt x="280" y="125"/>
                  </a:lnTo>
                  <a:lnTo>
                    <a:pt x="295" y="111"/>
                  </a:lnTo>
                  <a:lnTo>
                    <a:pt x="302" y="105"/>
                  </a:lnTo>
                  <a:lnTo>
                    <a:pt x="307" y="100"/>
                  </a:lnTo>
                  <a:lnTo>
                    <a:pt x="310" y="98"/>
                  </a:lnTo>
                  <a:lnTo>
                    <a:pt x="312" y="100"/>
                  </a:lnTo>
                  <a:lnTo>
                    <a:pt x="313" y="106"/>
                  </a:lnTo>
                  <a:lnTo>
                    <a:pt x="312" y="112"/>
                  </a:lnTo>
                  <a:lnTo>
                    <a:pt x="308" y="123"/>
                  </a:lnTo>
                  <a:lnTo>
                    <a:pt x="303" y="133"/>
                  </a:lnTo>
                  <a:lnTo>
                    <a:pt x="300" y="145"/>
                  </a:lnTo>
                  <a:lnTo>
                    <a:pt x="296" y="157"/>
                  </a:lnTo>
                  <a:lnTo>
                    <a:pt x="292" y="168"/>
                  </a:lnTo>
                  <a:lnTo>
                    <a:pt x="290" y="176"/>
                  </a:lnTo>
                  <a:lnTo>
                    <a:pt x="288" y="185"/>
                  </a:lnTo>
                  <a:lnTo>
                    <a:pt x="286" y="195"/>
                  </a:lnTo>
                  <a:lnTo>
                    <a:pt x="285" y="202"/>
                  </a:lnTo>
                  <a:lnTo>
                    <a:pt x="283" y="204"/>
                  </a:lnTo>
                  <a:lnTo>
                    <a:pt x="280" y="204"/>
                  </a:lnTo>
                  <a:lnTo>
                    <a:pt x="279" y="203"/>
                  </a:lnTo>
                  <a:lnTo>
                    <a:pt x="276" y="203"/>
                  </a:lnTo>
                  <a:lnTo>
                    <a:pt x="274" y="202"/>
                  </a:lnTo>
                  <a:lnTo>
                    <a:pt x="270" y="202"/>
                  </a:lnTo>
                  <a:lnTo>
                    <a:pt x="270" y="206"/>
                  </a:lnTo>
                  <a:lnTo>
                    <a:pt x="272" y="207"/>
                  </a:lnTo>
                  <a:lnTo>
                    <a:pt x="274" y="210"/>
                  </a:lnTo>
                  <a:lnTo>
                    <a:pt x="276" y="214"/>
                  </a:lnTo>
                  <a:lnTo>
                    <a:pt x="276" y="216"/>
                  </a:lnTo>
                  <a:lnTo>
                    <a:pt x="275" y="219"/>
                  </a:lnTo>
                  <a:lnTo>
                    <a:pt x="272" y="222"/>
                  </a:lnTo>
                  <a:lnTo>
                    <a:pt x="268" y="224"/>
                  </a:lnTo>
                  <a:lnTo>
                    <a:pt x="266" y="225"/>
                  </a:lnTo>
                  <a:lnTo>
                    <a:pt x="263" y="229"/>
                  </a:lnTo>
                  <a:lnTo>
                    <a:pt x="262" y="231"/>
                  </a:lnTo>
                  <a:lnTo>
                    <a:pt x="263" y="232"/>
                  </a:lnTo>
                  <a:lnTo>
                    <a:pt x="274" y="232"/>
                  </a:lnTo>
                  <a:lnTo>
                    <a:pt x="276" y="234"/>
                  </a:lnTo>
                  <a:lnTo>
                    <a:pt x="276" y="240"/>
                  </a:lnTo>
                  <a:lnTo>
                    <a:pt x="275" y="243"/>
                  </a:lnTo>
                  <a:lnTo>
                    <a:pt x="275" y="252"/>
                  </a:lnTo>
                  <a:lnTo>
                    <a:pt x="274" y="255"/>
                  </a:lnTo>
                  <a:lnTo>
                    <a:pt x="273" y="259"/>
                  </a:lnTo>
                  <a:lnTo>
                    <a:pt x="272" y="263"/>
                  </a:lnTo>
                  <a:lnTo>
                    <a:pt x="270" y="264"/>
                  </a:lnTo>
                  <a:lnTo>
                    <a:pt x="266" y="266"/>
                  </a:lnTo>
                  <a:lnTo>
                    <a:pt x="261" y="266"/>
                  </a:lnTo>
                  <a:lnTo>
                    <a:pt x="257" y="265"/>
                  </a:lnTo>
                  <a:lnTo>
                    <a:pt x="251" y="261"/>
                  </a:lnTo>
                  <a:lnTo>
                    <a:pt x="249" y="261"/>
                  </a:lnTo>
                  <a:lnTo>
                    <a:pt x="246" y="260"/>
                  </a:lnTo>
                  <a:lnTo>
                    <a:pt x="244" y="261"/>
                  </a:lnTo>
                  <a:lnTo>
                    <a:pt x="243" y="261"/>
                  </a:lnTo>
                  <a:lnTo>
                    <a:pt x="242" y="263"/>
                  </a:lnTo>
                  <a:lnTo>
                    <a:pt x="243" y="265"/>
                  </a:lnTo>
                  <a:lnTo>
                    <a:pt x="247" y="269"/>
                  </a:lnTo>
                  <a:lnTo>
                    <a:pt x="250" y="270"/>
                  </a:lnTo>
                  <a:lnTo>
                    <a:pt x="254" y="275"/>
                  </a:lnTo>
                  <a:lnTo>
                    <a:pt x="254" y="277"/>
                  </a:lnTo>
                  <a:lnTo>
                    <a:pt x="251" y="281"/>
                  </a:lnTo>
                  <a:lnTo>
                    <a:pt x="246" y="288"/>
                  </a:lnTo>
                  <a:lnTo>
                    <a:pt x="240" y="293"/>
                  </a:lnTo>
                  <a:lnTo>
                    <a:pt x="235" y="297"/>
                  </a:lnTo>
                  <a:lnTo>
                    <a:pt x="230" y="299"/>
                  </a:lnTo>
                  <a:lnTo>
                    <a:pt x="222" y="299"/>
                  </a:lnTo>
                  <a:lnTo>
                    <a:pt x="216" y="298"/>
                  </a:lnTo>
                  <a:lnTo>
                    <a:pt x="210" y="298"/>
                  </a:lnTo>
                  <a:lnTo>
                    <a:pt x="208" y="300"/>
                  </a:lnTo>
                  <a:lnTo>
                    <a:pt x="209" y="301"/>
                  </a:lnTo>
                  <a:lnTo>
                    <a:pt x="211" y="302"/>
                  </a:lnTo>
                  <a:lnTo>
                    <a:pt x="212" y="303"/>
                  </a:lnTo>
                  <a:lnTo>
                    <a:pt x="214" y="305"/>
                  </a:lnTo>
                  <a:lnTo>
                    <a:pt x="216" y="308"/>
                  </a:lnTo>
                  <a:lnTo>
                    <a:pt x="215" y="309"/>
                  </a:lnTo>
                  <a:lnTo>
                    <a:pt x="215" y="313"/>
                  </a:lnTo>
                  <a:lnTo>
                    <a:pt x="216" y="314"/>
                  </a:lnTo>
                  <a:lnTo>
                    <a:pt x="216" y="318"/>
                  </a:lnTo>
                  <a:lnTo>
                    <a:pt x="214" y="321"/>
                  </a:lnTo>
                  <a:lnTo>
                    <a:pt x="211" y="321"/>
                  </a:lnTo>
                  <a:lnTo>
                    <a:pt x="207" y="323"/>
                  </a:lnTo>
                  <a:lnTo>
                    <a:pt x="204" y="325"/>
                  </a:lnTo>
                  <a:lnTo>
                    <a:pt x="199" y="327"/>
                  </a:lnTo>
                  <a:lnTo>
                    <a:pt x="198" y="329"/>
                  </a:lnTo>
                  <a:lnTo>
                    <a:pt x="197" y="331"/>
                  </a:lnTo>
                  <a:lnTo>
                    <a:pt x="198" y="332"/>
                  </a:lnTo>
                  <a:lnTo>
                    <a:pt x="207" y="332"/>
                  </a:lnTo>
                  <a:lnTo>
                    <a:pt x="214" y="331"/>
                  </a:lnTo>
                  <a:lnTo>
                    <a:pt x="219" y="331"/>
                  </a:lnTo>
                  <a:lnTo>
                    <a:pt x="223" y="333"/>
                  </a:lnTo>
                  <a:lnTo>
                    <a:pt x="227" y="336"/>
                  </a:lnTo>
                  <a:lnTo>
                    <a:pt x="228" y="338"/>
                  </a:lnTo>
                  <a:lnTo>
                    <a:pt x="229" y="339"/>
                  </a:lnTo>
                  <a:lnTo>
                    <a:pt x="233" y="342"/>
                  </a:lnTo>
                  <a:lnTo>
                    <a:pt x="242" y="344"/>
                  </a:lnTo>
                  <a:lnTo>
                    <a:pt x="245" y="348"/>
                  </a:lnTo>
                  <a:lnTo>
                    <a:pt x="246" y="354"/>
                  </a:lnTo>
                  <a:lnTo>
                    <a:pt x="244" y="362"/>
                  </a:lnTo>
                  <a:lnTo>
                    <a:pt x="241" y="366"/>
                  </a:lnTo>
                  <a:lnTo>
                    <a:pt x="239" y="367"/>
                  </a:lnTo>
                  <a:lnTo>
                    <a:pt x="237" y="367"/>
                  </a:lnTo>
                  <a:lnTo>
                    <a:pt x="234" y="369"/>
                  </a:lnTo>
                  <a:lnTo>
                    <a:pt x="237" y="371"/>
                  </a:lnTo>
                  <a:lnTo>
                    <a:pt x="239" y="372"/>
                  </a:lnTo>
                  <a:lnTo>
                    <a:pt x="242" y="373"/>
                  </a:lnTo>
                  <a:lnTo>
                    <a:pt x="244" y="374"/>
                  </a:lnTo>
                  <a:lnTo>
                    <a:pt x="247" y="376"/>
                  </a:lnTo>
                  <a:lnTo>
                    <a:pt x="250" y="378"/>
                  </a:lnTo>
                  <a:lnTo>
                    <a:pt x="250" y="380"/>
                  </a:lnTo>
                  <a:lnTo>
                    <a:pt x="249" y="381"/>
                  </a:lnTo>
                  <a:lnTo>
                    <a:pt x="244" y="383"/>
                  </a:lnTo>
                  <a:lnTo>
                    <a:pt x="241" y="384"/>
                  </a:lnTo>
                  <a:lnTo>
                    <a:pt x="239" y="385"/>
                  </a:lnTo>
                  <a:lnTo>
                    <a:pt x="235" y="386"/>
                  </a:lnTo>
                  <a:lnTo>
                    <a:pt x="233" y="388"/>
                  </a:lnTo>
                  <a:lnTo>
                    <a:pt x="232" y="390"/>
                  </a:lnTo>
                  <a:lnTo>
                    <a:pt x="232" y="391"/>
                  </a:lnTo>
                  <a:lnTo>
                    <a:pt x="233" y="393"/>
                  </a:lnTo>
                  <a:lnTo>
                    <a:pt x="237" y="396"/>
                  </a:lnTo>
                  <a:lnTo>
                    <a:pt x="243" y="401"/>
                  </a:lnTo>
                  <a:lnTo>
                    <a:pt x="246" y="404"/>
                  </a:lnTo>
                  <a:lnTo>
                    <a:pt x="245" y="406"/>
                  </a:lnTo>
                  <a:lnTo>
                    <a:pt x="241" y="410"/>
                  </a:lnTo>
                  <a:lnTo>
                    <a:pt x="234" y="414"/>
                  </a:lnTo>
                  <a:lnTo>
                    <a:pt x="221" y="416"/>
                  </a:lnTo>
                  <a:lnTo>
                    <a:pt x="216" y="417"/>
                  </a:lnTo>
                  <a:lnTo>
                    <a:pt x="211" y="420"/>
                  </a:lnTo>
                  <a:lnTo>
                    <a:pt x="209" y="424"/>
                  </a:lnTo>
                  <a:lnTo>
                    <a:pt x="210" y="428"/>
                  </a:lnTo>
                  <a:lnTo>
                    <a:pt x="214" y="434"/>
                  </a:lnTo>
                  <a:lnTo>
                    <a:pt x="218" y="440"/>
                  </a:lnTo>
                  <a:lnTo>
                    <a:pt x="220" y="447"/>
                  </a:lnTo>
                  <a:lnTo>
                    <a:pt x="219" y="452"/>
                  </a:lnTo>
                  <a:lnTo>
                    <a:pt x="215" y="458"/>
                  </a:lnTo>
                  <a:lnTo>
                    <a:pt x="207" y="463"/>
                  </a:lnTo>
                  <a:lnTo>
                    <a:pt x="199" y="467"/>
                  </a:lnTo>
                  <a:lnTo>
                    <a:pt x="194" y="469"/>
                  </a:lnTo>
                  <a:lnTo>
                    <a:pt x="182" y="469"/>
                  </a:lnTo>
                  <a:lnTo>
                    <a:pt x="174" y="468"/>
                  </a:lnTo>
                  <a:lnTo>
                    <a:pt x="168" y="467"/>
                  </a:lnTo>
                  <a:lnTo>
                    <a:pt x="164" y="464"/>
                  </a:lnTo>
                  <a:lnTo>
                    <a:pt x="163" y="463"/>
                  </a:lnTo>
                  <a:lnTo>
                    <a:pt x="162" y="461"/>
                  </a:lnTo>
                  <a:lnTo>
                    <a:pt x="161" y="458"/>
                  </a:lnTo>
                  <a:lnTo>
                    <a:pt x="159" y="456"/>
                  </a:lnTo>
                  <a:lnTo>
                    <a:pt x="158" y="453"/>
                  </a:lnTo>
                  <a:lnTo>
                    <a:pt x="155" y="451"/>
                  </a:lnTo>
                  <a:lnTo>
                    <a:pt x="154" y="452"/>
                  </a:lnTo>
                  <a:lnTo>
                    <a:pt x="154" y="456"/>
                  </a:lnTo>
                  <a:lnTo>
                    <a:pt x="157" y="469"/>
                  </a:lnTo>
                  <a:lnTo>
                    <a:pt x="157" y="476"/>
                  </a:lnTo>
                  <a:lnTo>
                    <a:pt x="159" y="481"/>
                  </a:lnTo>
                  <a:lnTo>
                    <a:pt x="161" y="482"/>
                  </a:lnTo>
                  <a:lnTo>
                    <a:pt x="162" y="483"/>
                  </a:lnTo>
                  <a:lnTo>
                    <a:pt x="164" y="482"/>
                  </a:lnTo>
                  <a:lnTo>
                    <a:pt x="171" y="475"/>
                  </a:lnTo>
                  <a:lnTo>
                    <a:pt x="173" y="474"/>
                  </a:lnTo>
                  <a:lnTo>
                    <a:pt x="175" y="474"/>
                  </a:lnTo>
                  <a:lnTo>
                    <a:pt x="177" y="475"/>
                  </a:lnTo>
                  <a:lnTo>
                    <a:pt x="181" y="478"/>
                  </a:lnTo>
                  <a:lnTo>
                    <a:pt x="185" y="480"/>
                  </a:lnTo>
                  <a:lnTo>
                    <a:pt x="187" y="482"/>
                  </a:lnTo>
                  <a:lnTo>
                    <a:pt x="188" y="481"/>
                  </a:lnTo>
                  <a:lnTo>
                    <a:pt x="195" y="478"/>
                  </a:lnTo>
                  <a:lnTo>
                    <a:pt x="197" y="475"/>
                  </a:lnTo>
                  <a:lnTo>
                    <a:pt x="201" y="475"/>
                  </a:lnTo>
                  <a:lnTo>
                    <a:pt x="204" y="478"/>
                  </a:lnTo>
                  <a:lnTo>
                    <a:pt x="205" y="482"/>
                  </a:lnTo>
                  <a:lnTo>
                    <a:pt x="206" y="487"/>
                  </a:lnTo>
                  <a:lnTo>
                    <a:pt x="206" y="494"/>
                  </a:lnTo>
                  <a:lnTo>
                    <a:pt x="207" y="498"/>
                  </a:lnTo>
                  <a:lnTo>
                    <a:pt x="210" y="499"/>
                  </a:lnTo>
                  <a:lnTo>
                    <a:pt x="215" y="497"/>
                  </a:lnTo>
                  <a:lnTo>
                    <a:pt x="216" y="495"/>
                  </a:lnTo>
                  <a:lnTo>
                    <a:pt x="216" y="493"/>
                  </a:lnTo>
                  <a:lnTo>
                    <a:pt x="217" y="491"/>
                  </a:lnTo>
                  <a:lnTo>
                    <a:pt x="220" y="487"/>
                  </a:lnTo>
                  <a:lnTo>
                    <a:pt x="222" y="488"/>
                  </a:lnTo>
                  <a:lnTo>
                    <a:pt x="227" y="494"/>
                  </a:lnTo>
                  <a:lnTo>
                    <a:pt x="231" y="503"/>
                  </a:lnTo>
                  <a:lnTo>
                    <a:pt x="232" y="512"/>
                  </a:lnTo>
                  <a:lnTo>
                    <a:pt x="231" y="518"/>
                  </a:lnTo>
                  <a:lnTo>
                    <a:pt x="229" y="520"/>
                  </a:lnTo>
                  <a:lnTo>
                    <a:pt x="226" y="522"/>
                  </a:lnTo>
                  <a:lnTo>
                    <a:pt x="222" y="524"/>
                  </a:lnTo>
                  <a:lnTo>
                    <a:pt x="218" y="526"/>
                  </a:lnTo>
                  <a:lnTo>
                    <a:pt x="217" y="527"/>
                  </a:lnTo>
                  <a:lnTo>
                    <a:pt x="214" y="533"/>
                  </a:lnTo>
                  <a:lnTo>
                    <a:pt x="209" y="540"/>
                  </a:lnTo>
                  <a:lnTo>
                    <a:pt x="204" y="548"/>
                  </a:lnTo>
                  <a:lnTo>
                    <a:pt x="196" y="554"/>
                  </a:lnTo>
                  <a:lnTo>
                    <a:pt x="191" y="560"/>
                  </a:lnTo>
                  <a:lnTo>
                    <a:pt x="185" y="561"/>
                  </a:lnTo>
                  <a:lnTo>
                    <a:pt x="181" y="559"/>
                  </a:lnTo>
                  <a:lnTo>
                    <a:pt x="180" y="554"/>
                  </a:lnTo>
                  <a:lnTo>
                    <a:pt x="182" y="549"/>
                  </a:lnTo>
                  <a:lnTo>
                    <a:pt x="184" y="544"/>
                  </a:lnTo>
                  <a:lnTo>
                    <a:pt x="184" y="541"/>
                  </a:lnTo>
                  <a:lnTo>
                    <a:pt x="183" y="540"/>
                  </a:lnTo>
                  <a:lnTo>
                    <a:pt x="181" y="539"/>
                  </a:lnTo>
                  <a:lnTo>
                    <a:pt x="177" y="538"/>
                  </a:lnTo>
                  <a:lnTo>
                    <a:pt x="175" y="538"/>
                  </a:lnTo>
                  <a:lnTo>
                    <a:pt x="172" y="537"/>
                  </a:lnTo>
                  <a:lnTo>
                    <a:pt x="170" y="537"/>
                  </a:lnTo>
                  <a:lnTo>
                    <a:pt x="169" y="536"/>
                  </a:lnTo>
                  <a:lnTo>
                    <a:pt x="166" y="535"/>
                  </a:lnTo>
                  <a:lnTo>
                    <a:pt x="163" y="535"/>
                  </a:lnTo>
                  <a:lnTo>
                    <a:pt x="161" y="537"/>
                  </a:lnTo>
                  <a:lnTo>
                    <a:pt x="159" y="538"/>
                  </a:lnTo>
                  <a:lnTo>
                    <a:pt x="157" y="541"/>
                  </a:lnTo>
                  <a:lnTo>
                    <a:pt x="154" y="546"/>
                  </a:lnTo>
                  <a:lnTo>
                    <a:pt x="151" y="546"/>
                  </a:lnTo>
                  <a:lnTo>
                    <a:pt x="148" y="544"/>
                  </a:lnTo>
                  <a:lnTo>
                    <a:pt x="146" y="543"/>
                  </a:lnTo>
                  <a:lnTo>
                    <a:pt x="141" y="542"/>
                  </a:lnTo>
                  <a:lnTo>
                    <a:pt x="131" y="542"/>
                  </a:lnTo>
                  <a:lnTo>
                    <a:pt x="128" y="541"/>
                  </a:lnTo>
                  <a:lnTo>
                    <a:pt x="124" y="540"/>
                  </a:lnTo>
                  <a:lnTo>
                    <a:pt x="113" y="544"/>
                  </a:lnTo>
                  <a:lnTo>
                    <a:pt x="111" y="547"/>
                  </a:lnTo>
                  <a:lnTo>
                    <a:pt x="112" y="548"/>
                  </a:lnTo>
                  <a:lnTo>
                    <a:pt x="112" y="550"/>
                  </a:lnTo>
                  <a:lnTo>
                    <a:pt x="114" y="554"/>
                  </a:lnTo>
                  <a:lnTo>
                    <a:pt x="114" y="556"/>
                  </a:lnTo>
                  <a:lnTo>
                    <a:pt x="113" y="558"/>
                  </a:lnTo>
                  <a:lnTo>
                    <a:pt x="109" y="558"/>
                  </a:lnTo>
                  <a:lnTo>
                    <a:pt x="105" y="555"/>
                  </a:lnTo>
                  <a:lnTo>
                    <a:pt x="100" y="553"/>
                  </a:lnTo>
                  <a:lnTo>
                    <a:pt x="93" y="553"/>
                  </a:lnTo>
                  <a:lnTo>
                    <a:pt x="91" y="552"/>
                  </a:lnTo>
                  <a:lnTo>
                    <a:pt x="88" y="549"/>
                  </a:lnTo>
                  <a:lnTo>
                    <a:pt x="85" y="548"/>
                  </a:lnTo>
                  <a:lnTo>
                    <a:pt x="82" y="548"/>
                  </a:lnTo>
                  <a:lnTo>
                    <a:pt x="78" y="552"/>
                  </a:lnTo>
                  <a:lnTo>
                    <a:pt x="73" y="552"/>
                  </a:lnTo>
                  <a:lnTo>
                    <a:pt x="67" y="548"/>
                  </a:lnTo>
                  <a:lnTo>
                    <a:pt x="66" y="547"/>
                  </a:lnTo>
                  <a:lnTo>
                    <a:pt x="63" y="547"/>
                  </a:lnTo>
                  <a:lnTo>
                    <a:pt x="62" y="548"/>
                  </a:lnTo>
                  <a:lnTo>
                    <a:pt x="62" y="550"/>
                  </a:lnTo>
                  <a:lnTo>
                    <a:pt x="61" y="552"/>
                  </a:lnTo>
                  <a:lnTo>
                    <a:pt x="61" y="553"/>
                  </a:lnTo>
                  <a:lnTo>
                    <a:pt x="59" y="554"/>
                  </a:lnTo>
                  <a:lnTo>
                    <a:pt x="55" y="554"/>
                  </a:lnTo>
                  <a:lnTo>
                    <a:pt x="50" y="552"/>
                  </a:lnTo>
                  <a:lnTo>
                    <a:pt x="50" y="551"/>
                  </a:lnTo>
                  <a:lnTo>
                    <a:pt x="49" y="549"/>
                  </a:lnTo>
                  <a:lnTo>
                    <a:pt x="49" y="544"/>
                  </a:lnTo>
                  <a:lnTo>
                    <a:pt x="48" y="543"/>
                  </a:lnTo>
                  <a:lnTo>
                    <a:pt x="46" y="544"/>
                  </a:lnTo>
                  <a:lnTo>
                    <a:pt x="43" y="546"/>
                  </a:lnTo>
                  <a:lnTo>
                    <a:pt x="40" y="547"/>
                  </a:lnTo>
                  <a:lnTo>
                    <a:pt x="38" y="549"/>
                  </a:lnTo>
                  <a:lnTo>
                    <a:pt x="36" y="550"/>
                  </a:lnTo>
                  <a:lnTo>
                    <a:pt x="33" y="550"/>
                  </a:lnTo>
                  <a:lnTo>
                    <a:pt x="31" y="548"/>
                  </a:lnTo>
                  <a:lnTo>
                    <a:pt x="28" y="544"/>
                  </a:lnTo>
                  <a:lnTo>
                    <a:pt x="26" y="542"/>
                  </a:lnTo>
                  <a:lnTo>
                    <a:pt x="24" y="541"/>
                  </a:lnTo>
                  <a:lnTo>
                    <a:pt x="24" y="538"/>
                  </a:lnTo>
                  <a:lnTo>
                    <a:pt x="25" y="536"/>
                  </a:lnTo>
                  <a:lnTo>
                    <a:pt x="27" y="530"/>
                  </a:lnTo>
                  <a:lnTo>
                    <a:pt x="31" y="522"/>
                  </a:lnTo>
                  <a:lnTo>
                    <a:pt x="32" y="516"/>
                  </a:lnTo>
                  <a:lnTo>
                    <a:pt x="34" y="512"/>
                  </a:lnTo>
                  <a:lnTo>
                    <a:pt x="39" y="505"/>
                  </a:lnTo>
                  <a:lnTo>
                    <a:pt x="46" y="501"/>
                  </a:lnTo>
                  <a:lnTo>
                    <a:pt x="53" y="498"/>
                  </a:lnTo>
                  <a:lnTo>
                    <a:pt x="58" y="498"/>
                  </a:lnTo>
                  <a:lnTo>
                    <a:pt x="63" y="497"/>
                  </a:lnTo>
                  <a:lnTo>
                    <a:pt x="68" y="495"/>
                  </a:lnTo>
                  <a:lnTo>
                    <a:pt x="70" y="493"/>
                  </a:lnTo>
                  <a:lnTo>
                    <a:pt x="70" y="491"/>
                  </a:lnTo>
                  <a:lnTo>
                    <a:pt x="71" y="487"/>
                  </a:lnTo>
                  <a:lnTo>
                    <a:pt x="71" y="481"/>
                  </a:lnTo>
                  <a:lnTo>
                    <a:pt x="70" y="479"/>
                  </a:lnTo>
                  <a:lnTo>
                    <a:pt x="68" y="479"/>
                  </a:lnTo>
                  <a:lnTo>
                    <a:pt x="66" y="478"/>
                  </a:lnTo>
                  <a:lnTo>
                    <a:pt x="62" y="476"/>
                  </a:lnTo>
                  <a:lnTo>
                    <a:pt x="60" y="475"/>
                  </a:lnTo>
                  <a:lnTo>
                    <a:pt x="58" y="472"/>
                  </a:lnTo>
                  <a:lnTo>
                    <a:pt x="57" y="470"/>
                  </a:lnTo>
                  <a:lnTo>
                    <a:pt x="56" y="465"/>
                  </a:lnTo>
                  <a:lnTo>
                    <a:pt x="55" y="458"/>
                  </a:lnTo>
                  <a:lnTo>
                    <a:pt x="51" y="452"/>
                  </a:lnTo>
                  <a:lnTo>
                    <a:pt x="50" y="447"/>
                  </a:lnTo>
                  <a:lnTo>
                    <a:pt x="50" y="444"/>
                  </a:lnTo>
                  <a:lnTo>
                    <a:pt x="54" y="439"/>
                  </a:lnTo>
                  <a:lnTo>
                    <a:pt x="60" y="437"/>
                  </a:lnTo>
                  <a:lnTo>
                    <a:pt x="68" y="437"/>
                  </a:lnTo>
                  <a:lnTo>
                    <a:pt x="72" y="440"/>
                  </a:lnTo>
                  <a:lnTo>
                    <a:pt x="77" y="448"/>
                  </a:lnTo>
                  <a:lnTo>
                    <a:pt x="82" y="456"/>
                  </a:lnTo>
                  <a:lnTo>
                    <a:pt x="86" y="463"/>
                  </a:lnTo>
                  <a:lnTo>
                    <a:pt x="92" y="470"/>
                  </a:lnTo>
                  <a:lnTo>
                    <a:pt x="95" y="472"/>
                  </a:lnTo>
                  <a:lnTo>
                    <a:pt x="99" y="472"/>
                  </a:lnTo>
                  <a:lnTo>
                    <a:pt x="102" y="473"/>
                  </a:lnTo>
                  <a:lnTo>
                    <a:pt x="106" y="475"/>
                  </a:lnTo>
                  <a:lnTo>
                    <a:pt x="108" y="475"/>
                  </a:lnTo>
                  <a:lnTo>
                    <a:pt x="111" y="474"/>
                  </a:lnTo>
                  <a:lnTo>
                    <a:pt x="120" y="471"/>
                  </a:lnTo>
                  <a:lnTo>
                    <a:pt x="123" y="469"/>
                  </a:lnTo>
                  <a:lnTo>
                    <a:pt x="123" y="468"/>
                  </a:lnTo>
                  <a:lnTo>
                    <a:pt x="120" y="465"/>
                  </a:lnTo>
                  <a:lnTo>
                    <a:pt x="116" y="465"/>
                  </a:lnTo>
                  <a:lnTo>
                    <a:pt x="114" y="464"/>
                  </a:lnTo>
                  <a:lnTo>
                    <a:pt x="112" y="464"/>
                  </a:lnTo>
                  <a:lnTo>
                    <a:pt x="109" y="463"/>
                  </a:lnTo>
                  <a:lnTo>
                    <a:pt x="109" y="461"/>
                  </a:lnTo>
                  <a:lnTo>
                    <a:pt x="108" y="459"/>
                  </a:lnTo>
                  <a:lnTo>
                    <a:pt x="106" y="457"/>
                  </a:lnTo>
                  <a:lnTo>
                    <a:pt x="104" y="456"/>
                  </a:lnTo>
                  <a:lnTo>
                    <a:pt x="101" y="453"/>
                  </a:lnTo>
                  <a:lnTo>
                    <a:pt x="96" y="451"/>
                  </a:lnTo>
                  <a:lnTo>
                    <a:pt x="95" y="449"/>
                  </a:lnTo>
                  <a:lnTo>
                    <a:pt x="95" y="447"/>
                  </a:lnTo>
                  <a:lnTo>
                    <a:pt x="96" y="444"/>
                  </a:lnTo>
                  <a:lnTo>
                    <a:pt x="96" y="438"/>
                  </a:lnTo>
                  <a:lnTo>
                    <a:pt x="95" y="436"/>
                  </a:lnTo>
                  <a:lnTo>
                    <a:pt x="93" y="434"/>
                  </a:lnTo>
                  <a:lnTo>
                    <a:pt x="93" y="429"/>
                  </a:lnTo>
                  <a:lnTo>
                    <a:pt x="94" y="427"/>
                  </a:lnTo>
                  <a:lnTo>
                    <a:pt x="97" y="425"/>
                  </a:lnTo>
                  <a:lnTo>
                    <a:pt x="100" y="424"/>
                  </a:lnTo>
                  <a:lnTo>
                    <a:pt x="103" y="423"/>
                  </a:lnTo>
                  <a:lnTo>
                    <a:pt x="106" y="419"/>
                  </a:lnTo>
                  <a:lnTo>
                    <a:pt x="106" y="416"/>
                  </a:lnTo>
                  <a:lnTo>
                    <a:pt x="104" y="415"/>
                  </a:lnTo>
                  <a:lnTo>
                    <a:pt x="100" y="414"/>
                  </a:lnTo>
                  <a:lnTo>
                    <a:pt x="95" y="416"/>
                  </a:lnTo>
                  <a:lnTo>
                    <a:pt x="86" y="423"/>
                  </a:lnTo>
                  <a:lnTo>
                    <a:pt x="83" y="424"/>
                  </a:lnTo>
                  <a:lnTo>
                    <a:pt x="81" y="423"/>
                  </a:lnTo>
                  <a:lnTo>
                    <a:pt x="80" y="422"/>
                  </a:lnTo>
                  <a:lnTo>
                    <a:pt x="80" y="419"/>
                  </a:lnTo>
                  <a:lnTo>
                    <a:pt x="78" y="417"/>
                  </a:lnTo>
                  <a:lnTo>
                    <a:pt x="70" y="417"/>
                  </a:lnTo>
                  <a:lnTo>
                    <a:pt x="68" y="418"/>
                  </a:lnTo>
                  <a:lnTo>
                    <a:pt x="65" y="418"/>
                  </a:lnTo>
                  <a:lnTo>
                    <a:pt x="63" y="416"/>
                  </a:lnTo>
                  <a:lnTo>
                    <a:pt x="60" y="413"/>
                  </a:lnTo>
                  <a:lnTo>
                    <a:pt x="59" y="413"/>
                  </a:lnTo>
                  <a:lnTo>
                    <a:pt x="56" y="416"/>
                  </a:lnTo>
                  <a:lnTo>
                    <a:pt x="54" y="417"/>
                  </a:lnTo>
                  <a:lnTo>
                    <a:pt x="53" y="417"/>
                  </a:lnTo>
                  <a:lnTo>
                    <a:pt x="51" y="416"/>
                  </a:lnTo>
                  <a:lnTo>
                    <a:pt x="51" y="411"/>
                  </a:lnTo>
                  <a:lnTo>
                    <a:pt x="53" y="404"/>
                  </a:lnTo>
                  <a:lnTo>
                    <a:pt x="56" y="396"/>
                  </a:lnTo>
                  <a:lnTo>
                    <a:pt x="58" y="392"/>
                  </a:lnTo>
                  <a:lnTo>
                    <a:pt x="61" y="389"/>
                  </a:lnTo>
                  <a:lnTo>
                    <a:pt x="65" y="384"/>
                  </a:lnTo>
                  <a:lnTo>
                    <a:pt x="67" y="379"/>
                  </a:lnTo>
                  <a:lnTo>
                    <a:pt x="69" y="374"/>
                  </a:lnTo>
                  <a:lnTo>
                    <a:pt x="74" y="370"/>
                  </a:lnTo>
                  <a:lnTo>
                    <a:pt x="80" y="365"/>
                  </a:lnTo>
                  <a:lnTo>
                    <a:pt x="86" y="360"/>
                  </a:lnTo>
                  <a:lnTo>
                    <a:pt x="92" y="359"/>
                  </a:lnTo>
                  <a:lnTo>
                    <a:pt x="100" y="360"/>
                  </a:lnTo>
                  <a:lnTo>
                    <a:pt x="107" y="362"/>
                  </a:lnTo>
                  <a:lnTo>
                    <a:pt x="114" y="365"/>
                  </a:lnTo>
                  <a:lnTo>
                    <a:pt x="118" y="367"/>
                  </a:lnTo>
                  <a:lnTo>
                    <a:pt x="122" y="370"/>
                  </a:lnTo>
                  <a:lnTo>
                    <a:pt x="125" y="371"/>
                  </a:lnTo>
                  <a:lnTo>
                    <a:pt x="131" y="374"/>
                  </a:lnTo>
                  <a:lnTo>
                    <a:pt x="132" y="374"/>
                  </a:lnTo>
                  <a:lnTo>
                    <a:pt x="131" y="373"/>
                  </a:lnTo>
                  <a:lnTo>
                    <a:pt x="129" y="369"/>
                  </a:lnTo>
                  <a:lnTo>
                    <a:pt x="129" y="367"/>
                  </a:lnTo>
                  <a:lnTo>
                    <a:pt x="128" y="366"/>
                  </a:lnTo>
                  <a:lnTo>
                    <a:pt x="130" y="363"/>
                  </a:lnTo>
                  <a:lnTo>
                    <a:pt x="135" y="361"/>
                  </a:lnTo>
                  <a:lnTo>
                    <a:pt x="139" y="357"/>
                  </a:lnTo>
                  <a:lnTo>
                    <a:pt x="140" y="355"/>
                  </a:lnTo>
                  <a:lnTo>
                    <a:pt x="141" y="354"/>
                  </a:lnTo>
                  <a:lnTo>
                    <a:pt x="142" y="351"/>
                  </a:lnTo>
                  <a:lnTo>
                    <a:pt x="141" y="350"/>
                  </a:lnTo>
                  <a:lnTo>
                    <a:pt x="139" y="349"/>
                  </a:lnTo>
                  <a:lnTo>
                    <a:pt x="135" y="349"/>
                  </a:lnTo>
                  <a:lnTo>
                    <a:pt x="132" y="350"/>
                  </a:lnTo>
                  <a:lnTo>
                    <a:pt x="129" y="351"/>
                  </a:lnTo>
                  <a:lnTo>
                    <a:pt x="125" y="351"/>
                  </a:lnTo>
                  <a:lnTo>
                    <a:pt x="124" y="352"/>
                  </a:lnTo>
                  <a:lnTo>
                    <a:pt x="122" y="354"/>
                  </a:lnTo>
                  <a:lnTo>
                    <a:pt x="120" y="354"/>
                  </a:lnTo>
                  <a:lnTo>
                    <a:pt x="118" y="355"/>
                  </a:lnTo>
                  <a:lnTo>
                    <a:pt x="112" y="352"/>
                  </a:lnTo>
                  <a:lnTo>
                    <a:pt x="108" y="350"/>
                  </a:lnTo>
                  <a:lnTo>
                    <a:pt x="105" y="349"/>
                  </a:lnTo>
                  <a:lnTo>
                    <a:pt x="102" y="347"/>
                  </a:lnTo>
                  <a:lnTo>
                    <a:pt x="100" y="346"/>
                  </a:lnTo>
                  <a:lnTo>
                    <a:pt x="100" y="343"/>
                  </a:lnTo>
                  <a:lnTo>
                    <a:pt x="101" y="342"/>
                  </a:lnTo>
                  <a:lnTo>
                    <a:pt x="102" y="342"/>
                  </a:lnTo>
                  <a:lnTo>
                    <a:pt x="103" y="340"/>
                  </a:lnTo>
                  <a:lnTo>
                    <a:pt x="104" y="340"/>
                  </a:lnTo>
                  <a:lnTo>
                    <a:pt x="105" y="339"/>
                  </a:lnTo>
                  <a:lnTo>
                    <a:pt x="105" y="335"/>
                  </a:lnTo>
                  <a:lnTo>
                    <a:pt x="103" y="327"/>
                  </a:lnTo>
                  <a:lnTo>
                    <a:pt x="99" y="315"/>
                  </a:lnTo>
                  <a:lnTo>
                    <a:pt x="92" y="305"/>
                  </a:lnTo>
                  <a:lnTo>
                    <a:pt x="85" y="300"/>
                  </a:lnTo>
                  <a:lnTo>
                    <a:pt x="78" y="295"/>
                  </a:lnTo>
                  <a:lnTo>
                    <a:pt x="72" y="291"/>
                  </a:lnTo>
                  <a:lnTo>
                    <a:pt x="70" y="288"/>
                  </a:lnTo>
                  <a:lnTo>
                    <a:pt x="70" y="286"/>
                  </a:lnTo>
                  <a:lnTo>
                    <a:pt x="72" y="284"/>
                  </a:lnTo>
                  <a:lnTo>
                    <a:pt x="73" y="282"/>
                  </a:lnTo>
                  <a:lnTo>
                    <a:pt x="76" y="281"/>
                  </a:lnTo>
                  <a:lnTo>
                    <a:pt x="78" y="279"/>
                  </a:lnTo>
                  <a:lnTo>
                    <a:pt x="77" y="277"/>
                  </a:lnTo>
                  <a:lnTo>
                    <a:pt x="74" y="275"/>
                  </a:lnTo>
                  <a:lnTo>
                    <a:pt x="71" y="272"/>
                  </a:lnTo>
                  <a:lnTo>
                    <a:pt x="69" y="271"/>
                  </a:lnTo>
                  <a:lnTo>
                    <a:pt x="68" y="270"/>
                  </a:lnTo>
                  <a:lnTo>
                    <a:pt x="68" y="265"/>
                  </a:lnTo>
                  <a:lnTo>
                    <a:pt x="67" y="260"/>
                  </a:lnTo>
                  <a:lnTo>
                    <a:pt x="68" y="255"/>
                  </a:lnTo>
                  <a:lnTo>
                    <a:pt x="69" y="250"/>
                  </a:lnTo>
                  <a:lnTo>
                    <a:pt x="72" y="248"/>
                  </a:lnTo>
                  <a:lnTo>
                    <a:pt x="82" y="248"/>
                  </a:lnTo>
                  <a:lnTo>
                    <a:pt x="92" y="250"/>
                  </a:lnTo>
                  <a:lnTo>
                    <a:pt x="99" y="253"/>
                  </a:lnTo>
                  <a:lnTo>
                    <a:pt x="102" y="256"/>
                  </a:lnTo>
                  <a:lnTo>
                    <a:pt x="108" y="261"/>
                  </a:lnTo>
                  <a:lnTo>
                    <a:pt x="116" y="268"/>
                  </a:lnTo>
                  <a:lnTo>
                    <a:pt x="123" y="275"/>
                  </a:lnTo>
                  <a:lnTo>
                    <a:pt x="128" y="281"/>
                  </a:lnTo>
                  <a:lnTo>
                    <a:pt x="130" y="286"/>
                  </a:lnTo>
                  <a:lnTo>
                    <a:pt x="131" y="289"/>
                  </a:lnTo>
                  <a:lnTo>
                    <a:pt x="131" y="292"/>
                  </a:lnTo>
                  <a:lnTo>
                    <a:pt x="132" y="295"/>
                  </a:lnTo>
                  <a:lnTo>
                    <a:pt x="134" y="298"/>
                  </a:lnTo>
                  <a:lnTo>
                    <a:pt x="136" y="300"/>
                  </a:lnTo>
                  <a:lnTo>
                    <a:pt x="140" y="299"/>
                  </a:lnTo>
                  <a:lnTo>
                    <a:pt x="146" y="297"/>
                  </a:lnTo>
                  <a:lnTo>
                    <a:pt x="152" y="294"/>
                  </a:lnTo>
                  <a:lnTo>
                    <a:pt x="155" y="291"/>
                  </a:lnTo>
                  <a:lnTo>
                    <a:pt x="155" y="290"/>
                  </a:lnTo>
                  <a:lnTo>
                    <a:pt x="150" y="289"/>
                  </a:lnTo>
                  <a:lnTo>
                    <a:pt x="139" y="284"/>
                  </a:lnTo>
                  <a:lnTo>
                    <a:pt x="137" y="281"/>
                  </a:lnTo>
                  <a:lnTo>
                    <a:pt x="136" y="278"/>
                  </a:lnTo>
                  <a:lnTo>
                    <a:pt x="136" y="276"/>
                  </a:lnTo>
                  <a:lnTo>
                    <a:pt x="135" y="274"/>
                  </a:lnTo>
                  <a:lnTo>
                    <a:pt x="132" y="271"/>
                  </a:lnTo>
                  <a:lnTo>
                    <a:pt x="129" y="267"/>
                  </a:lnTo>
                  <a:lnTo>
                    <a:pt x="123" y="261"/>
                  </a:lnTo>
                  <a:lnTo>
                    <a:pt x="117" y="255"/>
                  </a:lnTo>
                  <a:lnTo>
                    <a:pt x="113" y="249"/>
                  </a:lnTo>
                  <a:lnTo>
                    <a:pt x="112" y="245"/>
                  </a:lnTo>
                  <a:lnTo>
                    <a:pt x="115" y="243"/>
                  </a:lnTo>
                  <a:lnTo>
                    <a:pt x="123" y="240"/>
                  </a:lnTo>
                  <a:lnTo>
                    <a:pt x="132" y="236"/>
                  </a:lnTo>
                  <a:lnTo>
                    <a:pt x="152" y="227"/>
                  </a:lnTo>
                  <a:lnTo>
                    <a:pt x="161" y="224"/>
                  </a:lnTo>
                  <a:lnTo>
                    <a:pt x="165" y="221"/>
                  </a:lnTo>
                  <a:lnTo>
                    <a:pt x="165" y="219"/>
                  </a:lnTo>
                  <a:lnTo>
                    <a:pt x="163" y="218"/>
                  </a:lnTo>
                  <a:lnTo>
                    <a:pt x="160" y="216"/>
                  </a:lnTo>
                  <a:lnTo>
                    <a:pt x="158" y="215"/>
                  </a:lnTo>
                  <a:lnTo>
                    <a:pt x="151" y="215"/>
                  </a:lnTo>
                  <a:lnTo>
                    <a:pt x="150" y="214"/>
                  </a:lnTo>
                  <a:lnTo>
                    <a:pt x="150" y="213"/>
                  </a:lnTo>
                  <a:lnTo>
                    <a:pt x="151" y="212"/>
                  </a:lnTo>
                  <a:lnTo>
                    <a:pt x="155" y="209"/>
                  </a:lnTo>
                  <a:lnTo>
                    <a:pt x="160" y="204"/>
                  </a:lnTo>
                  <a:lnTo>
                    <a:pt x="166" y="200"/>
                  </a:lnTo>
                  <a:lnTo>
                    <a:pt x="174" y="192"/>
                  </a:lnTo>
                  <a:lnTo>
                    <a:pt x="174" y="191"/>
                  </a:lnTo>
                  <a:lnTo>
                    <a:pt x="172" y="191"/>
                  </a:lnTo>
                  <a:lnTo>
                    <a:pt x="171" y="190"/>
                  </a:lnTo>
                  <a:lnTo>
                    <a:pt x="165" y="190"/>
                  </a:lnTo>
                  <a:lnTo>
                    <a:pt x="162" y="187"/>
                  </a:lnTo>
                  <a:lnTo>
                    <a:pt x="162" y="180"/>
                  </a:lnTo>
                  <a:lnTo>
                    <a:pt x="163" y="175"/>
                  </a:lnTo>
                  <a:lnTo>
                    <a:pt x="164" y="168"/>
                  </a:lnTo>
                  <a:lnTo>
                    <a:pt x="164" y="164"/>
                  </a:lnTo>
                  <a:lnTo>
                    <a:pt x="163" y="163"/>
                  </a:lnTo>
                  <a:lnTo>
                    <a:pt x="161" y="166"/>
                  </a:lnTo>
                  <a:lnTo>
                    <a:pt x="158" y="173"/>
                  </a:lnTo>
                  <a:lnTo>
                    <a:pt x="155" y="181"/>
                  </a:lnTo>
                  <a:lnTo>
                    <a:pt x="150" y="198"/>
                  </a:lnTo>
                  <a:lnTo>
                    <a:pt x="148" y="202"/>
                  </a:lnTo>
                  <a:lnTo>
                    <a:pt x="146" y="206"/>
                  </a:lnTo>
                  <a:lnTo>
                    <a:pt x="140" y="210"/>
                  </a:lnTo>
                  <a:lnTo>
                    <a:pt x="135" y="215"/>
                  </a:lnTo>
                  <a:lnTo>
                    <a:pt x="127" y="221"/>
                  </a:lnTo>
                  <a:lnTo>
                    <a:pt x="120" y="225"/>
                  </a:lnTo>
                  <a:lnTo>
                    <a:pt x="115" y="227"/>
                  </a:lnTo>
                  <a:lnTo>
                    <a:pt x="112" y="227"/>
                  </a:lnTo>
                  <a:lnTo>
                    <a:pt x="111" y="225"/>
                  </a:lnTo>
                  <a:lnTo>
                    <a:pt x="111" y="222"/>
                  </a:lnTo>
                  <a:lnTo>
                    <a:pt x="112" y="220"/>
                  </a:lnTo>
                  <a:lnTo>
                    <a:pt x="114" y="218"/>
                  </a:lnTo>
                  <a:lnTo>
                    <a:pt x="116" y="213"/>
                  </a:lnTo>
                  <a:lnTo>
                    <a:pt x="116" y="212"/>
                  </a:lnTo>
                  <a:lnTo>
                    <a:pt x="114" y="212"/>
                  </a:lnTo>
                  <a:lnTo>
                    <a:pt x="109" y="214"/>
                  </a:lnTo>
                  <a:lnTo>
                    <a:pt x="107" y="214"/>
                  </a:lnTo>
                  <a:lnTo>
                    <a:pt x="105" y="212"/>
                  </a:lnTo>
                  <a:lnTo>
                    <a:pt x="105" y="209"/>
                  </a:lnTo>
                  <a:lnTo>
                    <a:pt x="103" y="209"/>
                  </a:lnTo>
                  <a:lnTo>
                    <a:pt x="101" y="213"/>
                  </a:lnTo>
                  <a:lnTo>
                    <a:pt x="100" y="219"/>
                  </a:lnTo>
                  <a:lnTo>
                    <a:pt x="99" y="225"/>
                  </a:lnTo>
                  <a:lnTo>
                    <a:pt x="97" y="230"/>
                  </a:lnTo>
                  <a:lnTo>
                    <a:pt x="94" y="231"/>
                  </a:lnTo>
                  <a:lnTo>
                    <a:pt x="86" y="232"/>
                  </a:lnTo>
                  <a:lnTo>
                    <a:pt x="79" y="232"/>
                  </a:lnTo>
                  <a:lnTo>
                    <a:pt x="71" y="231"/>
                  </a:lnTo>
                  <a:lnTo>
                    <a:pt x="67" y="227"/>
                  </a:lnTo>
                  <a:lnTo>
                    <a:pt x="67" y="221"/>
                  </a:lnTo>
                  <a:lnTo>
                    <a:pt x="68" y="212"/>
                  </a:lnTo>
                  <a:lnTo>
                    <a:pt x="72" y="203"/>
                  </a:lnTo>
                  <a:lnTo>
                    <a:pt x="77" y="196"/>
                  </a:lnTo>
                  <a:lnTo>
                    <a:pt x="80" y="191"/>
                  </a:lnTo>
                  <a:lnTo>
                    <a:pt x="82" y="190"/>
                  </a:lnTo>
                  <a:lnTo>
                    <a:pt x="84" y="190"/>
                  </a:lnTo>
                  <a:lnTo>
                    <a:pt x="86" y="189"/>
                  </a:lnTo>
                  <a:lnTo>
                    <a:pt x="90" y="186"/>
                  </a:lnTo>
                  <a:lnTo>
                    <a:pt x="89" y="184"/>
                  </a:lnTo>
                  <a:lnTo>
                    <a:pt x="88" y="180"/>
                  </a:lnTo>
                  <a:lnTo>
                    <a:pt x="85" y="178"/>
                  </a:lnTo>
                  <a:lnTo>
                    <a:pt x="84" y="175"/>
                  </a:lnTo>
                  <a:lnTo>
                    <a:pt x="80" y="173"/>
                  </a:lnTo>
                  <a:lnTo>
                    <a:pt x="78" y="174"/>
                  </a:lnTo>
                  <a:lnTo>
                    <a:pt x="73" y="177"/>
                  </a:lnTo>
                  <a:lnTo>
                    <a:pt x="68" y="182"/>
                  </a:lnTo>
                  <a:lnTo>
                    <a:pt x="60" y="188"/>
                  </a:lnTo>
                  <a:lnTo>
                    <a:pt x="53" y="190"/>
                  </a:lnTo>
                  <a:lnTo>
                    <a:pt x="46" y="191"/>
                  </a:lnTo>
                  <a:lnTo>
                    <a:pt x="37" y="193"/>
                  </a:lnTo>
                  <a:lnTo>
                    <a:pt x="30" y="195"/>
                  </a:lnTo>
                  <a:lnTo>
                    <a:pt x="23" y="196"/>
                  </a:lnTo>
                  <a:lnTo>
                    <a:pt x="20" y="195"/>
                  </a:lnTo>
                  <a:lnTo>
                    <a:pt x="17" y="190"/>
                  </a:lnTo>
                  <a:lnTo>
                    <a:pt x="17" y="179"/>
                  </a:lnTo>
                  <a:lnTo>
                    <a:pt x="20" y="177"/>
                  </a:lnTo>
                  <a:lnTo>
                    <a:pt x="24" y="175"/>
                  </a:lnTo>
                  <a:lnTo>
                    <a:pt x="26" y="175"/>
                  </a:lnTo>
                  <a:lnTo>
                    <a:pt x="27" y="174"/>
                  </a:lnTo>
                  <a:lnTo>
                    <a:pt x="27" y="173"/>
                  </a:lnTo>
                  <a:lnTo>
                    <a:pt x="24" y="169"/>
                  </a:lnTo>
                  <a:lnTo>
                    <a:pt x="17" y="167"/>
                  </a:lnTo>
                  <a:lnTo>
                    <a:pt x="15" y="166"/>
                  </a:lnTo>
                  <a:lnTo>
                    <a:pt x="13" y="164"/>
                  </a:lnTo>
                  <a:lnTo>
                    <a:pt x="13" y="161"/>
                  </a:lnTo>
                  <a:lnTo>
                    <a:pt x="17" y="152"/>
                  </a:lnTo>
                  <a:lnTo>
                    <a:pt x="19" y="147"/>
                  </a:lnTo>
                  <a:lnTo>
                    <a:pt x="17" y="145"/>
                  </a:lnTo>
                  <a:lnTo>
                    <a:pt x="15" y="144"/>
                  </a:lnTo>
                  <a:lnTo>
                    <a:pt x="9" y="147"/>
                  </a:lnTo>
                  <a:lnTo>
                    <a:pt x="8" y="150"/>
                  </a:lnTo>
                  <a:lnTo>
                    <a:pt x="5" y="151"/>
                  </a:lnTo>
                  <a:lnTo>
                    <a:pt x="4" y="152"/>
                  </a:lnTo>
                  <a:lnTo>
                    <a:pt x="3" y="151"/>
                  </a:lnTo>
                  <a:lnTo>
                    <a:pt x="2" y="148"/>
                  </a:lnTo>
                  <a:lnTo>
                    <a:pt x="0" y="147"/>
                  </a:lnTo>
                  <a:lnTo>
                    <a:pt x="0" y="143"/>
                  </a:lnTo>
                  <a:lnTo>
                    <a:pt x="1" y="141"/>
                  </a:lnTo>
                  <a:lnTo>
                    <a:pt x="5" y="136"/>
                  </a:lnTo>
                  <a:lnTo>
                    <a:pt x="8" y="133"/>
                  </a:lnTo>
                  <a:lnTo>
                    <a:pt x="16" y="124"/>
                  </a:lnTo>
                  <a:lnTo>
                    <a:pt x="24" y="124"/>
                  </a:lnTo>
                  <a:lnTo>
                    <a:pt x="27" y="123"/>
                  </a:lnTo>
                  <a:lnTo>
                    <a:pt x="30" y="122"/>
                  </a:lnTo>
                  <a:lnTo>
                    <a:pt x="32" y="120"/>
                  </a:lnTo>
                  <a:lnTo>
                    <a:pt x="34" y="116"/>
                  </a:lnTo>
                  <a:lnTo>
                    <a:pt x="35" y="114"/>
                  </a:lnTo>
                  <a:lnTo>
                    <a:pt x="36" y="112"/>
                  </a:lnTo>
                  <a:lnTo>
                    <a:pt x="37" y="111"/>
                  </a:lnTo>
                  <a:lnTo>
                    <a:pt x="39" y="110"/>
                  </a:lnTo>
                  <a:lnTo>
                    <a:pt x="42" y="110"/>
                  </a:lnTo>
                  <a:lnTo>
                    <a:pt x="45" y="111"/>
                  </a:lnTo>
                  <a:lnTo>
                    <a:pt x="50" y="113"/>
                  </a:lnTo>
                  <a:lnTo>
                    <a:pt x="57" y="114"/>
                  </a:lnTo>
                  <a:lnTo>
                    <a:pt x="60" y="114"/>
                  </a:lnTo>
                  <a:lnTo>
                    <a:pt x="62" y="112"/>
                  </a:lnTo>
                  <a:lnTo>
                    <a:pt x="62" y="110"/>
                  </a:lnTo>
                  <a:lnTo>
                    <a:pt x="60" y="108"/>
                  </a:lnTo>
                  <a:lnTo>
                    <a:pt x="59" y="106"/>
                  </a:lnTo>
                  <a:lnTo>
                    <a:pt x="58" y="105"/>
                  </a:lnTo>
                  <a:lnTo>
                    <a:pt x="58" y="104"/>
                  </a:lnTo>
                  <a:lnTo>
                    <a:pt x="59" y="101"/>
                  </a:lnTo>
                  <a:lnTo>
                    <a:pt x="66" y="97"/>
                  </a:lnTo>
                  <a:lnTo>
                    <a:pt x="69" y="94"/>
                  </a:lnTo>
                  <a:lnTo>
                    <a:pt x="70" y="90"/>
                  </a:lnTo>
                  <a:lnTo>
                    <a:pt x="71" y="88"/>
                  </a:lnTo>
                  <a:lnTo>
                    <a:pt x="71" y="86"/>
                  </a:lnTo>
                  <a:lnTo>
                    <a:pt x="73" y="82"/>
                  </a:lnTo>
                  <a:lnTo>
                    <a:pt x="76" y="79"/>
                  </a:lnTo>
                  <a:lnTo>
                    <a:pt x="80" y="79"/>
                  </a:lnTo>
                  <a:lnTo>
                    <a:pt x="83" y="83"/>
                  </a:lnTo>
                  <a:lnTo>
                    <a:pt x="88" y="88"/>
                  </a:lnTo>
                  <a:lnTo>
                    <a:pt x="93" y="95"/>
                  </a:lnTo>
                  <a:lnTo>
                    <a:pt x="97" y="99"/>
                  </a:lnTo>
                  <a:lnTo>
                    <a:pt x="101" y="99"/>
                  </a:lnTo>
                  <a:lnTo>
                    <a:pt x="102" y="96"/>
                  </a:lnTo>
                  <a:lnTo>
                    <a:pt x="100" y="90"/>
                  </a:lnTo>
                  <a:lnTo>
                    <a:pt x="97" y="86"/>
                  </a:lnTo>
                  <a:lnTo>
                    <a:pt x="96" y="82"/>
                  </a:lnTo>
                  <a:lnTo>
                    <a:pt x="99" y="77"/>
                  </a:lnTo>
                  <a:lnTo>
                    <a:pt x="103" y="73"/>
                  </a:lnTo>
                  <a:lnTo>
                    <a:pt x="105" y="72"/>
                  </a:lnTo>
                  <a:lnTo>
                    <a:pt x="106" y="70"/>
                  </a:lnTo>
                  <a:lnTo>
                    <a:pt x="106" y="68"/>
                  </a:lnTo>
                  <a:lnTo>
                    <a:pt x="104" y="66"/>
                  </a:lnTo>
                  <a:lnTo>
                    <a:pt x="102" y="62"/>
                  </a:lnTo>
                  <a:lnTo>
                    <a:pt x="102" y="60"/>
                  </a:lnTo>
                  <a:lnTo>
                    <a:pt x="104" y="59"/>
                  </a:lnTo>
                  <a:lnTo>
                    <a:pt x="106" y="59"/>
                  </a:lnTo>
                  <a:lnTo>
                    <a:pt x="108" y="57"/>
                  </a:lnTo>
                  <a:lnTo>
                    <a:pt x="109" y="59"/>
                  </a:lnTo>
                  <a:lnTo>
                    <a:pt x="115" y="59"/>
                  </a:lnTo>
                  <a:lnTo>
                    <a:pt x="115" y="56"/>
                  </a:lnTo>
                  <a:lnTo>
                    <a:pt x="114" y="54"/>
                  </a:lnTo>
                  <a:lnTo>
                    <a:pt x="113" y="53"/>
                  </a:lnTo>
                  <a:lnTo>
                    <a:pt x="112" y="51"/>
                  </a:lnTo>
                  <a:lnTo>
                    <a:pt x="109" y="49"/>
                  </a:lnTo>
                  <a:lnTo>
                    <a:pt x="111" y="48"/>
                  </a:lnTo>
                  <a:lnTo>
                    <a:pt x="119" y="48"/>
                  </a:lnTo>
                  <a:lnTo>
                    <a:pt x="122" y="49"/>
                  </a:lnTo>
                  <a:lnTo>
                    <a:pt x="125" y="49"/>
                  </a:lnTo>
                  <a:lnTo>
                    <a:pt x="125" y="48"/>
                  </a:lnTo>
                  <a:lnTo>
                    <a:pt x="124" y="45"/>
                  </a:lnTo>
                  <a:lnTo>
                    <a:pt x="123" y="44"/>
                  </a:lnTo>
                  <a:lnTo>
                    <a:pt x="122" y="42"/>
                  </a:lnTo>
                  <a:lnTo>
                    <a:pt x="120" y="41"/>
                  </a:lnTo>
                  <a:lnTo>
                    <a:pt x="120" y="39"/>
                  </a:lnTo>
                  <a:lnTo>
                    <a:pt x="122" y="38"/>
                  </a:lnTo>
                  <a:lnTo>
                    <a:pt x="124" y="37"/>
                  </a:lnTo>
                  <a:lnTo>
                    <a:pt x="129" y="37"/>
                  </a:lnTo>
                  <a:lnTo>
                    <a:pt x="136" y="38"/>
                  </a:lnTo>
                  <a:lnTo>
                    <a:pt x="141" y="39"/>
                  </a:lnTo>
                  <a:lnTo>
                    <a:pt x="145" y="38"/>
                  </a:lnTo>
                  <a:lnTo>
                    <a:pt x="146" y="36"/>
                  </a:lnTo>
                  <a:lnTo>
                    <a:pt x="146" y="32"/>
                  </a:lnTo>
                  <a:lnTo>
                    <a:pt x="145" y="30"/>
                  </a:lnTo>
                  <a:lnTo>
                    <a:pt x="145" y="28"/>
                  </a:lnTo>
                  <a:lnTo>
                    <a:pt x="147" y="26"/>
                  </a:lnTo>
                  <a:lnTo>
                    <a:pt x="151" y="23"/>
                  </a:lnTo>
                  <a:lnTo>
                    <a:pt x="158" y="21"/>
                  </a:lnTo>
                  <a:lnTo>
                    <a:pt x="165" y="20"/>
                  </a:lnTo>
                  <a:lnTo>
                    <a:pt x="171" y="19"/>
                  </a:lnTo>
                  <a:lnTo>
                    <a:pt x="173" y="19"/>
                  </a:lnTo>
                  <a:lnTo>
                    <a:pt x="180" y="26"/>
                  </a:lnTo>
                  <a:lnTo>
                    <a:pt x="182" y="26"/>
                  </a:lnTo>
                  <a:lnTo>
                    <a:pt x="185" y="19"/>
                  </a:lnTo>
                  <a:lnTo>
                    <a:pt x="185" y="16"/>
                  </a:lnTo>
                  <a:lnTo>
                    <a:pt x="186" y="14"/>
                  </a:lnTo>
                  <a:lnTo>
                    <a:pt x="187" y="10"/>
                  </a:lnTo>
                  <a:lnTo>
                    <a:pt x="191" y="7"/>
                  </a:lnTo>
                  <a:lnTo>
                    <a:pt x="197" y="7"/>
                  </a:lnTo>
                  <a:lnTo>
                    <a:pt x="199" y="8"/>
                  </a:lnTo>
                  <a:lnTo>
                    <a:pt x="206" y="5"/>
                  </a:lnTo>
                  <a:lnTo>
                    <a:pt x="211" y="4"/>
                  </a:lnTo>
                  <a:lnTo>
                    <a:pt x="245" y="4"/>
                  </a:lnTo>
                  <a:lnTo>
                    <a:pt x="250" y="6"/>
                  </a:lnTo>
                  <a:lnTo>
                    <a:pt x="250" y="7"/>
                  </a:lnTo>
                  <a:lnTo>
                    <a:pt x="249" y="8"/>
                  </a:lnTo>
                  <a:lnTo>
                    <a:pt x="245" y="15"/>
                  </a:lnTo>
                  <a:lnTo>
                    <a:pt x="243" y="20"/>
                  </a:lnTo>
                  <a:lnTo>
                    <a:pt x="242" y="26"/>
                  </a:lnTo>
                  <a:lnTo>
                    <a:pt x="241" y="29"/>
                  </a:lnTo>
                  <a:lnTo>
                    <a:pt x="242" y="30"/>
                  </a:lnTo>
                  <a:lnTo>
                    <a:pt x="251" y="21"/>
                  </a:lnTo>
                  <a:lnTo>
                    <a:pt x="256" y="12"/>
                  </a:lnTo>
                  <a:lnTo>
                    <a:pt x="264" y="5"/>
                  </a:lnTo>
                  <a:lnTo>
                    <a:pt x="273"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0" name="Freeform 98">
              <a:extLst>
                <a:ext uri="{FF2B5EF4-FFF2-40B4-BE49-F238E27FC236}">
                  <a16:creationId xmlns:a16="http://schemas.microsoft.com/office/drawing/2014/main" id="{C27D4D34-6C95-46C1-946E-2BEEA159CFB2}"/>
                </a:ext>
              </a:extLst>
            </p:cNvPr>
            <p:cNvSpPr>
              <a:spLocks/>
            </p:cNvSpPr>
            <p:nvPr/>
          </p:nvSpPr>
          <p:spPr bwMode="auto">
            <a:xfrm>
              <a:off x="4243388" y="1773238"/>
              <a:ext cx="36513" cy="22225"/>
            </a:xfrm>
            <a:custGeom>
              <a:avLst/>
              <a:gdLst/>
              <a:ahLst/>
              <a:cxnLst>
                <a:cxn ang="0">
                  <a:pos x="12" y="0"/>
                </a:cxn>
                <a:cxn ang="0">
                  <a:pos x="18" y="1"/>
                </a:cxn>
                <a:cxn ang="0">
                  <a:pos x="21" y="3"/>
                </a:cxn>
                <a:cxn ang="0">
                  <a:pos x="23" y="7"/>
                </a:cxn>
                <a:cxn ang="0">
                  <a:pos x="23" y="12"/>
                </a:cxn>
                <a:cxn ang="0">
                  <a:pos x="21" y="14"/>
                </a:cxn>
                <a:cxn ang="0">
                  <a:pos x="15" y="14"/>
                </a:cxn>
                <a:cxn ang="0">
                  <a:pos x="8" y="13"/>
                </a:cxn>
                <a:cxn ang="0">
                  <a:pos x="3" y="11"/>
                </a:cxn>
                <a:cxn ang="0">
                  <a:pos x="0" y="7"/>
                </a:cxn>
                <a:cxn ang="0">
                  <a:pos x="4" y="4"/>
                </a:cxn>
                <a:cxn ang="0">
                  <a:pos x="8" y="1"/>
                </a:cxn>
                <a:cxn ang="0">
                  <a:pos x="12" y="0"/>
                </a:cxn>
              </a:cxnLst>
              <a:rect l="0" t="0" r="r" b="b"/>
              <a:pathLst>
                <a:path w="23" h="14">
                  <a:moveTo>
                    <a:pt x="12" y="0"/>
                  </a:moveTo>
                  <a:lnTo>
                    <a:pt x="18" y="1"/>
                  </a:lnTo>
                  <a:lnTo>
                    <a:pt x="21" y="3"/>
                  </a:lnTo>
                  <a:lnTo>
                    <a:pt x="23" y="7"/>
                  </a:lnTo>
                  <a:lnTo>
                    <a:pt x="23" y="12"/>
                  </a:lnTo>
                  <a:lnTo>
                    <a:pt x="21" y="14"/>
                  </a:lnTo>
                  <a:lnTo>
                    <a:pt x="15" y="14"/>
                  </a:lnTo>
                  <a:lnTo>
                    <a:pt x="8" y="13"/>
                  </a:lnTo>
                  <a:lnTo>
                    <a:pt x="3" y="11"/>
                  </a:lnTo>
                  <a:lnTo>
                    <a:pt x="0" y="7"/>
                  </a:lnTo>
                  <a:lnTo>
                    <a:pt x="4" y="4"/>
                  </a:lnTo>
                  <a:lnTo>
                    <a:pt x="8" y="1"/>
                  </a:lnTo>
                  <a:lnTo>
                    <a:pt x="1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1" name="Freeform 99">
              <a:extLst>
                <a:ext uri="{FF2B5EF4-FFF2-40B4-BE49-F238E27FC236}">
                  <a16:creationId xmlns:a16="http://schemas.microsoft.com/office/drawing/2014/main" id="{8ADE4925-02DA-4E0A-9DB6-B416DCF5D857}"/>
                </a:ext>
              </a:extLst>
            </p:cNvPr>
            <p:cNvSpPr>
              <a:spLocks/>
            </p:cNvSpPr>
            <p:nvPr/>
          </p:nvSpPr>
          <p:spPr bwMode="auto">
            <a:xfrm>
              <a:off x="3508375" y="1944688"/>
              <a:ext cx="17463" cy="57150"/>
            </a:xfrm>
            <a:custGeom>
              <a:avLst/>
              <a:gdLst/>
              <a:ahLst/>
              <a:cxnLst>
                <a:cxn ang="0">
                  <a:pos x="6" y="0"/>
                </a:cxn>
                <a:cxn ang="0">
                  <a:pos x="9" y="0"/>
                </a:cxn>
                <a:cxn ang="0">
                  <a:pos x="11" y="6"/>
                </a:cxn>
                <a:cxn ang="0">
                  <a:pos x="11" y="15"/>
                </a:cxn>
                <a:cxn ang="0">
                  <a:pos x="10" y="24"/>
                </a:cxn>
                <a:cxn ang="0">
                  <a:pos x="8" y="33"/>
                </a:cxn>
                <a:cxn ang="0">
                  <a:pos x="3" y="36"/>
                </a:cxn>
                <a:cxn ang="0">
                  <a:pos x="1" y="34"/>
                </a:cxn>
                <a:cxn ang="0">
                  <a:pos x="0" y="29"/>
                </a:cxn>
                <a:cxn ang="0">
                  <a:pos x="0" y="21"/>
                </a:cxn>
                <a:cxn ang="0">
                  <a:pos x="1" y="12"/>
                </a:cxn>
                <a:cxn ang="0">
                  <a:pos x="3" y="6"/>
                </a:cxn>
                <a:cxn ang="0">
                  <a:pos x="6" y="0"/>
                </a:cxn>
              </a:cxnLst>
              <a:rect l="0" t="0" r="r" b="b"/>
              <a:pathLst>
                <a:path w="11" h="36">
                  <a:moveTo>
                    <a:pt x="6" y="0"/>
                  </a:moveTo>
                  <a:lnTo>
                    <a:pt x="9" y="0"/>
                  </a:lnTo>
                  <a:lnTo>
                    <a:pt x="11" y="6"/>
                  </a:lnTo>
                  <a:lnTo>
                    <a:pt x="11" y="15"/>
                  </a:lnTo>
                  <a:lnTo>
                    <a:pt x="10" y="24"/>
                  </a:lnTo>
                  <a:lnTo>
                    <a:pt x="8" y="33"/>
                  </a:lnTo>
                  <a:lnTo>
                    <a:pt x="3" y="36"/>
                  </a:lnTo>
                  <a:lnTo>
                    <a:pt x="1" y="34"/>
                  </a:lnTo>
                  <a:lnTo>
                    <a:pt x="0" y="29"/>
                  </a:lnTo>
                  <a:lnTo>
                    <a:pt x="0" y="21"/>
                  </a:lnTo>
                  <a:lnTo>
                    <a:pt x="1" y="12"/>
                  </a:lnTo>
                  <a:lnTo>
                    <a:pt x="3" y="6"/>
                  </a:lnTo>
                  <a:lnTo>
                    <a:pt x="6"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2" name="Freeform 100">
              <a:extLst>
                <a:ext uri="{FF2B5EF4-FFF2-40B4-BE49-F238E27FC236}">
                  <a16:creationId xmlns:a16="http://schemas.microsoft.com/office/drawing/2014/main" id="{3FC5A330-C66F-4B0C-BFFC-146201E38129}"/>
                </a:ext>
              </a:extLst>
            </p:cNvPr>
            <p:cNvSpPr>
              <a:spLocks/>
            </p:cNvSpPr>
            <p:nvPr/>
          </p:nvSpPr>
          <p:spPr bwMode="auto">
            <a:xfrm>
              <a:off x="3600450" y="1951038"/>
              <a:ext cx="36513" cy="22225"/>
            </a:xfrm>
            <a:custGeom>
              <a:avLst/>
              <a:gdLst/>
              <a:ahLst/>
              <a:cxnLst>
                <a:cxn ang="0">
                  <a:pos x="5" y="0"/>
                </a:cxn>
                <a:cxn ang="0">
                  <a:pos x="10" y="0"/>
                </a:cxn>
                <a:cxn ang="0">
                  <a:pos x="15" y="3"/>
                </a:cxn>
                <a:cxn ang="0">
                  <a:pos x="21" y="7"/>
                </a:cxn>
                <a:cxn ang="0">
                  <a:pos x="23" y="11"/>
                </a:cxn>
                <a:cxn ang="0">
                  <a:pos x="21" y="14"/>
                </a:cxn>
                <a:cxn ang="0">
                  <a:pos x="10" y="14"/>
                </a:cxn>
                <a:cxn ang="0">
                  <a:pos x="3" y="12"/>
                </a:cxn>
                <a:cxn ang="0">
                  <a:pos x="0" y="7"/>
                </a:cxn>
                <a:cxn ang="0">
                  <a:pos x="0" y="2"/>
                </a:cxn>
                <a:cxn ang="0">
                  <a:pos x="5" y="0"/>
                </a:cxn>
              </a:cxnLst>
              <a:rect l="0" t="0" r="r" b="b"/>
              <a:pathLst>
                <a:path w="23" h="14">
                  <a:moveTo>
                    <a:pt x="5" y="0"/>
                  </a:moveTo>
                  <a:lnTo>
                    <a:pt x="10" y="0"/>
                  </a:lnTo>
                  <a:lnTo>
                    <a:pt x="15" y="3"/>
                  </a:lnTo>
                  <a:lnTo>
                    <a:pt x="21" y="7"/>
                  </a:lnTo>
                  <a:lnTo>
                    <a:pt x="23" y="11"/>
                  </a:lnTo>
                  <a:lnTo>
                    <a:pt x="21" y="14"/>
                  </a:lnTo>
                  <a:lnTo>
                    <a:pt x="10" y="14"/>
                  </a:lnTo>
                  <a:lnTo>
                    <a:pt x="3" y="12"/>
                  </a:lnTo>
                  <a:lnTo>
                    <a:pt x="0" y="7"/>
                  </a:lnTo>
                  <a:lnTo>
                    <a:pt x="0" y="2"/>
                  </a:lnTo>
                  <a:lnTo>
                    <a:pt x="5"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3" name="Freeform 101">
              <a:extLst>
                <a:ext uri="{FF2B5EF4-FFF2-40B4-BE49-F238E27FC236}">
                  <a16:creationId xmlns:a16="http://schemas.microsoft.com/office/drawing/2014/main" id="{9C3C3F7D-5641-47C2-9B05-12B02BCF0AC3}"/>
                </a:ext>
              </a:extLst>
            </p:cNvPr>
            <p:cNvSpPr>
              <a:spLocks/>
            </p:cNvSpPr>
            <p:nvPr/>
          </p:nvSpPr>
          <p:spPr bwMode="auto">
            <a:xfrm>
              <a:off x="4384675" y="1970088"/>
              <a:ext cx="14288" cy="15875"/>
            </a:xfrm>
            <a:custGeom>
              <a:avLst/>
              <a:gdLst/>
              <a:ahLst/>
              <a:cxnLst>
                <a:cxn ang="0">
                  <a:pos x="1" y="0"/>
                </a:cxn>
                <a:cxn ang="0">
                  <a:pos x="3" y="0"/>
                </a:cxn>
                <a:cxn ang="0">
                  <a:pos x="6" y="2"/>
                </a:cxn>
                <a:cxn ang="0">
                  <a:pos x="7" y="4"/>
                </a:cxn>
                <a:cxn ang="0">
                  <a:pos x="8" y="5"/>
                </a:cxn>
                <a:cxn ang="0">
                  <a:pos x="9" y="7"/>
                </a:cxn>
                <a:cxn ang="0">
                  <a:pos x="9" y="8"/>
                </a:cxn>
                <a:cxn ang="0">
                  <a:pos x="8" y="10"/>
                </a:cxn>
                <a:cxn ang="0">
                  <a:pos x="6" y="8"/>
                </a:cxn>
                <a:cxn ang="0">
                  <a:pos x="4" y="8"/>
                </a:cxn>
                <a:cxn ang="0">
                  <a:pos x="2" y="7"/>
                </a:cxn>
                <a:cxn ang="0">
                  <a:pos x="1" y="5"/>
                </a:cxn>
                <a:cxn ang="0">
                  <a:pos x="0" y="4"/>
                </a:cxn>
                <a:cxn ang="0">
                  <a:pos x="0" y="2"/>
                </a:cxn>
                <a:cxn ang="0">
                  <a:pos x="1" y="0"/>
                </a:cxn>
              </a:cxnLst>
              <a:rect l="0" t="0" r="r" b="b"/>
              <a:pathLst>
                <a:path w="9" h="10">
                  <a:moveTo>
                    <a:pt x="1" y="0"/>
                  </a:moveTo>
                  <a:lnTo>
                    <a:pt x="3" y="0"/>
                  </a:lnTo>
                  <a:lnTo>
                    <a:pt x="6" y="2"/>
                  </a:lnTo>
                  <a:lnTo>
                    <a:pt x="7" y="4"/>
                  </a:lnTo>
                  <a:lnTo>
                    <a:pt x="8" y="5"/>
                  </a:lnTo>
                  <a:lnTo>
                    <a:pt x="9" y="7"/>
                  </a:lnTo>
                  <a:lnTo>
                    <a:pt x="9" y="8"/>
                  </a:lnTo>
                  <a:lnTo>
                    <a:pt x="8" y="10"/>
                  </a:lnTo>
                  <a:lnTo>
                    <a:pt x="6" y="8"/>
                  </a:lnTo>
                  <a:lnTo>
                    <a:pt x="4" y="8"/>
                  </a:lnTo>
                  <a:lnTo>
                    <a:pt x="2" y="7"/>
                  </a:lnTo>
                  <a:lnTo>
                    <a:pt x="1" y="5"/>
                  </a:lnTo>
                  <a:lnTo>
                    <a:pt x="0" y="4"/>
                  </a:lnTo>
                  <a:lnTo>
                    <a:pt x="0" y="2"/>
                  </a:lnTo>
                  <a:lnTo>
                    <a:pt x="1"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4" name="Freeform 102">
              <a:extLst>
                <a:ext uri="{FF2B5EF4-FFF2-40B4-BE49-F238E27FC236}">
                  <a16:creationId xmlns:a16="http://schemas.microsoft.com/office/drawing/2014/main" id="{79DC0250-7359-465A-8321-4D7D42670531}"/>
                </a:ext>
              </a:extLst>
            </p:cNvPr>
            <p:cNvSpPr>
              <a:spLocks/>
            </p:cNvSpPr>
            <p:nvPr/>
          </p:nvSpPr>
          <p:spPr bwMode="auto">
            <a:xfrm>
              <a:off x="4649788" y="4462463"/>
              <a:ext cx="6350" cy="33338"/>
            </a:xfrm>
            <a:custGeom>
              <a:avLst/>
              <a:gdLst/>
              <a:ahLst/>
              <a:cxnLst>
                <a:cxn ang="0">
                  <a:pos x="2" y="0"/>
                </a:cxn>
                <a:cxn ang="0">
                  <a:pos x="3" y="2"/>
                </a:cxn>
                <a:cxn ang="0">
                  <a:pos x="4" y="8"/>
                </a:cxn>
                <a:cxn ang="0">
                  <a:pos x="4" y="19"/>
                </a:cxn>
                <a:cxn ang="0">
                  <a:pos x="3" y="21"/>
                </a:cxn>
                <a:cxn ang="0">
                  <a:pos x="1" y="18"/>
                </a:cxn>
                <a:cxn ang="0">
                  <a:pos x="0" y="11"/>
                </a:cxn>
                <a:cxn ang="0">
                  <a:pos x="0" y="4"/>
                </a:cxn>
                <a:cxn ang="0">
                  <a:pos x="2" y="0"/>
                </a:cxn>
              </a:cxnLst>
              <a:rect l="0" t="0" r="r" b="b"/>
              <a:pathLst>
                <a:path w="4" h="21">
                  <a:moveTo>
                    <a:pt x="2" y="0"/>
                  </a:moveTo>
                  <a:lnTo>
                    <a:pt x="3" y="2"/>
                  </a:lnTo>
                  <a:lnTo>
                    <a:pt x="4" y="8"/>
                  </a:lnTo>
                  <a:lnTo>
                    <a:pt x="4" y="19"/>
                  </a:lnTo>
                  <a:lnTo>
                    <a:pt x="3" y="21"/>
                  </a:lnTo>
                  <a:lnTo>
                    <a:pt x="1" y="18"/>
                  </a:lnTo>
                  <a:lnTo>
                    <a:pt x="0" y="11"/>
                  </a:lnTo>
                  <a:lnTo>
                    <a:pt x="0" y="4"/>
                  </a:lnTo>
                  <a:lnTo>
                    <a:pt x="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5" name="Freeform 103">
              <a:extLst>
                <a:ext uri="{FF2B5EF4-FFF2-40B4-BE49-F238E27FC236}">
                  <a16:creationId xmlns:a16="http://schemas.microsoft.com/office/drawing/2014/main" id="{8BDD8DDD-3AC5-4454-8C7C-D59F8C400961}"/>
                </a:ext>
              </a:extLst>
            </p:cNvPr>
            <p:cNvSpPr>
              <a:spLocks/>
            </p:cNvSpPr>
            <p:nvPr/>
          </p:nvSpPr>
          <p:spPr bwMode="auto">
            <a:xfrm>
              <a:off x="4594225" y="4452938"/>
              <a:ext cx="50800" cy="92075"/>
            </a:xfrm>
            <a:custGeom>
              <a:avLst/>
              <a:gdLst/>
              <a:ahLst/>
              <a:cxnLst>
                <a:cxn ang="0">
                  <a:pos x="19" y="0"/>
                </a:cxn>
                <a:cxn ang="0">
                  <a:pos x="21" y="1"/>
                </a:cxn>
                <a:cxn ang="0">
                  <a:pos x="24" y="3"/>
                </a:cxn>
                <a:cxn ang="0">
                  <a:pos x="25" y="5"/>
                </a:cxn>
                <a:cxn ang="0">
                  <a:pos x="25" y="7"/>
                </a:cxn>
                <a:cxn ang="0">
                  <a:pos x="26" y="12"/>
                </a:cxn>
                <a:cxn ang="0">
                  <a:pos x="26" y="19"/>
                </a:cxn>
                <a:cxn ang="0">
                  <a:pos x="28" y="26"/>
                </a:cxn>
                <a:cxn ang="0">
                  <a:pos x="29" y="35"/>
                </a:cxn>
                <a:cxn ang="0">
                  <a:pos x="31" y="42"/>
                </a:cxn>
                <a:cxn ang="0">
                  <a:pos x="32" y="50"/>
                </a:cxn>
                <a:cxn ang="0">
                  <a:pos x="32" y="55"/>
                </a:cxn>
                <a:cxn ang="0">
                  <a:pos x="31" y="55"/>
                </a:cxn>
                <a:cxn ang="0">
                  <a:pos x="28" y="50"/>
                </a:cxn>
                <a:cxn ang="0">
                  <a:pos x="25" y="45"/>
                </a:cxn>
                <a:cxn ang="0">
                  <a:pos x="20" y="39"/>
                </a:cxn>
                <a:cxn ang="0">
                  <a:pos x="16" y="36"/>
                </a:cxn>
                <a:cxn ang="0">
                  <a:pos x="14" y="35"/>
                </a:cxn>
                <a:cxn ang="0">
                  <a:pos x="13" y="38"/>
                </a:cxn>
                <a:cxn ang="0">
                  <a:pos x="12" y="44"/>
                </a:cxn>
                <a:cxn ang="0">
                  <a:pos x="9" y="49"/>
                </a:cxn>
                <a:cxn ang="0">
                  <a:pos x="8" y="55"/>
                </a:cxn>
                <a:cxn ang="0">
                  <a:pos x="5" y="58"/>
                </a:cxn>
                <a:cxn ang="0">
                  <a:pos x="2" y="57"/>
                </a:cxn>
                <a:cxn ang="0">
                  <a:pos x="0" y="51"/>
                </a:cxn>
                <a:cxn ang="0">
                  <a:pos x="1" y="46"/>
                </a:cxn>
                <a:cxn ang="0">
                  <a:pos x="3" y="39"/>
                </a:cxn>
                <a:cxn ang="0">
                  <a:pos x="4" y="34"/>
                </a:cxn>
                <a:cxn ang="0">
                  <a:pos x="3" y="27"/>
                </a:cxn>
                <a:cxn ang="0">
                  <a:pos x="1" y="21"/>
                </a:cxn>
                <a:cxn ang="0">
                  <a:pos x="0" y="13"/>
                </a:cxn>
                <a:cxn ang="0">
                  <a:pos x="0" y="8"/>
                </a:cxn>
                <a:cxn ang="0">
                  <a:pos x="1" y="6"/>
                </a:cxn>
                <a:cxn ang="0">
                  <a:pos x="3" y="5"/>
                </a:cxn>
                <a:cxn ang="0">
                  <a:pos x="4" y="4"/>
                </a:cxn>
                <a:cxn ang="0">
                  <a:pos x="5" y="5"/>
                </a:cxn>
                <a:cxn ang="0">
                  <a:pos x="7" y="11"/>
                </a:cxn>
                <a:cxn ang="0">
                  <a:pos x="10" y="17"/>
                </a:cxn>
                <a:cxn ang="0">
                  <a:pos x="16" y="24"/>
                </a:cxn>
                <a:cxn ang="0">
                  <a:pos x="17" y="23"/>
                </a:cxn>
                <a:cxn ang="0">
                  <a:pos x="16" y="17"/>
                </a:cxn>
                <a:cxn ang="0">
                  <a:pos x="16" y="5"/>
                </a:cxn>
                <a:cxn ang="0">
                  <a:pos x="17" y="1"/>
                </a:cxn>
                <a:cxn ang="0">
                  <a:pos x="19" y="0"/>
                </a:cxn>
              </a:cxnLst>
              <a:rect l="0" t="0" r="r" b="b"/>
              <a:pathLst>
                <a:path w="32" h="58">
                  <a:moveTo>
                    <a:pt x="19" y="0"/>
                  </a:moveTo>
                  <a:lnTo>
                    <a:pt x="21" y="1"/>
                  </a:lnTo>
                  <a:lnTo>
                    <a:pt x="24" y="3"/>
                  </a:lnTo>
                  <a:lnTo>
                    <a:pt x="25" y="5"/>
                  </a:lnTo>
                  <a:lnTo>
                    <a:pt x="25" y="7"/>
                  </a:lnTo>
                  <a:lnTo>
                    <a:pt x="26" y="12"/>
                  </a:lnTo>
                  <a:lnTo>
                    <a:pt x="26" y="19"/>
                  </a:lnTo>
                  <a:lnTo>
                    <a:pt x="28" y="26"/>
                  </a:lnTo>
                  <a:lnTo>
                    <a:pt x="29" y="35"/>
                  </a:lnTo>
                  <a:lnTo>
                    <a:pt x="31" y="42"/>
                  </a:lnTo>
                  <a:lnTo>
                    <a:pt x="32" y="50"/>
                  </a:lnTo>
                  <a:lnTo>
                    <a:pt x="32" y="55"/>
                  </a:lnTo>
                  <a:lnTo>
                    <a:pt x="31" y="55"/>
                  </a:lnTo>
                  <a:lnTo>
                    <a:pt x="28" y="50"/>
                  </a:lnTo>
                  <a:lnTo>
                    <a:pt x="25" y="45"/>
                  </a:lnTo>
                  <a:lnTo>
                    <a:pt x="20" y="39"/>
                  </a:lnTo>
                  <a:lnTo>
                    <a:pt x="16" y="36"/>
                  </a:lnTo>
                  <a:lnTo>
                    <a:pt x="14" y="35"/>
                  </a:lnTo>
                  <a:lnTo>
                    <a:pt x="13" y="38"/>
                  </a:lnTo>
                  <a:lnTo>
                    <a:pt x="12" y="44"/>
                  </a:lnTo>
                  <a:lnTo>
                    <a:pt x="9" y="49"/>
                  </a:lnTo>
                  <a:lnTo>
                    <a:pt x="8" y="55"/>
                  </a:lnTo>
                  <a:lnTo>
                    <a:pt x="5" y="58"/>
                  </a:lnTo>
                  <a:lnTo>
                    <a:pt x="2" y="57"/>
                  </a:lnTo>
                  <a:lnTo>
                    <a:pt x="0" y="51"/>
                  </a:lnTo>
                  <a:lnTo>
                    <a:pt x="1" y="46"/>
                  </a:lnTo>
                  <a:lnTo>
                    <a:pt x="3" y="39"/>
                  </a:lnTo>
                  <a:lnTo>
                    <a:pt x="4" y="34"/>
                  </a:lnTo>
                  <a:lnTo>
                    <a:pt x="3" y="27"/>
                  </a:lnTo>
                  <a:lnTo>
                    <a:pt x="1" y="21"/>
                  </a:lnTo>
                  <a:lnTo>
                    <a:pt x="0" y="13"/>
                  </a:lnTo>
                  <a:lnTo>
                    <a:pt x="0" y="8"/>
                  </a:lnTo>
                  <a:lnTo>
                    <a:pt x="1" y="6"/>
                  </a:lnTo>
                  <a:lnTo>
                    <a:pt x="3" y="5"/>
                  </a:lnTo>
                  <a:lnTo>
                    <a:pt x="4" y="4"/>
                  </a:lnTo>
                  <a:lnTo>
                    <a:pt x="5" y="5"/>
                  </a:lnTo>
                  <a:lnTo>
                    <a:pt x="7" y="11"/>
                  </a:lnTo>
                  <a:lnTo>
                    <a:pt x="10" y="17"/>
                  </a:lnTo>
                  <a:lnTo>
                    <a:pt x="16" y="24"/>
                  </a:lnTo>
                  <a:lnTo>
                    <a:pt x="17" y="23"/>
                  </a:lnTo>
                  <a:lnTo>
                    <a:pt x="16" y="17"/>
                  </a:lnTo>
                  <a:lnTo>
                    <a:pt x="16" y="5"/>
                  </a:lnTo>
                  <a:lnTo>
                    <a:pt x="17" y="1"/>
                  </a:lnTo>
                  <a:lnTo>
                    <a:pt x="19"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6" name="Freeform 104">
              <a:extLst>
                <a:ext uri="{FF2B5EF4-FFF2-40B4-BE49-F238E27FC236}">
                  <a16:creationId xmlns:a16="http://schemas.microsoft.com/office/drawing/2014/main" id="{792ECA3B-3DC6-424A-9D46-8EC79654EDA7}"/>
                </a:ext>
              </a:extLst>
            </p:cNvPr>
            <p:cNvSpPr>
              <a:spLocks/>
            </p:cNvSpPr>
            <p:nvPr/>
          </p:nvSpPr>
          <p:spPr bwMode="auto">
            <a:xfrm>
              <a:off x="4484688" y="5737226"/>
              <a:ext cx="141288" cy="53975"/>
            </a:xfrm>
            <a:custGeom>
              <a:avLst/>
              <a:gdLst/>
              <a:ahLst/>
              <a:cxnLst>
                <a:cxn ang="0">
                  <a:pos x="58" y="0"/>
                </a:cxn>
                <a:cxn ang="0">
                  <a:pos x="60" y="2"/>
                </a:cxn>
                <a:cxn ang="0">
                  <a:pos x="62" y="7"/>
                </a:cxn>
                <a:cxn ang="0">
                  <a:pos x="64" y="9"/>
                </a:cxn>
                <a:cxn ang="0">
                  <a:pos x="69" y="9"/>
                </a:cxn>
                <a:cxn ang="0">
                  <a:pos x="75" y="7"/>
                </a:cxn>
                <a:cxn ang="0">
                  <a:pos x="77" y="6"/>
                </a:cxn>
                <a:cxn ang="0">
                  <a:pos x="81" y="6"/>
                </a:cxn>
                <a:cxn ang="0">
                  <a:pos x="83" y="7"/>
                </a:cxn>
                <a:cxn ang="0">
                  <a:pos x="85" y="9"/>
                </a:cxn>
                <a:cxn ang="0">
                  <a:pos x="89" y="20"/>
                </a:cxn>
                <a:cxn ang="0">
                  <a:pos x="89" y="25"/>
                </a:cxn>
                <a:cxn ang="0">
                  <a:pos x="88" y="30"/>
                </a:cxn>
                <a:cxn ang="0">
                  <a:pos x="84" y="33"/>
                </a:cxn>
                <a:cxn ang="0">
                  <a:pos x="76" y="34"/>
                </a:cxn>
                <a:cxn ang="0">
                  <a:pos x="66" y="32"/>
                </a:cxn>
                <a:cxn ang="0">
                  <a:pos x="55" y="29"/>
                </a:cxn>
                <a:cxn ang="0">
                  <a:pos x="43" y="25"/>
                </a:cxn>
                <a:cxn ang="0">
                  <a:pos x="33" y="24"/>
                </a:cxn>
                <a:cxn ang="0">
                  <a:pos x="25" y="24"/>
                </a:cxn>
                <a:cxn ang="0">
                  <a:pos x="15" y="23"/>
                </a:cxn>
                <a:cxn ang="0">
                  <a:pos x="6" y="22"/>
                </a:cxn>
                <a:cxn ang="0">
                  <a:pos x="1" y="21"/>
                </a:cxn>
                <a:cxn ang="0">
                  <a:pos x="0" y="18"/>
                </a:cxn>
                <a:cxn ang="0">
                  <a:pos x="4" y="14"/>
                </a:cxn>
                <a:cxn ang="0">
                  <a:pos x="10" y="11"/>
                </a:cxn>
                <a:cxn ang="0">
                  <a:pos x="24" y="7"/>
                </a:cxn>
                <a:cxn ang="0">
                  <a:pos x="27" y="8"/>
                </a:cxn>
                <a:cxn ang="0">
                  <a:pos x="28" y="9"/>
                </a:cxn>
                <a:cxn ang="0">
                  <a:pos x="28" y="11"/>
                </a:cxn>
                <a:cxn ang="0">
                  <a:pos x="29" y="12"/>
                </a:cxn>
                <a:cxn ang="0">
                  <a:pos x="30" y="14"/>
                </a:cxn>
                <a:cxn ang="0">
                  <a:pos x="32" y="14"/>
                </a:cxn>
                <a:cxn ang="0">
                  <a:pos x="33" y="15"/>
                </a:cxn>
                <a:cxn ang="0">
                  <a:pos x="36" y="14"/>
                </a:cxn>
                <a:cxn ang="0">
                  <a:pos x="39" y="13"/>
                </a:cxn>
                <a:cxn ang="0">
                  <a:pos x="46" y="7"/>
                </a:cxn>
                <a:cxn ang="0">
                  <a:pos x="52" y="1"/>
                </a:cxn>
                <a:cxn ang="0">
                  <a:pos x="58" y="0"/>
                </a:cxn>
              </a:cxnLst>
              <a:rect l="0" t="0" r="r" b="b"/>
              <a:pathLst>
                <a:path w="89" h="34">
                  <a:moveTo>
                    <a:pt x="58" y="0"/>
                  </a:moveTo>
                  <a:lnTo>
                    <a:pt x="60" y="2"/>
                  </a:lnTo>
                  <a:lnTo>
                    <a:pt x="62" y="7"/>
                  </a:lnTo>
                  <a:lnTo>
                    <a:pt x="64" y="9"/>
                  </a:lnTo>
                  <a:lnTo>
                    <a:pt x="69" y="9"/>
                  </a:lnTo>
                  <a:lnTo>
                    <a:pt x="75" y="7"/>
                  </a:lnTo>
                  <a:lnTo>
                    <a:pt x="77" y="6"/>
                  </a:lnTo>
                  <a:lnTo>
                    <a:pt x="81" y="6"/>
                  </a:lnTo>
                  <a:lnTo>
                    <a:pt x="83" y="7"/>
                  </a:lnTo>
                  <a:lnTo>
                    <a:pt x="85" y="9"/>
                  </a:lnTo>
                  <a:lnTo>
                    <a:pt x="89" y="20"/>
                  </a:lnTo>
                  <a:lnTo>
                    <a:pt x="89" y="25"/>
                  </a:lnTo>
                  <a:lnTo>
                    <a:pt x="88" y="30"/>
                  </a:lnTo>
                  <a:lnTo>
                    <a:pt x="84" y="33"/>
                  </a:lnTo>
                  <a:lnTo>
                    <a:pt x="76" y="34"/>
                  </a:lnTo>
                  <a:lnTo>
                    <a:pt x="66" y="32"/>
                  </a:lnTo>
                  <a:lnTo>
                    <a:pt x="55" y="29"/>
                  </a:lnTo>
                  <a:lnTo>
                    <a:pt x="43" y="25"/>
                  </a:lnTo>
                  <a:lnTo>
                    <a:pt x="33" y="24"/>
                  </a:lnTo>
                  <a:lnTo>
                    <a:pt x="25" y="24"/>
                  </a:lnTo>
                  <a:lnTo>
                    <a:pt x="15" y="23"/>
                  </a:lnTo>
                  <a:lnTo>
                    <a:pt x="6" y="22"/>
                  </a:lnTo>
                  <a:lnTo>
                    <a:pt x="1" y="21"/>
                  </a:lnTo>
                  <a:lnTo>
                    <a:pt x="0" y="18"/>
                  </a:lnTo>
                  <a:lnTo>
                    <a:pt x="4" y="14"/>
                  </a:lnTo>
                  <a:lnTo>
                    <a:pt x="10" y="11"/>
                  </a:lnTo>
                  <a:lnTo>
                    <a:pt x="24" y="7"/>
                  </a:lnTo>
                  <a:lnTo>
                    <a:pt x="27" y="8"/>
                  </a:lnTo>
                  <a:lnTo>
                    <a:pt x="28" y="9"/>
                  </a:lnTo>
                  <a:lnTo>
                    <a:pt x="28" y="11"/>
                  </a:lnTo>
                  <a:lnTo>
                    <a:pt x="29" y="12"/>
                  </a:lnTo>
                  <a:lnTo>
                    <a:pt x="30" y="14"/>
                  </a:lnTo>
                  <a:lnTo>
                    <a:pt x="32" y="14"/>
                  </a:lnTo>
                  <a:lnTo>
                    <a:pt x="33" y="15"/>
                  </a:lnTo>
                  <a:lnTo>
                    <a:pt x="36" y="14"/>
                  </a:lnTo>
                  <a:lnTo>
                    <a:pt x="39" y="13"/>
                  </a:lnTo>
                  <a:lnTo>
                    <a:pt x="46" y="7"/>
                  </a:lnTo>
                  <a:lnTo>
                    <a:pt x="52" y="1"/>
                  </a:lnTo>
                  <a:lnTo>
                    <a:pt x="58"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7" name="Freeform 105">
              <a:extLst>
                <a:ext uri="{FF2B5EF4-FFF2-40B4-BE49-F238E27FC236}">
                  <a16:creationId xmlns:a16="http://schemas.microsoft.com/office/drawing/2014/main" id="{D3DE2581-E99D-473A-835D-840ED20B6DAD}"/>
                </a:ext>
              </a:extLst>
            </p:cNvPr>
            <p:cNvSpPr>
              <a:spLocks/>
            </p:cNvSpPr>
            <p:nvPr/>
          </p:nvSpPr>
          <p:spPr bwMode="auto">
            <a:xfrm>
              <a:off x="3983038" y="5497513"/>
              <a:ext cx="65088" cy="50800"/>
            </a:xfrm>
            <a:custGeom>
              <a:avLst/>
              <a:gdLst/>
              <a:ahLst/>
              <a:cxnLst>
                <a:cxn ang="0">
                  <a:pos x="34" y="0"/>
                </a:cxn>
                <a:cxn ang="0">
                  <a:pos x="40" y="1"/>
                </a:cxn>
                <a:cxn ang="0">
                  <a:pos x="41" y="5"/>
                </a:cxn>
                <a:cxn ang="0">
                  <a:pos x="38" y="12"/>
                </a:cxn>
                <a:cxn ang="0">
                  <a:pos x="32" y="17"/>
                </a:cxn>
                <a:cxn ang="0">
                  <a:pos x="24" y="24"/>
                </a:cxn>
                <a:cxn ang="0">
                  <a:pos x="9" y="32"/>
                </a:cxn>
                <a:cxn ang="0">
                  <a:pos x="3" y="32"/>
                </a:cxn>
                <a:cxn ang="0">
                  <a:pos x="0" y="28"/>
                </a:cxn>
                <a:cxn ang="0">
                  <a:pos x="1" y="24"/>
                </a:cxn>
                <a:cxn ang="0">
                  <a:pos x="6" y="17"/>
                </a:cxn>
                <a:cxn ang="0">
                  <a:pos x="12" y="12"/>
                </a:cxn>
                <a:cxn ang="0">
                  <a:pos x="19" y="5"/>
                </a:cxn>
                <a:cxn ang="0">
                  <a:pos x="27" y="1"/>
                </a:cxn>
                <a:cxn ang="0">
                  <a:pos x="34" y="0"/>
                </a:cxn>
              </a:cxnLst>
              <a:rect l="0" t="0" r="r" b="b"/>
              <a:pathLst>
                <a:path w="41" h="32">
                  <a:moveTo>
                    <a:pt x="34" y="0"/>
                  </a:moveTo>
                  <a:lnTo>
                    <a:pt x="40" y="1"/>
                  </a:lnTo>
                  <a:lnTo>
                    <a:pt x="41" y="5"/>
                  </a:lnTo>
                  <a:lnTo>
                    <a:pt x="38" y="12"/>
                  </a:lnTo>
                  <a:lnTo>
                    <a:pt x="32" y="17"/>
                  </a:lnTo>
                  <a:lnTo>
                    <a:pt x="24" y="24"/>
                  </a:lnTo>
                  <a:lnTo>
                    <a:pt x="9" y="32"/>
                  </a:lnTo>
                  <a:lnTo>
                    <a:pt x="3" y="32"/>
                  </a:lnTo>
                  <a:lnTo>
                    <a:pt x="0" y="28"/>
                  </a:lnTo>
                  <a:lnTo>
                    <a:pt x="1" y="24"/>
                  </a:lnTo>
                  <a:lnTo>
                    <a:pt x="6" y="17"/>
                  </a:lnTo>
                  <a:lnTo>
                    <a:pt x="12" y="12"/>
                  </a:lnTo>
                  <a:lnTo>
                    <a:pt x="19" y="5"/>
                  </a:lnTo>
                  <a:lnTo>
                    <a:pt x="27" y="1"/>
                  </a:lnTo>
                  <a:lnTo>
                    <a:pt x="34"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8" name="Freeform 106">
              <a:extLst>
                <a:ext uri="{FF2B5EF4-FFF2-40B4-BE49-F238E27FC236}">
                  <a16:creationId xmlns:a16="http://schemas.microsoft.com/office/drawing/2014/main" id="{F6F96095-6DEA-40B2-B384-38DA858A983C}"/>
                </a:ext>
              </a:extLst>
            </p:cNvPr>
            <p:cNvSpPr>
              <a:spLocks/>
            </p:cNvSpPr>
            <p:nvPr/>
          </p:nvSpPr>
          <p:spPr bwMode="auto">
            <a:xfrm>
              <a:off x="6577013" y="4935538"/>
              <a:ext cx="20638" cy="23813"/>
            </a:xfrm>
            <a:custGeom>
              <a:avLst/>
              <a:gdLst/>
              <a:ahLst/>
              <a:cxnLst>
                <a:cxn ang="0">
                  <a:pos x="2" y="0"/>
                </a:cxn>
                <a:cxn ang="0">
                  <a:pos x="5" y="0"/>
                </a:cxn>
                <a:cxn ang="0">
                  <a:pos x="8" y="1"/>
                </a:cxn>
                <a:cxn ang="0">
                  <a:pos x="10" y="2"/>
                </a:cxn>
                <a:cxn ang="0">
                  <a:pos x="11" y="4"/>
                </a:cxn>
                <a:cxn ang="0">
                  <a:pos x="12" y="7"/>
                </a:cxn>
                <a:cxn ang="0">
                  <a:pos x="13" y="9"/>
                </a:cxn>
                <a:cxn ang="0">
                  <a:pos x="13" y="13"/>
                </a:cxn>
                <a:cxn ang="0">
                  <a:pos x="12" y="15"/>
                </a:cxn>
                <a:cxn ang="0">
                  <a:pos x="10" y="15"/>
                </a:cxn>
                <a:cxn ang="0">
                  <a:pos x="8" y="13"/>
                </a:cxn>
                <a:cxn ang="0">
                  <a:pos x="6" y="12"/>
                </a:cxn>
                <a:cxn ang="0">
                  <a:pos x="3" y="9"/>
                </a:cxn>
                <a:cxn ang="0">
                  <a:pos x="2" y="7"/>
                </a:cxn>
                <a:cxn ang="0">
                  <a:pos x="0" y="5"/>
                </a:cxn>
                <a:cxn ang="0">
                  <a:pos x="0" y="1"/>
                </a:cxn>
                <a:cxn ang="0">
                  <a:pos x="2" y="0"/>
                </a:cxn>
              </a:cxnLst>
              <a:rect l="0" t="0" r="r" b="b"/>
              <a:pathLst>
                <a:path w="13" h="15">
                  <a:moveTo>
                    <a:pt x="2" y="0"/>
                  </a:moveTo>
                  <a:lnTo>
                    <a:pt x="5" y="0"/>
                  </a:lnTo>
                  <a:lnTo>
                    <a:pt x="8" y="1"/>
                  </a:lnTo>
                  <a:lnTo>
                    <a:pt x="10" y="2"/>
                  </a:lnTo>
                  <a:lnTo>
                    <a:pt x="11" y="4"/>
                  </a:lnTo>
                  <a:lnTo>
                    <a:pt x="12" y="7"/>
                  </a:lnTo>
                  <a:lnTo>
                    <a:pt x="13" y="9"/>
                  </a:lnTo>
                  <a:lnTo>
                    <a:pt x="13" y="13"/>
                  </a:lnTo>
                  <a:lnTo>
                    <a:pt x="12" y="15"/>
                  </a:lnTo>
                  <a:lnTo>
                    <a:pt x="10" y="15"/>
                  </a:lnTo>
                  <a:lnTo>
                    <a:pt x="8" y="13"/>
                  </a:lnTo>
                  <a:lnTo>
                    <a:pt x="6" y="12"/>
                  </a:lnTo>
                  <a:lnTo>
                    <a:pt x="3" y="9"/>
                  </a:lnTo>
                  <a:lnTo>
                    <a:pt x="2" y="7"/>
                  </a:lnTo>
                  <a:lnTo>
                    <a:pt x="0" y="5"/>
                  </a:lnTo>
                  <a:lnTo>
                    <a:pt x="0" y="1"/>
                  </a:lnTo>
                  <a:lnTo>
                    <a:pt x="2" y="0"/>
                  </a:lnTo>
                  <a:close/>
                </a:path>
              </a:pathLst>
            </a:custGeom>
            <a:grpFill/>
            <a:ln w="0">
              <a:solidFill>
                <a:schemeClr val="bg1">
                  <a:lumMod val="50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4" name="Rectangle: Rounded Corners 3">
            <a:extLst>
              <a:ext uri="{FF2B5EF4-FFF2-40B4-BE49-F238E27FC236}">
                <a16:creationId xmlns:a16="http://schemas.microsoft.com/office/drawing/2014/main" id="{B88BF27A-0563-4C19-9D5A-984FBD81B4FA}"/>
              </a:ext>
            </a:extLst>
          </p:cNvPr>
          <p:cNvSpPr/>
          <p:nvPr/>
        </p:nvSpPr>
        <p:spPr bwMode="auto">
          <a:xfrm>
            <a:off x="150896" y="3897803"/>
            <a:ext cx="1001315" cy="363464"/>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1" compatLnSpc="1">
            <a:prstTxWarp prst="textNoShape">
              <a:avLst/>
            </a:prstTxWarp>
          </a:bodyPr>
          <a:lstStyle/>
          <a:p>
            <a:pPr algn="ctr"/>
            <a:r>
              <a:rPr lang="en-US" sz="900" b="1" dirty="0">
                <a:solidFill>
                  <a:schemeClr val="tx1">
                    <a:lumMod val="75000"/>
                    <a:lumOff val="25000"/>
                  </a:schemeClr>
                </a:solidFill>
              </a:rPr>
              <a:t>BC &amp; Territories</a:t>
            </a:r>
          </a:p>
          <a:p>
            <a:pPr algn="ctr"/>
            <a:r>
              <a:rPr lang="en-US" sz="900" b="1" dirty="0">
                <a:solidFill>
                  <a:schemeClr val="tx1">
                    <a:lumMod val="75000"/>
                    <a:lumOff val="25000"/>
                  </a:schemeClr>
                </a:solidFill>
              </a:rPr>
              <a:t>22%</a:t>
            </a:r>
          </a:p>
        </p:txBody>
      </p:sp>
      <p:sp>
        <p:nvSpPr>
          <p:cNvPr id="6" name="Rectangle: Rounded Corners 5">
            <a:extLst>
              <a:ext uri="{FF2B5EF4-FFF2-40B4-BE49-F238E27FC236}">
                <a16:creationId xmlns:a16="http://schemas.microsoft.com/office/drawing/2014/main" id="{32D8EA66-4B74-4293-ADC8-E2E14F2C914B}"/>
              </a:ext>
            </a:extLst>
          </p:cNvPr>
          <p:cNvSpPr/>
          <p:nvPr/>
        </p:nvSpPr>
        <p:spPr bwMode="auto">
          <a:xfrm>
            <a:off x="1621074" y="3126636"/>
            <a:ext cx="360296" cy="324608"/>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1" compatLnSpc="1">
            <a:prstTxWarp prst="textNoShape">
              <a:avLst/>
            </a:prstTxWarp>
          </a:bodyPr>
          <a:lstStyle/>
          <a:p>
            <a:pPr algn="ctr"/>
            <a:r>
              <a:rPr lang="en-US" sz="900" b="1" dirty="0">
                <a:solidFill>
                  <a:schemeClr val="tx1">
                    <a:lumMod val="75000"/>
                    <a:lumOff val="25000"/>
                  </a:schemeClr>
                </a:solidFill>
              </a:rPr>
              <a:t>AB</a:t>
            </a:r>
          </a:p>
          <a:p>
            <a:pPr algn="ctr"/>
            <a:r>
              <a:rPr lang="en-US" sz="900" b="1" dirty="0">
                <a:solidFill>
                  <a:schemeClr val="tx1">
                    <a:lumMod val="75000"/>
                    <a:lumOff val="25000"/>
                  </a:schemeClr>
                </a:solidFill>
              </a:rPr>
              <a:t>26%</a:t>
            </a:r>
          </a:p>
        </p:txBody>
      </p:sp>
      <p:sp>
        <p:nvSpPr>
          <p:cNvPr id="284" name="Rectangle: Rounded Corners 283">
            <a:extLst>
              <a:ext uri="{FF2B5EF4-FFF2-40B4-BE49-F238E27FC236}">
                <a16:creationId xmlns:a16="http://schemas.microsoft.com/office/drawing/2014/main" id="{D603DFB2-C029-40F8-9213-257447E2F613}"/>
              </a:ext>
            </a:extLst>
          </p:cNvPr>
          <p:cNvSpPr/>
          <p:nvPr/>
        </p:nvSpPr>
        <p:spPr bwMode="auto">
          <a:xfrm>
            <a:off x="1933185" y="4092554"/>
            <a:ext cx="597534" cy="527888"/>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1" compatLnSpc="1">
            <a:prstTxWarp prst="textNoShape">
              <a:avLst/>
            </a:prstTxWarp>
          </a:bodyPr>
          <a:lstStyle/>
          <a:p>
            <a:pPr algn="ctr"/>
            <a:r>
              <a:rPr lang="en-US" sz="900" b="1" dirty="0">
                <a:solidFill>
                  <a:schemeClr val="tx1">
                    <a:lumMod val="75000"/>
                    <a:lumOff val="25000"/>
                  </a:schemeClr>
                </a:solidFill>
              </a:rPr>
              <a:t>Man/Sask</a:t>
            </a:r>
          </a:p>
          <a:p>
            <a:pPr algn="ctr"/>
            <a:r>
              <a:rPr lang="en-US" sz="900" b="1" dirty="0">
                <a:solidFill>
                  <a:schemeClr val="tx1">
                    <a:lumMod val="75000"/>
                    <a:lumOff val="25000"/>
                  </a:schemeClr>
                </a:solidFill>
              </a:rPr>
              <a:t>23%</a:t>
            </a:r>
          </a:p>
        </p:txBody>
      </p:sp>
      <p:sp>
        <p:nvSpPr>
          <p:cNvPr id="286" name="Rectangle: Rounded Corners 285">
            <a:extLst>
              <a:ext uri="{FF2B5EF4-FFF2-40B4-BE49-F238E27FC236}">
                <a16:creationId xmlns:a16="http://schemas.microsoft.com/office/drawing/2014/main" id="{67DF60EF-64B0-4C0A-B391-0A386A9DC7EB}"/>
              </a:ext>
            </a:extLst>
          </p:cNvPr>
          <p:cNvSpPr/>
          <p:nvPr/>
        </p:nvSpPr>
        <p:spPr bwMode="auto">
          <a:xfrm>
            <a:off x="2894559" y="3826669"/>
            <a:ext cx="360296" cy="324608"/>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1" compatLnSpc="1">
            <a:prstTxWarp prst="textNoShape">
              <a:avLst/>
            </a:prstTxWarp>
          </a:bodyPr>
          <a:lstStyle/>
          <a:p>
            <a:pPr algn="ctr"/>
            <a:r>
              <a:rPr lang="en-US" sz="900" b="1" dirty="0">
                <a:solidFill>
                  <a:schemeClr val="tx1">
                    <a:lumMod val="75000"/>
                    <a:lumOff val="25000"/>
                  </a:schemeClr>
                </a:solidFill>
              </a:rPr>
              <a:t>ON</a:t>
            </a:r>
          </a:p>
          <a:p>
            <a:pPr algn="ctr"/>
            <a:r>
              <a:rPr lang="en-US" sz="900" b="1" dirty="0">
                <a:solidFill>
                  <a:schemeClr val="tx1">
                    <a:lumMod val="75000"/>
                    <a:lumOff val="25000"/>
                  </a:schemeClr>
                </a:solidFill>
              </a:rPr>
              <a:t>23%</a:t>
            </a:r>
          </a:p>
        </p:txBody>
      </p:sp>
      <p:sp>
        <p:nvSpPr>
          <p:cNvPr id="288" name="Rectangle: Rounded Corners 287">
            <a:extLst>
              <a:ext uri="{FF2B5EF4-FFF2-40B4-BE49-F238E27FC236}">
                <a16:creationId xmlns:a16="http://schemas.microsoft.com/office/drawing/2014/main" id="{81A9CF74-FE16-4911-A323-12B21C31311E}"/>
              </a:ext>
            </a:extLst>
          </p:cNvPr>
          <p:cNvSpPr/>
          <p:nvPr/>
        </p:nvSpPr>
        <p:spPr bwMode="auto">
          <a:xfrm>
            <a:off x="3743914" y="3808052"/>
            <a:ext cx="360296" cy="324608"/>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1" compatLnSpc="1">
            <a:prstTxWarp prst="textNoShape">
              <a:avLst/>
            </a:prstTxWarp>
          </a:bodyPr>
          <a:lstStyle/>
          <a:p>
            <a:pPr algn="ctr"/>
            <a:r>
              <a:rPr lang="en-US" sz="900" b="1" dirty="0">
                <a:solidFill>
                  <a:schemeClr val="tx1">
                    <a:lumMod val="75000"/>
                    <a:lumOff val="25000"/>
                  </a:schemeClr>
                </a:solidFill>
              </a:rPr>
              <a:t>QC</a:t>
            </a:r>
          </a:p>
          <a:p>
            <a:pPr algn="ctr"/>
            <a:r>
              <a:rPr lang="en-US" sz="900" b="1" dirty="0">
                <a:solidFill>
                  <a:schemeClr val="tx1">
                    <a:lumMod val="75000"/>
                    <a:lumOff val="25000"/>
                  </a:schemeClr>
                </a:solidFill>
              </a:rPr>
              <a:t>19%</a:t>
            </a:r>
          </a:p>
        </p:txBody>
      </p:sp>
      <p:sp>
        <p:nvSpPr>
          <p:cNvPr id="290" name="Rectangle: Rounded Corners 289">
            <a:extLst>
              <a:ext uri="{FF2B5EF4-FFF2-40B4-BE49-F238E27FC236}">
                <a16:creationId xmlns:a16="http://schemas.microsoft.com/office/drawing/2014/main" id="{66803232-B88A-42CF-B5B7-EC39D80F0A90}"/>
              </a:ext>
            </a:extLst>
          </p:cNvPr>
          <p:cNvSpPr/>
          <p:nvPr/>
        </p:nvSpPr>
        <p:spPr bwMode="auto">
          <a:xfrm>
            <a:off x="4406344" y="4462899"/>
            <a:ext cx="1001315" cy="363464"/>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1" compatLnSpc="1">
            <a:prstTxWarp prst="textNoShape">
              <a:avLst/>
            </a:prstTxWarp>
          </a:bodyPr>
          <a:lstStyle/>
          <a:p>
            <a:pPr algn="ctr"/>
            <a:r>
              <a:rPr lang="en-US" sz="900" b="1" dirty="0">
                <a:solidFill>
                  <a:schemeClr val="tx1">
                    <a:lumMod val="75000"/>
                    <a:lumOff val="25000"/>
                  </a:schemeClr>
                </a:solidFill>
              </a:rPr>
              <a:t>Atlantic</a:t>
            </a:r>
          </a:p>
          <a:p>
            <a:pPr algn="ctr"/>
            <a:r>
              <a:rPr lang="en-US" sz="900" b="1" dirty="0">
                <a:solidFill>
                  <a:schemeClr val="tx1">
                    <a:lumMod val="75000"/>
                    <a:lumOff val="25000"/>
                  </a:schemeClr>
                </a:solidFill>
              </a:rPr>
              <a:t>19%</a:t>
            </a:r>
          </a:p>
        </p:txBody>
      </p:sp>
      <p:grpSp>
        <p:nvGrpSpPr>
          <p:cNvPr id="252" name="Group 174" descr="Benefits by Region">
            <a:extLst>
              <a:ext uri="{FF2B5EF4-FFF2-40B4-BE49-F238E27FC236}">
                <a16:creationId xmlns:a16="http://schemas.microsoft.com/office/drawing/2014/main" id="{E080E227-0073-439E-B7D3-ADD8F342F36E}"/>
              </a:ext>
            </a:extLst>
          </p:cNvPr>
          <p:cNvGrpSpPr/>
          <p:nvPr/>
        </p:nvGrpSpPr>
        <p:grpSpPr>
          <a:xfrm>
            <a:off x="5600700" y="1257300"/>
            <a:ext cx="2886075" cy="1371600"/>
            <a:chOff x="697159" y="1295400"/>
            <a:chExt cx="2765686" cy="1828800"/>
          </a:xfrm>
        </p:grpSpPr>
        <p:sp>
          <p:nvSpPr>
            <p:cNvPr id="253" name="Rectangle 252">
              <a:extLst>
                <a:ext uri="{FF2B5EF4-FFF2-40B4-BE49-F238E27FC236}">
                  <a16:creationId xmlns:a16="http://schemas.microsoft.com/office/drawing/2014/main" id="{4EA9FBDE-D2E4-43C0-9A76-5FABFB721F69}"/>
                </a:ext>
              </a:extLst>
            </p:cNvPr>
            <p:cNvSpPr/>
            <p:nvPr/>
          </p:nvSpPr>
          <p:spPr>
            <a:xfrm>
              <a:off x="697159" y="1752600"/>
              <a:ext cx="2763267" cy="1371600"/>
            </a:xfrm>
            <a:prstGeom prst="rect">
              <a:avLst/>
            </a:prstGeom>
            <a:gradFill>
              <a:gsLst>
                <a:gs pos="0">
                  <a:schemeClr val="bg1">
                    <a:lumMod val="75000"/>
                    <a:alpha val="34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nchorCtr="0"/>
            <a:lstStyle/>
            <a:p>
              <a:pPr marL="171450" lvl="0" indent="-171450">
                <a:buFont typeface="Arial" panose="020B0604020202020204" pitchFamily="34" charset="0"/>
                <a:buChar char="•"/>
              </a:pPr>
              <a:r>
                <a:rPr lang="en-US" sz="1200" kern="0" dirty="0">
                  <a:solidFill>
                    <a:schemeClr val="tx1">
                      <a:lumMod val="75000"/>
                      <a:lumOff val="25000"/>
                    </a:schemeClr>
                  </a:solidFill>
                  <a:latin typeface="Arial"/>
                  <a:cs typeface="Arial"/>
                </a:rPr>
                <a:t>The proportion of people receiving benefits by region ranged between 19% - 26%, with the largest percentage in Alberta.</a:t>
              </a:r>
            </a:p>
          </p:txBody>
        </p:sp>
        <p:sp>
          <p:nvSpPr>
            <p:cNvPr id="254" name="Rectangle 253">
              <a:extLst>
                <a:ext uri="{FF2B5EF4-FFF2-40B4-BE49-F238E27FC236}">
                  <a16:creationId xmlns:a16="http://schemas.microsoft.com/office/drawing/2014/main" id="{191CAFC8-27C2-4A22-A5AF-2EFC5A9D3E24}"/>
                </a:ext>
              </a:extLst>
            </p:cNvPr>
            <p:cNvSpPr/>
            <p:nvPr/>
          </p:nvSpPr>
          <p:spPr>
            <a:xfrm>
              <a:off x="699578" y="1295400"/>
              <a:ext cx="2763267"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350" dirty="0">
                  <a:solidFill>
                    <a:schemeClr val="bg1"/>
                  </a:solidFill>
                  <a:latin typeface="Arial" pitchFamily="34" charset="0"/>
                  <a:cs typeface="Arial" pitchFamily="34" charset="0"/>
                </a:rPr>
                <a:t>Benefits by Region</a:t>
              </a:r>
            </a:p>
          </p:txBody>
        </p:sp>
      </p:grpSp>
      <p:grpSp>
        <p:nvGrpSpPr>
          <p:cNvPr id="249" name="Group 174" descr="Benefits by Age">
            <a:extLst>
              <a:ext uri="{FF2B5EF4-FFF2-40B4-BE49-F238E27FC236}">
                <a16:creationId xmlns:a16="http://schemas.microsoft.com/office/drawing/2014/main" id="{F37DCCF6-0B23-489F-BC32-6613EF45C176}"/>
              </a:ext>
            </a:extLst>
          </p:cNvPr>
          <p:cNvGrpSpPr/>
          <p:nvPr/>
        </p:nvGrpSpPr>
        <p:grpSpPr>
          <a:xfrm>
            <a:off x="5600700" y="3028950"/>
            <a:ext cx="2886075" cy="1433948"/>
            <a:chOff x="697159" y="1295400"/>
            <a:chExt cx="2765686" cy="1911931"/>
          </a:xfrm>
        </p:grpSpPr>
        <p:sp>
          <p:nvSpPr>
            <p:cNvPr id="250" name="Rectangle 249">
              <a:extLst>
                <a:ext uri="{FF2B5EF4-FFF2-40B4-BE49-F238E27FC236}">
                  <a16:creationId xmlns:a16="http://schemas.microsoft.com/office/drawing/2014/main" id="{5D742A72-B4A5-4BB8-9318-C0F2B5682287}"/>
                </a:ext>
              </a:extLst>
            </p:cNvPr>
            <p:cNvSpPr/>
            <p:nvPr/>
          </p:nvSpPr>
          <p:spPr>
            <a:xfrm>
              <a:off x="697159" y="1752599"/>
              <a:ext cx="2763267" cy="1454732"/>
            </a:xfrm>
            <a:prstGeom prst="rect">
              <a:avLst/>
            </a:prstGeom>
            <a:gradFill>
              <a:gsLst>
                <a:gs pos="0">
                  <a:schemeClr val="bg1">
                    <a:lumMod val="75000"/>
                    <a:alpha val="34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nchorCtr="0"/>
            <a:lstStyle/>
            <a:p>
              <a:pPr marL="171450" lvl="0" indent="-171450">
                <a:buFont typeface="Arial" panose="020B0604020202020204" pitchFamily="34" charset="0"/>
                <a:buChar char="•"/>
              </a:pPr>
              <a:r>
                <a:rPr lang="en-US" sz="1200" kern="0" dirty="0">
                  <a:solidFill>
                    <a:schemeClr val="tx1">
                      <a:lumMod val="75000"/>
                      <a:lumOff val="25000"/>
                    </a:schemeClr>
                  </a:solidFill>
                  <a:latin typeface="Arial" pitchFamily="34" charset="0"/>
                  <a:cs typeface="Arial" pitchFamily="34" charset="0"/>
                </a:rPr>
                <a:t>Respondents under the age of 35 were more than 2 times more likely to have reported receiving a benefit as compared to respondents over the age of 55.</a:t>
              </a:r>
            </a:p>
          </p:txBody>
        </p:sp>
        <p:sp>
          <p:nvSpPr>
            <p:cNvPr id="251" name="Rectangle 250">
              <a:extLst>
                <a:ext uri="{FF2B5EF4-FFF2-40B4-BE49-F238E27FC236}">
                  <a16:creationId xmlns:a16="http://schemas.microsoft.com/office/drawing/2014/main" id="{D39651AF-503B-4B40-99B7-B99E75B24B74}"/>
                </a:ext>
              </a:extLst>
            </p:cNvPr>
            <p:cNvSpPr/>
            <p:nvPr/>
          </p:nvSpPr>
          <p:spPr>
            <a:xfrm>
              <a:off x="699578" y="1295400"/>
              <a:ext cx="2763267"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r>
                <a:rPr lang="en-US" sz="1350" dirty="0">
                  <a:solidFill>
                    <a:schemeClr val="bg1"/>
                  </a:solidFill>
                  <a:latin typeface="Arial" pitchFamily="34" charset="0"/>
                  <a:cs typeface="Arial" pitchFamily="34" charset="0"/>
                </a:rPr>
                <a:t>Age</a:t>
              </a:r>
            </a:p>
          </p:txBody>
        </p:sp>
      </p:grpSp>
      <p:sp>
        <p:nvSpPr>
          <p:cNvPr id="117" name="TextBox 116">
            <a:extLst>
              <a:ext uri="{FF2B5EF4-FFF2-40B4-BE49-F238E27FC236}">
                <a16:creationId xmlns:a16="http://schemas.microsoft.com/office/drawing/2014/main" id="{EC7480F5-E9A1-4E28-9FA5-628E20DBE524}"/>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82788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Income has Declined for 31% of Respondents</a:t>
            </a:r>
          </a:p>
        </p:txBody>
      </p:sp>
      <p:graphicFrame>
        <p:nvGraphicFramePr>
          <p:cNvPr id="16" name="Chart 15" descr="How has the COVID-19 pandemic affected income">
            <a:extLst>
              <a:ext uri="{FF2B5EF4-FFF2-40B4-BE49-F238E27FC236}">
                <a16:creationId xmlns:a16="http://schemas.microsoft.com/office/drawing/2014/main" id="{DEB5EC58-848A-492C-B25B-1FCC17A72334}"/>
              </a:ext>
            </a:extLst>
          </p:cNvPr>
          <p:cNvGraphicFramePr/>
          <p:nvPr>
            <p:extLst>
              <p:ext uri="{D42A27DB-BD31-4B8C-83A1-F6EECF244321}">
                <p14:modId xmlns:p14="http://schemas.microsoft.com/office/powerpoint/2010/main" val="2160911333"/>
              </p:ext>
            </p:extLst>
          </p:nvPr>
        </p:nvGraphicFramePr>
        <p:xfrm>
          <a:off x="152400" y="958970"/>
          <a:ext cx="4567838" cy="39081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9490FE74-DAA8-46FA-8C6E-21642120B7EE}"/>
              </a:ext>
            </a:extLst>
          </p:cNvPr>
          <p:cNvSpPr>
            <a:spLocks noGrp="1"/>
          </p:cNvSpPr>
          <p:nvPr>
            <p:ph type="body" sz="quarter" idx="10"/>
          </p:nvPr>
        </p:nvSpPr>
        <p:spPr>
          <a:xfrm>
            <a:off x="4845538" y="1123950"/>
            <a:ext cx="3634154" cy="2564912"/>
          </a:xfrm>
        </p:spPr>
        <p:txBody>
          <a:bodyPr/>
          <a:lstStyle/>
          <a:p>
            <a:pPr marL="285750" indent="-285750"/>
            <a:r>
              <a:rPr lang="en-US" sz="1400" dirty="0"/>
              <a:t>Respondents under the age of 35 (41%) were more likely to report that their incomes had decreased as a result of the pandemic, as compared to respondents 55 years and older (25%).</a:t>
            </a:r>
          </a:p>
          <a:p>
            <a:pPr marL="285750" indent="-285750">
              <a:spcBef>
                <a:spcPts val="1200"/>
              </a:spcBef>
            </a:pPr>
            <a:r>
              <a:rPr lang="en-US" sz="1400" dirty="0"/>
              <a:t>Respondents under the age of 35 were also significantly less likely than those over 55  to report that their incomes were not impacted as a result of the pandemic 55 years and older.</a:t>
            </a:r>
          </a:p>
        </p:txBody>
      </p:sp>
      <p:sp>
        <p:nvSpPr>
          <p:cNvPr id="6" name="TextBox 5">
            <a:extLst>
              <a:ext uri="{FF2B5EF4-FFF2-40B4-BE49-F238E27FC236}">
                <a16:creationId xmlns:a16="http://schemas.microsoft.com/office/drawing/2014/main" id="{98C68B53-38C6-4859-B764-D91CB92461C1}"/>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21464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26% say their financial situation </a:t>
            </a:r>
            <a:br>
              <a:rPr lang="en-US" sz="2400" dirty="0"/>
            </a:br>
            <a:r>
              <a:rPr lang="en-US" sz="2400" dirty="0"/>
              <a:t>is worse than a year ago.</a:t>
            </a:r>
          </a:p>
        </p:txBody>
      </p:sp>
      <p:sp>
        <p:nvSpPr>
          <p:cNvPr id="2" name="Text Placeholder 1">
            <a:extLst>
              <a:ext uri="{FF2B5EF4-FFF2-40B4-BE49-F238E27FC236}">
                <a16:creationId xmlns:a16="http://schemas.microsoft.com/office/drawing/2014/main" id="{44297F41-5529-488F-ABF6-26D369448B35}"/>
              </a:ext>
            </a:extLst>
          </p:cNvPr>
          <p:cNvSpPr>
            <a:spLocks noGrp="1"/>
          </p:cNvSpPr>
          <p:nvPr>
            <p:ph type="body" sz="quarter" idx="10"/>
          </p:nvPr>
        </p:nvSpPr>
        <p:spPr>
          <a:xfrm>
            <a:off x="762000" y="1428750"/>
            <a:ext cx="4138246" cy="3276600"/>
          </a:xfrm>
        </p:spPr>
        <p:txBody>
          <a:bodyPr/>
          <a:lstStyle/>
          <a:p>
            <a:pPr marL="285750" indent="-285750">
              <a:lnSpc>
                <a:spcPct val="110000"/>
              </a:lnSpc>
              <a:spcBef>
                <a:spcPts val="600"/>
              </a:spcBef>
              <a:spcAft>
                <a:spcPts val="600"/>
              </a:spcAft>
            </a:pPr>
            <a:r>
              <a:rPr lang="en-US" sz="1600" dirty="0"/>
              <a:t>26% of respondents reported that they were more worse off financially in 2020 compared to 15% in 2018, an increase of 60%.</a:t>
            </a:r>
          </a:p>
          <a:p>
            <a:pPr marL="285750" indent="-285750">
              <a:lnSpc>
                <a:spcPct val="110000"/>
              </a:lnSpc>
              <a:spcBef>
                <a:spcPts val="600"/>
              </a:spcBef>
              <a:spcAft>
                <a:spcPts val="600"/>
              </a:spcAft>
            </a:pPr>
            <a:r>
              <a:rPr lang="en-US" sz="1600" dirty="0"/>
              <a:t>26% of respondents said they were better off financially in 2020 compared to 36% in 2018, an increase of 38%.</a:t>
            </a:r>
          </a:p>
          <a:p>
            <a:pPr marL="285750" indent="-285750">
              <a:lnSpc>
                <a:spcPct val="110000"/>
              </a:lnSpc>
              <a:spcBef>
                <a:spcPts val="600"/>
              </a:spcBef>
              <a:spcAft>
                <a:spcPts val="600"/>
              </a:spcAft>
            </a:pPr>
            <a:r>
              <a:rPr lang="en-US" sz="1600" dirty="0"/>
              <a:t>Alberta had the highest proportion of respondents that indicated that their financial situations had worsened compared to the prior year</a:t>
            </a:r>
          </a:p>
        </p:txBody>
      </p:sp>
      <p:graphicFrame>
        <p:nvGraphicFramePr>
          <p:cNvPr id="7" name="Chart 6" descr="Financial situation compared to last year"/>
          <p:cNvGraphicFramePr/>
          <p:nvPr>
            <p:extLst>
              <p:ext uri="{D42A27DB-BD31-4B8C-83A1-F6EECF244321}">
                <p14:modId xmlns:p14="http://schemas.microsoft.com/office/powerpoint/2010/main" val="2935572772"/>
              </p:ext>
            </p:extLst>
          </p:nvPr>
        </p:nvGraphicFramePr>
        <p:xfrm>
          <a:off x="4572000" y="1419225"/>
          <a:ext cx="4267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16CFFF5-234C-40AB-B53D-0B272A1E0329}"/>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153512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Impact of COVID on spending and saving </a:t>
            </a:r>
          </a:p>
        </p:txBody>
      </p:sp>
      <p:graphicFrame>
        <p:nvGraphicFramePr>
          <p:cNvPr id="2" name="Chart 1" descr="Impact of COVID on spending">
            <a:extLst>
              <a:ext uri="{FF2B5EF4-FFF2-40B4-BE49-F238E27FC236}">
                <a16:creationId xmlns:a16="http://schemas.microsoft.com/office/drawing/2014/main" id="{0680BD40-F571-4ECD-B588-DCAE2DE71316}"/>
              </a:ext>
            </a:extLst>
          </p:cNvPr>
          <p:cNvGraphicFramePr/>
          <p:nvPr>
            <p:extLst>
              <p:ext uri="{D42A27DB-BD31-4B8C-83A1-F6EECF244321}">
                <p14:modId xmlns:p14="http://schemas.microsoft.com/office/powerpoint/2010/main" val="1034344738"/>
              </p:ext>
            </p:extLst>
          </p:nvPr>
        </p:nvGraphicFramePr>
        <p:xfrm>
          <a:off x="137381" y="1123950"/>
          <a:ext cx="4053619"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003870A7-4E3D-418C-90F6-C4DA47E78AA9}"/>
              </a:ext>
            </a:extLst>
          </p:cNvPr>
          <p:cNvSpPr>
            <a:spLocks noGrp="1"/>
          </p:cNvSpPr>
          <p:nvPr>
            <p:ph type="body" sz="quarter" idx="10"/>
          </p:nvPr>
        </p:nvSpPr>
        <p:spPr>
          <a:xfrm>
            <a:off x="414216" y="3509521"/>
            <a:ext cx="3845170" cy="1195829"/>
          </a:xfrm>
        </p:spPr>
        <p:txBody>
          <a:bodyPr/>
          <a:lstStyle/>
          <a:p>
            <a:r>
              <a:rPr lang="en-US" sz="1200" dirty="0"/>
              <a:t>Respondents under the age of 55 were most likely to report that their savings decreased significantly as a result of the pandemic</a:t>
            </a:r>
          </a:p>
        </p:txBody>
      </p:sp>
      <p:graphicFrame>
        <p:nvGraphicFramePr>
          <p:cNvPr id="3" name="Chart 2" descr="Impact of COVID on saving">
            <a:extLst>
              <a:ext uri="{FF2B5EF4-FFF2-40B4-BE49-F238E27FC236}">
                <a16:creationId xmlns:a16="http://schemas.microsoft.com/office/drawing/2014/main" id="{97A146D2-B682-471C-A590-E8EFF7038BE9}"/>
              </a:ext>
            </a:extLst>
          </p:cNvPr>
          <p:cNvGraphicFramePr/>
          <p:nvPr>
            <p:extLst>
              <p:ext uri="{D42A27DB-BD31-4B8C-83A1-F6EECF244321}">
                <p14:modId xmlns:p14="http://schemas.microsoft.com/office/powerpoint/2010/main" val="3596498003"/>
              </p:ext>
            </p:extLst>
          </p:nvPr>
        </p:nvGraphicFramePr>
        <p:xfrm>
          <a:off x="4495800" y="1127681"/>
          <a:ext cx="4552949" cy="2358469"/>
        </p:xfrm>
        <a:graphic>
          <a:graphicData uri="http://schemas.openxmlformats.org/drawingml/2006/chart">
            <c:chart xmlns:c="http://schemas.openxmlformats.org/drawingml/2006/chart" xmlns:r="http://schemas.openxmlformats.org/officeDocument/2006/relationships" r:id="rId4"/>
          </a:graphicData>
        </a:graphic>
      </p:graphicFrame>
      <p:sp>
        <p:nvSpPr>
          <p:cNvPr id="4" name="Content Placeholder 2">
            <a:extLst>
              <a:ext uri="{FF2B5EF4-FFF2-40B4-BE49-F238E27FC236}">
                <a16:creationId xmlns:a16="http://schemas.microsoft.com/office/drawing/2014/main" id="{C6FC831D-9C13-437D-B994-D93D6C414AD2}"/>
              </a:ext>
            </a:extLst>
          </p:cNvPr>
          <p:cNvSpPr txBox="1">
            <a:spLocks/>
          </p:cNvSpPr>
          <p:nvPr/>
        </p:nvSpPr>
        <p:spPr>
          <a:xfrm>
            <a:off x="4369639" y="3486150"/>
            <a:ext cx="4679109" cy="1195829"/>
          </a:xfrm>
          <a:prstGeom prst="rect">
            <a:avLst/>
          </a:prstGeom>
        </p:spPr>
        <p:txBody>
          <a:bodyPr>
            <a:noAutofit/>
          </a:bodyPr>
          <a:lstStyle>
            <a:lvl1pPr marL="0" indent="0" algn="l" defTabSz="914400" rtl="0" eaLnBrk="1" latinLnBrk="0" hangingPunct="1">
              <a:spcBef>
                <a:spcPct val="20000"/>
              </a:spcBef>
              <a:buFont typeface="Arial" pitchFamily="34" charset="0"/>
              <a:buNone/>
              <a:defRPr sz="2000" b="0" kern="1200" baseline="0">
                <a:solidFill>
                  <a:srgbClr val="51534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spcBef>
                <a:spcPct val="20000"/>
              </a:spcBef>
              <a:buFont typeface="Arial" panose="020B0604020202020204" pitchFamily="34" charset="0"/>
              <a:buChar char="-"/>
              <a:defRPr sz="2000" kern="1200" baseline="0">
                <a:solidFill>
                  <a:srgbClr val="51534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51534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51534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5153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600"/>
              </a:spcBef>
              <a:spcAft>
                <a:spcPts val="600"/>
              </a:spcAft>
              <a:buFont typeface="Arial" panose="020B0604020202020204" pitchFamily="34" charset="0"/>
              <a:buChar char="•"/>
            </a:pPr>
            <a:r>
              <a:rPr lang="en-US" sz="1200" dirty="0">
                <a:solidFill>
                  <a:schemeClr val="tx1">
                    <a:lumMod val="75000"/>
                    <a:lumOff val="25000"/>
                  </a:schemeClr>
                </a:solidFill>
              </a:rPr>
              <a:t>Respondents under the age of 35 were most likely to report that the amount of their savings decreased as a result of the pandemic</a:t>
            </a:r>
          </a:p>
          <a:p>
            <a:pPr marL="171450" indent="-171450">
              <a:spcBef>
                <a:spcPts val="600"/>
              </a:spcBef>
              <a:spcAft>
                <a:spcPts val="600"/>
              </a:spcAft>
              <a:buFont typeface="Arial" panose="020B0604020202020204" pitchFamily="34" charset="0"/>
              <a:buChar char="•"/>
            </a:pPr>
            <a:r>
              <a:rPr lang="en-US" sz="1200" dirty="0">
                <a:solidFill>
                  <a:schemeClr val="tx1">
                    <a:lumMod val="75000"/>
                    <a:lumOff val="25000"/>
                  </a:schemeClr>
                </a:solidFill>
              </a:rPr>
              <a:t>Respondents 55 years and older were most likely to report that their savings were not affected by the pandemic.</a:t>
            </a:r>
          </a:p>
        </p:txBody>
      </p:sp>
      <p:sp>
        <p:nvSpPr>
          <p:cNvPr id="8" name="TextBox 7">
            <a:extLst>
              <a:ext uri="{FF2B5EF4-FFF2-40B4-BE49-F238E27FC236}">
                <a16:creationId xmlns:a16="http://schemas.microsoft.com/office/drawing/2014/main" id="{42A12621-C3AB-458F-A2E1-C7E205AD1D9E}"/>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102106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21% of pre-retired respondents expect </a:t>
            </a:r>
            <a:br>
              <a:rPr lang="en-US" dirty="0"/>
            </a:br>
            <a:r>
              <a:rPr lang="en-US" dirty="0"/>
              <a:t>to delay retirement </a:t>
            </a:r>
          </a:p>
        </p:txBody>
      </p:sp>
      <p:sp>
        <p:nvSpPr>
          <p:cNvPr id="3" name="Text Placeholder 2">
            <a:extLst>
              <a:ext uri="{FF2B5EF4-FFF2-40B4-BE49-F238E27FC236}">
                <a16:creationId xmlns:a16="http://schemas.microsoft.com/office/drawing/2014/main" id="{5F22AE96-98DF-4275-9EBF-F9DBEC625A97}"/>
              </a:ext>
            </a:extLst>
          </p:cNvPr>
          <p:cNvSpPr>
            <a:spLocks noGrp="1"/>
          </p:cNvSpPr>
          <p:nvPr>
            <p:ph type="body" sz="quarter" idx="10"/>
          </p:nvPr>
        </p:nvSpPr>
        <p:spPr>
          <a:xfrm>
            <a:off x="762000" y="1428750"/>
            <a:ext cx="3505200" cy="3276600"/>
          </a:xfrm>
        </p:spPr>
        <p:txBody>
          <a:bodyPr/>
          <a:lstStyle/>
          <a:p>
            <a:pPr marL="285750" indent="-285750">
              <a:spcBef>
                <a:spcPts val="600"/>
              </a:spcBef>
              <a:spcAft>
                <a:spcPts val="600"/>
              </a:spcAft>
            </a:pPr>
            <a:r>
              <a:rPr lang="en-US" sz="1400" dirty="0"/>
              <a:t>Women (51%) were more likely to respond that they plan to work past the age of 65 because they do not believe they can afford to retire as compared to men (35%)</a:t>
            </a:r>
          </a:p>
          <a:p>
            <a:pPr marL="285750" indent="-285750">
              <a:spcBef>
                <a:spcPts val="600"/>
              </a:spcBef>
              <a:spcAft>
                <a:spcPts val="600"/>
              </a:spcAft>
            </a:pPr>
            <a:r>
              <a:rPr lang="en-US" sz="1400" dirty="0"/>
              <a:t>49% of respondents over the age of 55 indicated that they plan to work past the age of 65 because they enjoy their jobs.</a:t>
            </a:r>
          </a:p>
          <a:p>
            <a:pPr marL="285750" indent="-285750">
              <a:spcBef>
                <a:spcPts val="600"/>
              </a:spcBef>
              <a:spcAft>
                <a:spcPts val="600"/>
              </a:spcAft>
            </a:pPr>
            <a:r>
              <a:rPr lang="en-US" sz="1400" dirty="0"/>
              <a:t>Men (24%) were more likely to indicate that they plan to retire later as a result of the pandemic as compared to women (17%).</a:t>
            </a:r>
          </a:p>
        </p:txBody>
      </p:sp>
      <p:graphicFrame>
        <p:nvGraphicFramePr>
          <p:cNvPr id="17" name="Chart 16" descr="Whether COVID-19 has impacted retirement plans">
            <a:extLst>
              <a:ext uri="{FF2B5EF4-FFF2-40B4-BE49-F238E27FC236}">
                <a16:creationId xmlns:a16="http://schemas.microsoft.com/office/drawing/2014/main" id="{9B63BCAF-E116-40F0-B92F-6A1FB57316A8}"/>
              </a:ext>
            </a:extLst>
          </p:cNvPr>
          <p:cNvGraphicFramePr/>
          <p:nvPr>
            <p:extLst>
              <p:ext uri="{D42A27DB-BD31-4B8C-83A1-F6EECF244321}">
                <p14:modId xmlns:p14="http://schemas.microsoft.com/office/powerpoint/2010/main" val="3980574079"/>
              </p:ext>
            </p:extLst>
          </p:nvPr>
        </p:nvGraphicFramePr>
        <p:xfrm>
          <a:off x="3810000" y="1276350"/>
          <a:ext cx="4686300" cy="30332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D5140A9-1424-4306-8364-409A4907866B}"/>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351657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bwMode="auto">
          <a:xfrm>
            <a:off x="1" y="0"/>
            <a:ext cx="9143999" cy="5143500"/>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2" name="Title 1">
            <a:extLst>
              <a:ext uri="{FF2B5EF4-FFF2-40B4-BE49-F238E27FC236}">
                <a16:creationId xmlns:a16="http://schemas.microsoft.com/office/drawing/2014/main" id="{0EF140CC-EE53-4910-B1D7-9C0C07790FAA}"/>
              </a:ext>
            </a:extLst>
          </p:cNvPr>
          <p:cNvSpPr>
            <a:spLocks noGrp="1"/>
          </p:cNvSpPr>
          <p:nvPr>
            <p:ph type="title"/>
          </p:nvPr>
        </p:nvSpPr>
        <p:spPr>
          <a:xfrm>
            <a:off x="2190750" y="2152618"/>
            <a:ext cx="4762500" cy="419132"/>
          </a:xfrm>
        </p:spPr>
        <p:txBody>
          <a:bodyPr/>
          <a:lstStyle/>
          <a:p>
            <a:r>
              <a:rPr lang="en-US" sz="3600" b="0" dirty="0">
                <a:solidFill>
                  <a:schemeClr val="bg1"/>
                </a:solidFill>
              </a:rPr>
              <a:t>2020 snapshot of financial attitudes, </a:t>
            </a:r>
            <a:br>
              <a:rPr lang="en-US" sz="3600" b="0" dirty="0">
                <a:solidFill>
                  <a:schemeClr val="bg1"/>
                </a:solidFill>
              </a:rPr>
            </a:br>
            <a:r>
              <a:rPr lang="en-US" sz="3600" b="0" dirty="0">
                <a:solidFill>
                  <a:schemeClr val="bg1"/>
                </a:solidFill>
              </a:rPr>
              <a:t>habits, capability and confidence</a:t>
            </a:r>
            <a:endParaRPr lang="en-US" sz="3600" b="0" dirty="0"/>
          </a:p>
        </p:txBody>
      </p:sp>
      <p:sp>
        <p:nvSpPr>
          <p:cNvPr id="4" name="TextBox 3">
            <a:extLst>
              <a:ext uri="{FF2B5EF4-FFF2-40B4-BE49-F238E27FC236}">
                <a16:creationId xmlns:a16="http://schemas.microsoft.com/office/drawing/2014/main" id="{B4B6D2BD-2BEE-4DAF-9C16-A59B6A5EBD7C}"/>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359594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Greatest Sources of Financial Stress</a:t>
            </a:r>
          </a:p>
        </p:txBody>
      </p:sp>
      <p:sp>
        <p:nvSpPr>
          <p:cNvPr id="2" name="Text Placeholder 1">
            <a:extLst>
              <a:ext uri="{FF2B5EF4-FFF2-40B4-BE49-F238E27FC236}">
                <a16:creationId xmlns:a16="http://schemas.microsoft.com/office/drawing/2014/main" id="{112A53D4-B0F4-4642-9386-785B0310AC88}"/>
              </a:ext>
            </a:extLst>
          </p:cNvPr>
          <p:cNvSpPr>
            <a:spLocks noGrp="1"/>
          </p:cNvSpPr>
          <p:nvPr>
            <p:ph type="body" sz="quarter" idx="10"/>
          </p:nvPr>
        </p:nvSpPr>
        <p:spPr>
          <a:xfrm>
            <a:off x="762000" y="1123950"/>
            <a:ext cx="3387969" cy="3581400"/>
          </a:xfrm>
        </p:spPr>
        <p:txBody>
          <a:bodyPr/>
          <a:lstStyle/>
          <a:p>
            <a:pPr marL="0" indent="0">
              <a:buNone/>
            </a:pPr>
            <a:r>
              <a:rPr lang="en-US" sz="1800" b="1" dirty="0">
                <a:solidFill>
                  <a:schemeClr val="accent2"/>
                </a:solidFill>
              </a:rPr>
              <a:t>72% of Canadians reported financial stress …</a:t>
            </a:r>
          </a:p>
          <a:p>
            <a:pPr marL="285750" indent="-285750">
              <a:spcBef>
                <a:spcPts val="1200"/>
              </a:spcBef>
            </a:pPr>
            <a:r>
              <a:rPr lang="en-US" sz="1800" dirty="0"/>
              <a:t>Men and Women were equally likely to report being stressed about finances.</a:t>
            </a:r>
          </a:p>
          <a:p>
            <a:pPr marL="285750" indent="-285750">
              <a:spcBef>
                <a:spcPts val="1200"/>
              </a:spcBef>
            </a:pPr>
            <a:r>
              <a:rPr lang="en-US" sz="1800" dirty="0"/>
              <a:t>Big three stresses are saving, debt repayment, and retirement planning.  </a:t>
            </a:r>
          </a:p>
          <a:p>
            <a:pPr marL="285750" indent="-285750">
              <a:spcBef>
                <a:spcPts val="1200"/>
              </a:spcBef>
            </a:pPr>
            <a:r>
              <a:rPr lang="en-US" sz="1800" dirty="0"/>
              <a:t>Almost one in 10 is stressed about affording the basics</a:t>
            </a:r>
          </a:p>
        </p:txBody>
      </p:sp>
      <p:graphicFrame>
        <p:nvGraphicFramePr>
          <p:cNvPr id="3" name="Table 2">
            <a:extLst>
              <a:ext uri="{FF2B5EF4-FFF2-40B4-BE49-F238E27FC236}">
                <a16:creationId xmlns:a16="http://schemas.microsoft.com/office/drawing/2014/main" id="{C318B432-ECA9-4EC3-9D58-4CC10BF8D510}"/>
              </a:ext>
            </a:extLst>
          </p:cNvPr>
          <p:cNvGraphicFramePr>
            <a:graphicFrameLocks noGrp="1"/>
          </p:cNvGraphicFramePr>
          <p:nvPr>
            <p:extLst>
              <p:ext uri="{D42A27DB-BD31-4B8C-83A1-F6EECF244321}">
                <p14:modId xmlns:p14="http://schemas.microsoft.com/office/powerpoint/2010/main" val="138550522"/>
              </p:ext>
            </p:extLst>
          </p:nvPr>
        </p:nvGraphicFramePr>
        <p:xfrm>
          <a:off x="4305300" y="1123950"/>
          <a:ext cx="4419600" cy="3420432"/>
        </p:xfrm>
        <a:graphic>
          <a:graphicData uri="http://schemas.openxmlformats.org/drawingml/2006/table">
            <a:tbl>
              <a:tblPr firstRow="1">
                <a:tableStyleId>{5C22544A-7EE6-4342-B048-85BDC9FD1C3A}</a:tableStyleId>
              </a:tblPr>
              <a:tblGrid>
                <a:gridCol w="3810000">
                  <a:extLst>
                    <a:ext uri="{9D8B030D-6E8A-4147-A177-3AD203B41FA5}">
                      <a16:colId xmlns:a16="http://schemas.microsoft.com/office/drawing/2014/main" val="2447438711"/>
                    </a:ext>
                  </a:extLst>
                </a:gridCol>
                <a:gridCol w="609600">
                  <a:extLst>
                    <a:ext uri="{9D8B030D-6E8A-4147-A177-3AD203B41FA5}">
                      <a16:colId xmlns:a16="http://schemas.microsoft.com/office/drawing/2014/main" val="1980858334"/>
                    </a:ext>
                  </a:extLst>
                </a:gridCol>
              </a:tblGrid>
              <a:tr h="175292">
                <a:tc>
                  <a:txBody>
                    <a:bodyPr/>
                    <a:lstStyle/>
                    <a:p>
                      <a:pPr algn="l" fontAlgn="b"/>
                      <a:r>
                        <a:rPr lang="en-US" sz="1200" b="0" i="0" u="none" strike="noStrike" dirty="0">
                          <a:effectLst/>
                          <a:latin typeface="Calibri" panose="020F0502020204030204" pitchFamily="34" charset="0"/>
                        </a:rPr>
                        <a:t>Most stressful element</a:t>
                      </a:r>
                    </a:p>
                  </a:txBody>
                  <a:tcPr marL="7144" marR="7144" marT="7144" marB="0" anchor="b"/>
                </a:tc>
                <a:tc>
                  <a:txBody>
                    <a:bodyPr/>
                    <a:lstStyle/>
                    <a:p>
                      <a:pPr algn="ctr" fontAlgn="b"/>
                      <a:r>
                        <a:rPr lang="en-US" sz="1200" u="none" strike="noStrike" dirty="0">
                          <a:effectLst/>
                        </a:rPr>
                        <a:t>2020</a:t>
                      </a:r>
                      <a:endParaRPr lang="en-US" sz="1200" b="0" i="0" u="none" strike="noStrike" dirty="0">
                        <a:effectLst/>
                        <a:latin typeface="Calibri" panose="020F0502020204030204" pitchFamily="34" charset="0"/>
                      </a:endParaRPr>
                    </a:p>
                  </a:txBody>
                  <a:tcPr marL="7144" marR="7144" marT="7144" marB="0" anchor="b"/>
                </a:tc>
                <a:extLst>
                  <a:ext uri="{0D108BD9-81ED-4DB2-BD59-A6C34878D82A}">
                    <a16:rowId xmlns:a16="http://schemas.microsoft.com/office/drawing/2014/main" val="41929078"/>
                  </a:ext>
                </a:extLst>
              </a:tr>
              <a:tr h="175292">
                <a:tc>
                  <a:txBody>
                    <a:bodyPr/>
                    <a:lstStyle/>
                    <a:p>
                      <a:pPr algn="l" fontAlgn="b"/>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200" b="0" i="0" u="none" strike="noStrike" dirty="0">
                        <a:effectLst/>
                        <a:latin typeface="Calibri" panose="020F0502020204030204" pitchFamily="34" charset="0"/>
                      </a:endParaRPr>
                    </a:p>
                  </a:txBody>
                  <a:tcPr marL="7144" marR="7144" marT="7144" marB="0" anchor="b"/>
                </a:tc>
                <a:extLst>
                  <a:ext uri="{0D108BD9-81ED-4DB2-BD59-A6C34878D82A}">
                    <a16:rowId xmlns:a16="http://schemas.microsoft.com/office/drawing/2014/main" val="1096417227"/>
                  </a:ext>
                </a:extLst>
              </a:tr>
              <a:tr h="175292">
                <a:tc>
                  <a:txBody>
                    <a:bodyPr/>
                    <a:lstStyle/>
                    <a:p>
                      <a:pPr algn="l" fontAlgn="b"/>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200" b="0" i="0" u="none" strike="noStrike" dirty="0">
                        <a:effectLst/>
                        <a:latin typeface="Calibri" panose="020F0502020204030204" pitchFamily="34" charset="0"/>
                      </a:endParaRPr>
                    </a:p>
                  </a:txBody>
                  <a:tcPr marL="7144" marR="7144" marT="7144" marB="0" anchor="b"/>
                </a:tc>
                <a:extLst>
                  <a:ext uri="{0D108BD9-81ED-4DB2-BD59-A6C34878D82A}">
                    <a16:rowId xmlns:a16="http://schemas.microsoft.com/office/drawing/2014/main" val="2092581328"/>
                  </a:ext>
                </a:extLst>
              </a:tr>
              <a:tr h="175292">
                <a:tc>
                  <a:txBody>
                    <a:bodyPr/>
                    <a:lstStyle/>
                    <a:p>
                      <a:pPr algn="l" fontAlgn="b"/>
                      <a:r>
                        <a:rPr lang="en-US" sz="1200" b="1" i="0" u="none" strike="noStrike" dirty="0">
                          <a:solidFill>
                            <a:srgbClr val="7030A0"/>
                          </a:solidFill>
                          <a:effectLst/>
                          <a:latin typeface="Calibri" panose="020F0502020204030204" pitchFamily="34" charset="0"/>
                        </a:rPr>
                        <a:t>Saving money</a:t>
                      </a:r>
                    </a:p>
                  </a:txBody>
                  <a:tcPr marL="7144" marR="7144" marT="7144" marB="0" anchor="b"/>
                </a:tc>
                <a:tc>
                  <a:txBody>
                    <a:bodyPr/>
                    <a:lstStyle/>
                    <a:p>
                      <a:pPr algn="ctr" fontAlgn="b"/>
                      <a:r>
                        <a:rPr lang="en-US" sz="1200" b="1" i="0" u="none" strike="noStrike" dirty="0">
                          <a:solidFill>
                            <a:srgbClr val="7030A0"/>
                          </a:solidFill>
                          <a:effectLst/>
                          <a:latin typeface="Calibri" panose="020F0502020204030204" pitchFamily="34" charset="0"/>
                        </a:rPr>
                        <a:t>16%</a:t>
                      </a:r>
                    </a:p>
                  </a:txBody>
                  <a:tcPr marL="7144" marR="7144" marT="7144" marB="0" anchor="b"/>
                </a:tc>
                <a:extLst>
                  <a:ext uri="{0D108BD9-81ED-4DB2-BD59-A6C34878D82A}">
                    <a16:rowId xmlns:a16="http://schemas.microsoft.com/office/drawing/2014/main" val="3550836668"/>
                  </a:ext>
                </a:extLst>
              </a:tr>
              <a:tr h="175292">
                <a:tc>
                  <a:txBody>
                    <a:bodyPr/>
                    <a:lstStyle/>
                    <a:p>
                      <a:pPr algn="l" fontAlgn="b"/>
                      <a:r>
                        <a:rPr lang="en-US" sz="1200" b="1" i="0" u="none" strike="noStrike" dirty="0">
                          <a:solidFill>
                            <a:srgbClr val="7030A0"/>
                          </a:solidFill>
                          <a:effectLst/>
                          <a:latin typeface="Calibri" panose="020F0502020204030204" pitchFamily="34" charset="0"/>
                        </a:rPr>
                        <a:t>Paying off my debts/Paying off partner’s debts</a:t>
                      </a:r>
                    </a:p>
                  </a:txBody>
                  <a:tcPr marL="7144" marR="7144" marT="7144" marB="0" anchor="b"/>
                </a:tc>
                <a:tc>
                  <a:txBody>
                    <a:bodyPr/>
                    <a:lstStyle/>
                    <a:p>
                      <a:pPr algn="ctr" fontAlgn="b"/>
                      <a:r>
                        <a:rPr lang="en-US" sz="1200" b="1" i="0" u="none" strike="noStrike" dirty="0">
                          <a:solidFill>
                            <a:srgbClr val="7030A0"/>
                          </a:solidFill>
                          <a:effectLst/>
                          <a:latin typeface="Calibri" panose="020F0502020204030204" pitchFamily="34" charset="0"/>
                        </a:rPr>
                        <a:t>11%</a:t>
                      </a:r>
                    </a:p>
                  </a:txBody>
                  <a:tcPr marL="7144" marR="7144" marT="7144" marB="0" anchor="b"/>
                </a:tc>
                <a:extLst>
                  <a:ext uri="{0D108BD9-81ED-4DB2-BD59-A6C34878D82A}">
                    <a16:rowId xmlns:a16="http://schemas.microsoft.com/office/drawing/2014/main" val="3084663075"/>
                  </a:ext>
                </a:extLst>
              </a:tr>
              <a:tr h="175292">
                <a:tc>
                  <a:txBody>
                    <a:bodyPr/>
                    <a:lstStyle/>
                    <a:p>
                      <a:pPr algn="l" fontAlgn="b"/>
                      <a:r>
                        <a:rPr lang="en-US" sz="1200" b="1" i="0" u="none" strike="noStrike" dirty="0">
                          <a:solidFill>
                            <a:srgbClr val="7030A0"/>
                          </a:solidFill>
                          <a:effectLst/>
                          <a:latin typeface="Calibri" panose="020F0502020204030204" pitchFamily="34" charset="0"/>
                        </a:rPr>
                        <a:t>Saving/planning for retirement</a:t>
                      </a:r>
                    </a:p>
                  </a:txBody>
                  <a:tcPr marL="7144" marR="7144" marT="7144" marB="0" anchor="b"/>
                </a:tc>
                <a:tc>
                  <a:txBody>
                    <a:bodyPr/>
                    <a:lstStyle/>
                    <a:p>
                      <a:pPr algn="ctr" fontAlgn="b"/>
                      <a:r>
                        <a:rPr lang="en-US" sz="1200" b="1" i="0" u="none" strike="noStrike" dirty="0">
                          <a:solidFill>
                            <a:srgbClr val="7030A0"/>
                          </a:solidFill>
                          <a:effectLst/>
                          <a:latin typeface="Calibri" panose="020F0502020204030204" pitchFamily="34" charset="0"/>
                        </a:rPr>
                        <a:t>11%</a:t>
                      </a:r>
                    </a:p>
                  </a:txBody>
                  <a:tcPr marL="7144" marR="7144" marT="7144" marB="0" anchor="b"/>
                </a:tc>
                <a:extLst>
                  <a:ext uri="{0D108BD9-81ED-4DB2-BD59-A6C34878D82A}">
                    <a16:rowId xmlns:a16="http://schemas.microsoft.com/office/drawing/2014/main" val="570447218"/>
                  </a:ext>
                </a:extLst>
              </a:tr>
              <a:tr h="175292">
                <a:tc>
                  <a:txBody>
                    <a:bodyPr/>
                    <a:lstStyle/>
                    <a:p>
                      <a:pPr algn="l" fontAlgn="b"/>
                      <a:r>
                        <a:rPr lang="en-US" sz="1200" b="0" i="0" u="none" strike="noStrike" dirty="0">
                          <a:solidFill>
                            <a:schemeClr val="tx1"/>
                          </a:solidFill>
                          <a:effectLst/>
                          <a:latin typeface="Calibri" panose="020F0502020204030204" pitchFamily="34" charset="0"/>
                        </a:rPr>
                        <a:t>Making sure I can afford the necessities</a:t>
                      </a:r>
                    </a:p>
                  </a:txBody>
                  <a:tcPr marL="7144" marR="7144" marT="7144" marB="0" anchor="b"/>
                </a:tc>
                <a:tc>
                  <a:txBody>
                    <a:bodyPr/>
                    <a:lstStyle/>
                    <a:p>
                      <a:pPr algn="ctr" fontAlgn="b"/>
                      <a:r>
                        <a:rPr lang="en-US" sz="1200" b="0" i="0" u="none" strike="noStrike" dirty="0">
                          <a:solidFill>
                            <a:schemeClr val="tx1"/>
                          </a:solidFill>
                          <a:effectLst/>
                          <a:latin typeface="Calibri" panose="020F0502020204030204" pitchFamily="34" charset="0"/>
                        </a:rPr>
                        <a:t>9%</a:t>
                      </a:r>
                    </a:p>
                  </a:txBody>
                  <a:tcPr marL="7144" marR="7144" marT="7144" marB="0" anchor="b"/>
                </a:tc>
                <a:extLst>
                  <a:ext uri="{0D108BD9-81ED-4DB2-BD59-A6C34878D82A}">
                    <a16:rowId xmlns:a16="http://schemas.microsoft.com/office/drawing/2014/main" val="752202640"/>
                  </a:ext>
                </a:extLst>
              </a:tr>
              <a:tr h="175292">
                <a:tc>
                  <a:txBody>
                    <a:bodyPr/>
                    <a:lstStyle/>
                    <a:p>
                      <a:pPr algn="l" fontAlgn="b"/>
                      <a:r>
                        <a:rPr lang="en-US" sz="1200" b="0" i="0" u="none" strike="noStrike" dirty="0">
                          <a:effectLst/>
                          <a:latin typeface="Calibri" panose="020F0502020204030204" pitchFamily="34" charset="0"/>
                        </a:rPr>
                        <a:t>Investing</a:t>
                      </a:r>
                    </a:p>
                  </a:txBody>
                  <a:tcPr marL="7144" marR="7144" marT="7144" marB="0" anchor="b"/>
                </a:tc>
                <a:tc>
                  <a:txBody>
                    <a:bodyPr/>
                    <a:lstStyle/>
                    <a:p>
                      <a:pPr algn="ctr" fontAlgn="b"/>
                      <a:r>
                        <a:rPr lang="en-US" sz="1200" b="0" i="0" u="none" strike="noStrike" dirty="0">
                          <a:effectLst/>
                          <a:latin typeface="Calibri" panose="020F0502020204030204" pitchFamily="34" charset="0"/>
                        </a:rPr>
                        <a:t>7%</a:t>
                      </a:r>
                    </a:p>
                  </a:txBody>
                  <a:tcPr marL="7144" marR="7144" marT="7144" marB="0" anchor="b"/>
                </a:tc>
                <a:extLst>
                  <a:ext uri="{0D108BD9-81ED-4DB2-BD59-A6C34878D82A}">
                    <a16:rowId xmlns:a16="http://schemas.microsoft.com/office/drawing/2014/main" val="1811102233"/>
                  </a:ext>
                </a:extLst>
              </a:tr>
              <a:tr h="175292">
                <a:tc>
                  <a:txBody>
                    <a:bodyPr/>
                    <a:lstStyle/>
                    <a:p>
                      <a:pPr algn="l" fontAlgn="b"/>
                      <a:r>
                        <a:rPr lang="en-US" sz="1200" b="0" i="0" u="none" strike="noStrike" dirty="0">
                          <a:solidFill>
                            <a:schemeClr val="tx1"/>
                          </a:solidFill>
                          <a:effectLst/>
                          <a:latin typeface="Calibri" panose="020F0502020204030204" pitchFamily="34" charset="0"/>
                        </a:rPr>
                        <a:t>Home ownership</a:t>
                      </a:r>
                    </a:p>
                  </a:txBody>
                  <a:tcPr marL="7144" marR="7144" marT="7144" marB="0" anchor="b"/>
                </a:tc>
                <a:tc>
                  <a:txBody>
                    <a:bodyPr/>
                    <a:lstStyle/>
                    <a:p>
                      <a:pPr algn="ctr" fontAlgn="b"/>
                      <a:r>
                        <a:rPr lang="en-US" sz="1200" b="0" i="0" u="none" strike="noStrike" dirty="0">
                          <a:solidFill>
                            <a:schemeClr val="tx1"/>
                          </a:solidFill>
                          <a:effectLst/>
                          <a:latin typeface="Calibri" panose="020F0502020204030204" pitchFamily="34" charset="0"/>
                        </a:rPr>
                        <a:t>7%</a:t>
                      </a:r>
                    </a:p>
                  </a:txBody>
                  <a:tcPr marL="7144" marR="7144" marT="7144" marB="0" anchor="b"/>
                </a:tc>
                <a:extLst>
                  <a:ext uri="{0D108BD9-81ED-4DB2-BD59-A6C34878D82A}">
                    <a16:rowId xmlns:a16="http://schemas.microsoft.com/office/drawing/2014/main" val="806320288"/>
                  </a:ext>
                </a:extLst>
              </a:tr>
              <a:tr h="175292">
                <a:tc>
                  <a:txBody>
                    <a:bodyPr/>
                    <a:lstStyle/>
                    <a:p>
                      <a:pPr algn="l" fontAlgn="b"/>
                      <a:r>
                        <a:rPr lang="en-US" sz="1200" b="0" i="0" u="none" strike="noStrike" dirty="0">
                          <a:effectLst/>
                          <a:latin typeface="Calibri" panose="020F0502020204030204" pitchFamily="34" charset="0"/>
                        </a:rPr>
                        <a:t>Remembering to pay all of my bills on time</a:t>
                      </a:r>
                    </a:p>
                  </a:txBody>
                  <a:tcPr marL="7144" marR="7144" marT="7144" marB="0" anchor="b"/>
                </a:tc>
                <a:tc>
                  <a:txBody>
                    <a:bodyPr/>
                    <a:lstStyle/>
                    <a:p>
                      <a:pPr algn="ctr" fontAlgn="b"/>
                      <a:r>
                        <a:rPr lang="en-US" sz="1200" b="0" i="0" u="none" strike="noStrike" dirty="0">
                          <a:effectLst/>
                          <a:latin typeface="Calibri" panose="020F0502020204030204" pitchFamily="34" charset="0"/>
                        </a:rPr>
                        <a:t>4%</a:t>
                      </a:r>
                    </a:p>
                  </a:txBody>
                  <a:tcPr marL="7144" marR="7144" marT="7144" marB="0" anchor="b"/>
                </a:tc>
                <a:extLst>
                  <a:ext uri="{0D108BD9-81ED-4DB2-BD59-A6C34878D82A}">
                    <a16:rowId xmlns:a16="http://schemas.microsoft.com/office/drawing/2014/main" val="3599625111"/>
                  </a:ext>
                </a:extLst>
              </a:tr>
              <a:tr h="175292">
                <a:tc>
                  <a:txBody>
                    <a:bodyPr/>
                    <a:lstStyle/>
                    <a:p>
                      <a:pPr algn="l" fontAlgn="b"/>
                      <a:r>
                        <a:rPr lang="en-US" sz="1200" b="0" i="0" u="none" strike="noStrike" dirty="0">
                          <a:effectLst/>
                          <a:latin typeface="Calibri" panose="020F0502020204030204" pitchFamily="34" charset="0"/>
                        </a:rPr>
                        <a:t>Continuing to support an adult child</a:t>
                      </a:r>
                    </a:p>
                  </a:txBody>
                  <a:tcPr marL="7144" marR="7144" marT="7144" marB="0" anchor="b"/>
                </a:tc>
                <a:tc>
                  <a:txBody>
                    <a:bodyPr/>
                    <a:lstStyle/>
                    <a:p>
                      <a:pPr algn="ctr" fontAlgn="b"/>
                      <a:r>
                        <a:rPr lang="en-US" sz="1200" b="0" i="0" u="none" strike="noStrike" dirty="0">
                          <a:effectLst/>
                          <a:latin typeface="Calibri" panose="020F0502020204030204" pitchFamily="34" charset="0"/>
                        </a:rPr>
                        <a:t>2%</a:t>
                      </a:r>
                    </a:p>
                  </a:txBody>
                  <a:tcPr marL="7144" marR="7144" marT="7144" marB="0" anchor="b"/>
                </a:tc>
                <a:extLst>
                  <a:ext uri="{0D108BD9-81ED-4DB2-BD59-A6C34878D82A}">
                    <a16:rowId xmlns:a16="http://schemas.microsoft.com/office/drawing/2014/main" val="3759220840"/>
                  </a:ext>
                </a:extLst>
              </a:tr>
              <a:tr h="175292">
                <a:tc>
                  <a:txBody>
                    <a:bodyPr/>
                    <a:lstStyle/>
                    <a:p>
                      <a:pPr algn="l" fontAlgn="b"/>
                      <a:r>
                        <a:rPr lang="en-US" sz="1200" b="0" i="0" u="none" strike="noStrike" dirty="0">
                          <a:effectLst/>
                          <a:latin typeface="Calibri" panose="020F0502020204030204" pitchFamily="34" charset="0"/>
                        </a:rPr>
                        <a:t>Affordable childcare</a:t>
                      </a:r>
                    </a:p>
                  </a:txBody>
                  <a:tcPr marL="7144" marR="7144" marT="7144" marB="0" anchor="b"/>
                </a:tc>
                <a:tc>
                  <a:txBody>
                    <a:bodyPr/>
                    <a:lstStyle/>
                    <a:p>
                      <a:pPr algn="ctr" fontAlgn="b"/>
                      <a:r>
                        <a:rPr lang="en-US" sz="1200" b="0" i="0" u="none" strike="noStrike" dirty="0">
                          <a:effectLst/>
                          <a:latin typeface="Calibri" panose="020F0502020204030204" pitchFamily="34" charset="0"/>
                        </a:rPr>
                        <a:t>1%</a:t>
                      </a:r>
                    </a:p>
                  </a:txBody>
                  <a:tcPr marL="7144" marR="7144" marT="7144" marB="0" anchor="b"/>
                </a:tc>
                <a:extLst>
                  <a:ext uri="{0D108BD9-81ED-4DB2-BD59-A6C34878D82A}">
                    <a16:rowId xmlns:a16="http://schemas.microsoft.com/office/drawing/2014/main" val="236451345"/>
                  </a:ext>
                </a:extLst>
              </a:tr>
              <a:tr h="175292">
                <a:tc>
                  <a:txBody>
                    <a:bodyPr/>
                    <a:lstStyle/>
                    <a:p>
                      <a:pPr algn="l" fontAlgn="b"/>
                      <a:r>
                        <a:rPr lang="en-US" sz="1200" b="0" i="0" u="none" strike="noStrike" dirty="0">
                          <a:effectLst/>
                          <a:latin typeface="Calibri" panose="020F0502020204030204" pitchFamily="34" charset="0"/>
                        </a:rPr>
                        <a:t>Keeping up with peers</a:t>
                      </a:r>
                    </a:p>
                  </a:txBody>
                  <a:tcPr marL="7144" marR="7144" marT="7144" marB="0" anchor="b"/>
                </a:tc>
                <a:tc>
                  <a:txBody>
                    <a:bodyPr/>
                    <a:lstStyle/>
                    <a:p>
                      <a:pPr algn="ctr" fontAlgn="b"/>
                      <a:r>
                        <a:rPr lang="en-US" sz="1200" b="0" i="0" u="none" strike="noStrike" dirty="0">
                          <a:effectLst/>
                          <a:latin typeface="Calibri" panose="020F0502020204030204" pitchFamily="34" charset="0"/>
                        </a:rPr>
                        <a:t>1%</a:t>
                      </a:r>
                    </a:p>
                  </a:txBody>
                  <a:tcPr marL="7144" marR="7144" marT="7144" marB="0" anchor="b"/>
                </a:tc>
                <a:extLst>
                  <a:ext uri="{0D108BD9-81ED-4DB2-BD59-A6C34878D82A}">
                    <a16:rowId xmlns:a16="http://schemas.microsoft.com/office/drawing/2014/main" val="3085891135"/>
                  </a:ext>
                </a:extLst>
              </a:tr>
              <a:tr h="175292">
                <a:tc>
                  <a:txBody>
                    <a:bodyPr/>
                    <a:lstStyle/>
                    <a:p>
                      <a:pPr algn="l" fontAlgn="b"/>
                      <a:r>
                        <a:rPr lang="en-US" sz="1200" b="0" i="0" u="none" strike="noStrike" dirty="0">
                          <a:effectLst/>
                          <a:latin typeface="Calibri" panose="020F0502020204030204" pitchFamily="34" charset="0"/>
                        </a:rPr>
                        <a:t>Helping to support aging parents</a:t>
                      </a:r>
                    </a:p>
                  </a:txBody>
                  <a:tcPr marL="7144" marR="7144" marT="7144" marB="0" anchor="b"/>
                </a:tc>
                <a:tc>
                  <a:txBody>
                    <a:bodyPr/>
                    <a:lstStyle/>
                    <a:p>
                      <a:pPr algn="ctr" fontAlgn="b"/>
                      <a:r>
                        <a:rPr lang="en-US" sz="1200" b="0" i="0" u="none" strike="noStrike" dirty="0">
                          <a:effectLst/>
                          <a:latin typeface="Calibri" panose="020F0502020204030204" pitchFamily="34" charset="0"/>
                        </a:rPr>
                        <a:t>1%</a:t>
                      </a:r>
                    </a:p>
                  </a:txBody>
                  <a:tcPr marL="7144" marR="7144" marT="7144" marB="0" anchor="b"/>
                </a:tc>
                <a:extLst>
                  <a:ext uri="{0D108BD9-81ED-4DB2-BD59-A6C34878D82A}">
                    <a16:rowId xmlns:a16="http://schemas.microsoft.com/office/drawing/2014/main" val="1196143421"/>
                  </a:ext>
                </a:extLst>
              </a:tr>
              <a:tr h="175292">
                <a:tc>
                  <a:txBody>
                    <a:bodyPr/>
                    <a:lstStyle/>
                    <a:p>
                      <a:pPr algn="l" fontAlgn="b"/>
                      <a:r>
                        <a:rPr lang="en-US" sz="1200" b="0" i="0" u="none" strike="noStrike" dirty="0">
                          <a:effectLst/>
                          <a:latin typeface="Calibri" panose="020F0502020204030204" pitchFamily="34" charset="0"/>
                        </a:rPr>
                        <a:t>Costs of having a baby</a:t>
                      </a:r>
                    </a:p>
                  </a:txBody>
                  <a:tcPr marL="7144" marR="7144" marT="7144" marB="0" anchor="b"/>
                </a:tc>
                <a:tc>
                  <a:txBody>
                    <a:bodyPr/>
                    <a:lstStyle/>
                    <a:p>
                      <a:pPr algn="ctr" fontAlgn="b"/>
                      <a:r>
                        <a:rPr lang="en-US" sz="1200" b="0" i="0" u="none" strike="noStrike" dirty="0">
                          <a:effectLst/>
                          <a:latin typeface="Calibri" panose="020F0502020204030204" pitchFamily="34" charset="0"/>
                        </a:rPr>
                        <a:t>1%</a:t>
                      </a:r>
                    </a:p>
                  </a:txBody>
                  <a:tcPr marL="7144" marR="7144" marT="7144" marB="0" anchor="b"/>
                </a:tc>
                <a:extLst>
                  <a:ext uri="{0D108BD9-81ED-4DB2-BD59-A6C34878D82A}">
                    <a16:rowId xmlns:a16="http://schemas.microsoft.com/office/drawing/2014/main" val="1618995389"/>
                  </a:ext>
                </a:extLst>
              </a:tr>
              <a:tr h="175292">
                <a:tc>
                  <a:txBody>
                    <a:bodyPr/>
                    <a:lstStyle/>
                    <a:p>
                      <a:pPr algn="l" fontAlgn="b"/>
                      <a:r>
                        <a:rPr lang="en-US" sz="1200" b="0" i="0" u="none" strike="noStrike" dirty="0">
                          <a:effectLst/>
                          <a:latin typeface="Calibri" panose="020F0502020204030204" pitchFamily="34" charset="0"/>
                        </a:rPr>
                        <a:t>Being able to afford programs for my kids</a:t>
                      </a:r>
                    </a:p>
                  </a:txBody>
                  <a:tcPr marL="7144" marR="7144" marT="7144" marB="0" anchor="b"/>
                </a:tc>
                <a:tc>
                  <a:txBody>
                    <a:bodyPr/>
                    <a:lstStyle/>
                    <a:p>
                      <a:pPr algn="ctr" fontAlgn="b"/>
                      <a:r>
                        <a:rPr lang="en-US" sz="1200" b="0" i="0" u="none" strike="noStrike" dirty="0">
                          <a:effectLst/>
                          <a:latin typeface="Calibri" panose="020F0502020204030204" pitchFamily="34" charset="0"/>
                        </a:rPr>
                        <a:t>0%</a:t>
                      </a:r>
                    </a:p>
                  </a:txBody>
                  <a:tcPr marL="7144" marR="7144" marT="7144" marB="0" anchor="b"/>
                </a:tc>
                <a:extLst>
                  <a:ext uri="{0D108BD9-81ED-4DB2-BD59-A6C34878D82A}">
                    <a16:rowId xmlns:a16="http://schemas.microsoft.com/office/drawing/2014/main" val="1244700756"/>
                  </a:ext>
                </a:extLst>
              </a:tr>
              <a:tr h="175292">
                <a:tc>
                  <a:txBody>
                    <a:bodyPr/>
                    <a:lstStyle/>
                    <a:p>
                      <a:pPr algn="l" fontAlgn="b"/>
                      <a:r>
                        <a:rPr lang="en-US" sz="1200" b="0" i="0" u="none" strike="noStrike" dirty="0">
                          <a:effectLst/>
                          <a:latin typeface="Calibri" panose="020F0502020204030204" pitchFamily="34" charset="0"/>
                        </a:rPr>
                        <a:t>Other</a:t>
                      </a:r>
                    </a:p>
                  </a:txBody>
                  <a:tcPr marL="7144" marR="7144" marT="7144" marB="0" anchor="b"/>
                </a:tc>
                <a:tc>
                  <a:txBody>
                    <a:bodyPr/>
                    <a:lstStyle/>
                    <a:p>
                      <a:pPr algn="ctr" fontAlgn="b"/>
                      <a:r>
                        <a:rPr lang="en-US" sz="1200" b="0" i="0" u="none" strike="noStrike" dirty="0">
                          <a:effectLst/>
                          <a:latin typeface="Calibri" panose="020F0502020204030204" pitchFamily="34" charset="0"/>
                        </a:rPr>
                        <a:t>2%</a:t>
                      </a:r>
                    </a:p>
                  </a:txBody>
                  <a:tcPr marL="7144" marR="7144" marT="7144" marB="0" anchor="b"/>
                </a:tc>
                <a:extLst>
                  <a:ext uri="{0D108BD9-81ED-4DB2-BD59-A6C34878D82A}">
                    <a16:rowId xmlns:a16="http://schemas.microsoft.com/office/drawing/2014/main" val="4094080939"/>
                  </a:ext>
                </a:extLst>
              </a:tr>
              <a:tr h="175292">
                <a:tc>
                  <a:txBody>
                    <a:bodyPr/>
                    <a:lstStyle/>
                    <a:p>
                      <a:pPr algn="l" fontAlgn="b"/>
                      <a:r>
                        <a:rPr lang="en-US" sz="1200" b="0" i="0" u="none" strike="noStrike" dirty="0">
                          <a:effectLst/>
                          <a:latin typeface="Calibri" panose="020F0502020204030204" pitchFamily="34" charset="0"/>
                        </a:rPr>
                        <a:t>Not applicable – I am not stressed from managing my money</a:t>
                      </a:r>
                    </a:p>
                  </a:txBody>
                  <a:tcPr marL="7144" marR="7144" marT="7144" marB="0" anchor="b"/>
                </a:tc>
                <a:tc>
                  <a:txBody>
                    <a:bodyPr/>
                    <a:lstStyle/>
                    <a:p>
                      <a:pPr algn="ctr" fontAlgn="b"/>
                      <a:r>
                        <a:rPr lang="en-US" sz="1200" b="0" i="0" u="none" strike="noStrike" dirty="0">
                          <a:effectLst/>
                          <a:latin typeface="Calibri" panose="020F0502020204030204" pitchFamily="34" charset="0"/>
                        </a:rPr>
                        <a:t>28%</a:t>
                      </a:r>
                    </a:p>
                  </a:txBody>
                  <a:tcPr marL="7144" marR="7144" marT="7144" marB="0" anchor="b"/>
                </a:tc>
                <a:extLst>
                  <a:ext uri="{0D108BD9-81ED-4DB2-BD59-A6C34878D82A}">
                    <a16:rowId xmlns:a16="http://schemas.microsoft.com/office/drawing/2014/main" val="2004535109"/>
                  </a:ext>
                </a:extLst>
              </a:tr>
            </a:tbl>
          </a:graphicData>
        </a:graphic>
      </p:graphicFrame>
      <p:sp>
        <p:nvSpPr>
          <p:cNvPr id="6" name="TextBox 5">
            <a:extLst>
              <a:ext uri="{FF2B5EF4-FFF2-40B4-BE49-F238E27FC236}">
                <a16:creationId xmlns:a16="http://schemas.microsoft.com/office/drawing/2014/main" id="{514116CC-7998-40B5-AEC9-DA1330F53386}"/>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377527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18DA-B706-42C4-B4D7-494FD05391AA}"/>
              </a:ext>
            </a:extLst>
          </p:cNvPr>
          <p:cNvSpPr>
            <a:spLocks noGrp="1"/>
          </p:cNvSpPr>
          <p:nvPr>
            <p:ph type="title"/>
          </p:nvPr>
        </p:nvSpPr>
        <p:spPr/>
        <p:txBody>
          <a:bodyPr/>
          <a:lstStyle/>
          <a:p>
            <a:r>
              <a:rPr lang="en-US" sz="3300" dirty="0"/>
              <a:t>Confidence in knowledge and skills:</a:t>
            </a:r>
            <a:br>
              <a:rPr lang="en-US" sz="3300" dirty="0"/>
            </a:br>
            <a:r>
              <a:rPr lang="en-US" sz="2200" b="0" dirty="0"/>
              <a:t>Comparing to 2018</a:t>
            </a:r>
            <a:r>
              <a:rPr lang="en-US" sz="2200" dirty="0">
                <a:latin typeface="+mj-lt"/>
              </a:rPr>
              <a:t> </a:t>
            </a:r>
          </a:p>
        </p:txBody>
      </p:sp>
      <p:graphicFrame>
        <p:nvGraphicFramePr>
          <p:cNvPr id="10" name="Table 10">
            <a:extLst>
              <a:ext uri="{FF2B5EF4-FFF2-40B4-BE49-F238E27FC236}">
                <a16:creationId xmlns:a16="http://schemas.microsoft.com/office/drawing/2014/main" id="{490E8AFE-EA79-4023-9C47-33D19DC1B45C}"/>
              </a:ext>
            </a:extLst>
          </p:cNvPr>
          <p:cNvGraphicFramePr>
            <a:graphicFrameLocks noGrp="1"/>
          </p:cNvGraphicFramePr>
          <p:nvPr>
            <p:extLst>
              <p:ext uri="{D42A27DB-BD31-4B8C-83A1-F6EECF244321}">
                <p14:modId xmlns:p14="http://schemas.microsoft.com/office/powerpoint/2010/main" val="1322887582"/>
              </p:ext>
            </p:extLst>
          </p:nvPr>
        </p:nvGraphicFramePr>
        <p:xfrm>
          <a:off x="250043" y="1491451"/>
          <a:ext cx="5055208" cy="3171730"/>
        </p:xfrm>
        <a:graphic>
          <a:graphicData uri="http://schemas.openxmlformats.org/drawingml/2006/table">
            <a:tbl>
              <a:tblPr firstRow="1" bandRow="1">
                <a:tableStyleId>{7E9639D4-E3E2-4D34-9284-5A2195B3D0D7}</a:tableStyleId>
              </a:tblPr>
              <a:tblGrid>
                <a:gridCol w="2865971">
                  <a:extLst>
                    <a:ext uri="{9D8B030D-6E8A-4147-A177-3AD203B41FA5}">
                      <a16:colId xmlns:a16="http://schemas.microsoft.com/office/drawing/2014/main" val="499651485"/>
                    </a:ext>
                  </a:extLst>
                </a:gridCol>
                <a:gridCol w="989935">
                  <a:extLst>
                    <a:ext uri="{9D8B030D-6E8A-4147-A177-3AD203B41FA5}">
                      <a16:colId xmlns:a16="http://schemas.microsoft.com/office/drawing/2014/main" val="1918111297"/>
                    </a:ext>
                  </a:extLst>
                </a:gridCol>
                <a:gridCol w="1199302">
                  <a:extLst>
                    <a:ext uri="{9D8B030D-6E8A-4147-A177-3AD203B41FA5}">
                      <a16:colId xmlns:a16="http://schemas.microsoft.com/office/drawing/2014/main" val="484347342"/>
                    </a:ext>
                  </a:extLst>
                </a:gridCol>
              </a:tblGrid>
              <a:tr h="350262">
                <a:tc>
                  <a:txBody>
                    <a:bodyPr/>
                    <a:lstStyle/>
                    <a:p>
                      <a:endParaRPr lang="en-US" sz="1700" dirty="0"/>
                    </a:p>
                  </a:txBody>
                  <a:tcPr marL="87565" marR="87565" marT="43783" marB="43783"/>
                </a:tc>
                <a:tc>
                  <a:txBody>
                    <a:bodyPr/>
                    <a:lstStyle/>
                    <a:p>
                      <a:pPr algn="ctr"/>
                      <a:r>
                        <a:rPr lang="en-US" sz="1700" dirty="0"/>
                        <a:t>2020</a:t>
                      </a:r>
                    </a:p>
                  </a:txBody>
                  <a:tcPr marL="87565" marR="87565" marT="43783" marB="43783"/>
                </a:tc>
                <a:tc>
                  <a:txBody>
                    <a:bodyPr/>
                    <a:lstStyle/>
                    <a:p>
                      <a:pPr algn="ctr"/>
                      <a:r>
                        <a:rPr lang="en-US" sz="1700" dirty="0"/>
                        <a:t>2018</a:t>
                      </a:r>
                    </a:p>
                  </a:txBody>
                  <a:tcPr marL="87565" marR="87565" marT="43783" marB="43783"/>
                </a:tc>
                <a:extLst>
                  <a:ext uri="{0D108BD9-81ED-4DB2-BD59-A6C34878D82A}">
                    <a16:rowId xmlns:a16="http://schemas.microsoft.com/office/drawing/2014/main" val="3099050963"/>
                  </a:ext>
                </a:extLst>
              </a:tr>
              <a:tr h="324175">
                <a:tc>
                  <a:txBody>
                    <a:bodyPr/>
                    <a:lstStyle/>
                    <a:p>
                      <a:r>
                        <a:rPr lang="en-US" sz="1500" b="1" dirty="0">
                          <a:solidFill>
                            <a:srgbClr val="C00000"/>
                          </a:solidFill>
                        </a:rPr>
                        <a:t>Confidence decreased compared to 2018</a:t>
                      </a:r>
                    </a:p>
                  </a:txBody>
                  <a:tcPr marL="87565" marR="87565" marT="43783" marB="43783"/>
                </a:tc>
                <a:tc>
                  <a:txBody>
                    <a:bodyPr/>
                    <a:lstStyle/>
                    <a:p>
                      <a:pPr algn="ctr"/>
                      <a:endParaRPr lang="en-US" dirty="0"/>
                    </a:p>
                  </a:txBody>
                  <a:tcPr marL="87565" marR="87565" marT="43783" marB="43783"/>
                </a:tc>
                <a:tc>
                  <a:txBody>
                    <a:bodyPr/>
                    <a:lstStyle/>
                    <a:p>
                      <a:pPr algn="ctr"/>
                      <a:endParaRPr lang="en-US" dirty="0"/>
                    </a:p>
                  </a:txBody>
                  <a:tcPr marL="87565" marR="87565" marT="43783" marB="43783"/>
                </a:tc>
                <a:extLst>
                  <a:ext uri="{0D108BD9-81ED-4DB2-BD59-A6C34878D82A}">
                    <a16:rowId xmlns:a16="http://schemas.microsoft.com/office/drawing/2014/main" val="2494558992"/>
                  </a:ext>
                </a:extLst>
              </a:tr>
              <a:tr h="612958">
                <a:tc>
                  <a:txBody>
                    <a:bodyPr/>
                    <a:lstStyle/>
                    <a:p>
                      <a:r>
                        <a:rPr lang="en-US" sz="1700" dirty="0"/>
                        <a:t>Saving for children’s post-secondary education</a:t>
                      </a:r>
                    </a:p>
                  </a:txBody>
                  <a:tcPr marL="87565" marR="87565" marT="43783" marB="43783"/>
                </a:tc>
                <a:tc>
                  <a:txBody>
                    <a:bodyPr/>
                    <a:lstStyle/>
                    <a:p>
                      <a:pPr algn="ctr"/>
                      <a:r>
                        <a:rPr lang="en-US" sz="1700" dirty="0"/>
                        <a:t>67%</a:t>
                      </a:r>
                    </a:p>
                  </a:txBody>
                  <a:tcPr marL="87565" marR="87565" marT="43783" marB="43783"/>
                </a:tc>
                <a:tc>
                  <a:txBody>
                    <a:bodyPr/>
                    <a:lstStyle/>
                    <a:p>
                      <a:pPr algn="ctr"/>
                      <a:r>
                        <a:rPr lang="en-US" sz="1700" dirty="0"/>
                        <a:t>74%</a:t>
                      </a:r>
                    </a:p>
                  </a:txBody>
                  <a:tcPr marL="87565" marR="87565" marT="43783" marB="43783"/>
                </a:tc>
                <a:extLst>
                  <a:ext uri="{0D108BD9-81ED-4DB2-BD59-A6C34878D82A}">
                    <a16:rowId xmlns:a16="http://schemas.microsoft.com/office/drawing/2014/main" val="1830626268"/>
                  </a:ext>
                </a:extLst>
              </a:tr>
              <a:tr h="612958">
                <a:tc>
                  <a:txBody>
                    <a:bodyPr/>
                    <a:lstStyle/>
                    <a:p>
                      <a:r>
                        <a:rPr lang="en-US" sz="1700" dirty="0"/>
                        <a:t>Teaching children about money</a:t>
                      </a:r>
                    </a:p>
                  </a:txBody>
                  <a:tcPr marL="87565" marR="87565" marT="43783" marB="43783"/>
                </a:tc>
                <a:tc>
                  <a:txBody>
                    <a:bodyPr/>
                    <a:lstStyle/>
                    <a:p>
                      <a:pPr algn="ctr"/>
                      <a:r>
                        <a:rPr lang="en-US" sz="1700" dirty="0"/>
                        <a:t>76%</a:t>
                      </a:r>
                    </a:p>
                  </a:txBody>
                  <a:tcPr marL="87565" marR="87565" marT="43783" marB="43783"/>
                </a:tc>
                <a:tc>
                  <a:txBody>
                    <a:bodyPr/>
                    <a:lstStyle/>
                    <a:p>
                      <a:pPr algn="ctr"/>
                      <a:r>
                        <a:rPr lang="en-US" sz="1700" dirty="0"/>
                        <a:t>82%</a:t>
                      </a:r>
                    </a:p>
                  </a:txBody>
                  <a:tcPr marL="87565" marR="87565" marT="43783" marB="43783"/>
                </a:tc>
                <a:extLst>
                  <a:ext uri="{0D108BD9-81ED-4DB2-BD59-A6C34878D82A}">
                    <a16:rowId xmlns:a16="http://schemas.microsoft.com/office/drawing/2014/main" val="2595000025"/>
                  </a:ext>
                </a:extLst>
              </a:tr>
              <a:tr h="350262">
                <a:tc>
                  <a:txBody>
                    <a:bodyPr/>
                    <a:lstStyle/>
                    <a:p>
                      <a:endParaRPr lang="en-US" sz="1700" dirty="0">
                        <a:solidFill>
                          <a:srgbClr val="FF0000"/>
                        </a:solidFill>
                      </a:endParaRPr>
                    </a:p>
                  </a:txBody>
                  <a:tcPr marL="87565" marR="87565" marT="43783" marB="43783"/>
                </a:tc>
                <a:tc>
                  <a:txBody>
                    <a:bodyPr/>
                    <a:lstStyle/>
                    <a:p>
                      <a:pPr algn="ctr"/>
                      <a:endParaRPr lang="en-US" sz="1700" dirty="0">
                        <a:solidFill>
                          <a:srgbClr val="FF0000"/>
                        </a:solidFill>
                      </a:endParaRPr>
                    </a:p>
                  </a:txBody>
                  <a:tcPr marL="87565" marR="87565" marT="43783" marB="43783"/>
                </a:tc>
                <a:tc>
                  <a:txBody>
                    <a:bodyPr/>
                    <a:lstStyle/>
                    <a:p>
                      <a:pPr algn="ctr"/>
                      <a:endParaRPr lang="en-US" sz="1700" dirty="0">
                        <a:solidFill>
                          <a:srgbClr val="FF0000"/>
                        </a:solidFill>
                      </a:endParaRPr>
                    </a:p>
                  </a:txBody>
                  <a:tcPr marL="87565" marR="87565" marT="43783" marB="43783"/>
                </a:tc>
                <a:extLst>
                  <a:ext uri="{0D108BD9-81ED-4DB2-BD59-A6C34878D82A}">
                    <a16:rowId xmlns:a16="http://schemas.microsoft.com/office/drawing/2014/main" val="1191695110"/>
                  </a:ext>
                </a:extLst>
              </a:tr>
              <a:tr h="350262">
                <a:tc>
                  <a:txBody>
                    <a:bodyPr/>
                    <a:lstStyle/>
                    <a:p>
                      <a:r>
                        <a:rPr lang="en-US" sz="1700" dirty="0"/>
                        <a:t>Advising an aging parent</a:t>
                      </a:r>
                    </a:p>
                  </a:txBody>
                  <a:tcPr marL="87565" marR="87565" marT="43783" marB="43783"/>
                </a:tc>
                <a:tc>
                  <a:txBody>
                    <a:bodyPr/>
                    <a:lstStyle/>
                    <a:p>
                      <a:pPr algn="ctr"/>
                      <a:r>
                        <a:rPr lang="en-US" sz="1700" dirty="0"/>
                        <a:t>51%</a:t>
                      </a:r>
                    </a:p>
                  </a:txBody>
                  <a:tcPr marL="87565" marR="87565" marT="43783" marB="43783"/>
                </a:tc>
                <a:tc>
                  <a:txBody>
                    <a:bodyPr/>
                    <a:lstStyle/>
                    <a:p>
                      <a:pPr algn="ctr"/>
                      <a:r>
                        <a:rPr lang="en-US" sz="1700" dirty="0"/>
                        <a:t>51%</a:t>
                      </a:r>
                    </a:p>
                  </a:txBody>
                  <a:tcPr marL="87565" marR="87565" marT="43783" marB="43783"/>
                </a:tc>
                <a:extLst>
                  <a:ext uri="{0D108BD9-81ED-4DB2-BD59-A6C34878D82A}">
                    <a16:rowId xmlns:a16="http://schemas.microsoft.com/office/drawing/2014/main" val="127463209"/>
                  </a:ext>
                </a:extLst>
              </a:tr>
              <a:tr h="350262">
                <a:tc>
                  <a:txBody>
                    <a:bodyPr/>
                    <a:lstStyle/>
                    <a:p>
                      <a:r>
                        <a:rPr lang="en-US" sz="1700" dirty="0"/>
                        <a:t>Saving for an emergency</a:t>
                      </a:r>
                    </a:p>
                  </a:txBody>
                  <a:tcPr marL="87565" marR="87565" marT="43783" marB="43783"/>
                </a:tc>
                <a:tc>
                  <a:txBody>
                    <a:bodyPr/>
                    <a:lstStyle/>
                    <a:p>
                      <a:pPr algn="ctr"/>
                      <a:r>
                        <a:rPr lang="en-US" sz="1700" dirty="0"/>
                        <a:t>70%</a:t>
                      </a:r>
                    </a:p>
                  </a:txBody>
                  <a:tcPr marL="87565" marR="87565" marT="43783" marB="43783"/>
                </a:tc>
                <a:tc>
                  <a:txBody>
                    <a:bodyPr/>
                    <a:lstStyle/>
                    <a:p>
                      <a:pPr algn="ctr"/>
                      <a:r>
                        <a:rPr lang="en-US" sz="1700" dirty="0"/>
                        <a:t>N/a</a:t>
                      </a:r>
                    </a:p>
                  </a:txBody>
                  <a:tcPr marL="87565" marR="87565" marT="43783" marB="43783"/>
                </a:tc>
                <a:extLst>
                  <a:ext uri="{0D108BD9-81ED-4DB2-BD59-A6C34878D82A}">
                    <a16:rowId xmlns:a16="http://schemas.microsoft.com/office/drawing/2014/main" val="3460277417"/>
                  </a:ext>
                </a:extLst>
              </a:tr>
            </a:tbl>
          </a:graphicData>
        </a:graphic>
      </p:graphicFrame>
      <p:sp>
        <p:nvSpPr>
          <p:cNvPr id="3" name="Text Placeholder 2">
            <a:extLst>
              <a:ext uri="{FF2B5EF4-FFF2-40B4-BE49-F238E27FC236}">
                <a16:creationId xmlns:a16="http://schemas.microsoft.com/office/drawing/2014/main" id="{D8A6EB8A-8B78-4BD1-8326-F250D09B086C}"/>
              </a:ext>
            </a:extLst>
          </p:cNvPr>
          <p:cNvSpPr>
            <a:spLocks noGrp="1"/>
          </p:cNvSpPr>
          <p:nvPr>
            <p:ph type="body" sz="quarter" idx="10"/>
          </p:nvPr>
        </p:nvSpPr>
        <p:spPr>
          <a:xfrm>
            <a:off x="5486400" y="1428750"/>
            <a:ext cx="3305908" cy="3276600"/>
          </a:xfrm>
        </p:spPr>
        <p:txBody>
          <a:bodyPr/>
          <a:lstStyle/>
          <a:p>
            <a:pPr marL="0" indent="0">
              <a:spcBef>
                <a:spcPts val="600"/>
              </a:spcBef>
              <a:buNone/>
            </a:pPr>
            <a:r>
              <a:rPr lang="en-CA" sz="1200" dirty="0">
                <a:ea typeface="Calibri" panose="020F0502020204030204" pitchFamily="34" charset="0"/>
              </a:rPr>
              <a:t>We also saw marked slippage in teaching children about money and saving for post secondary education. We also saw the following changes:</a:t>
            </a:r>
          </a:p>
          <a:p>
            <a:pPr marL="285750" indent="-285750">
              <a:spcBef>
                <a:spcPts val="600"/>
              </a:spcBef>
            </a:pPr>
            <a:r>
              <a:rPr lang="en-US" sz="1200" b="1" dirty="0"/>
              <a:t>Respondents under the age of 35 were least confident about saving for an emergency</a:t>
            </a:r>
          </a:p>
          <a:p>
            <a:pPr marL="285750" indent="-285750">
              <a:spcBef>
                <a:spcPts val="600"/>
              </a:spcBef>
            </a:pPr>
            <a:r>
              <a:rPr lang="en-US" sz="1200" dirty="0"/>
              <a:t>Our survey indicated that people were less confident when it </a:t>
            </a:r>
            <a:r>
              <a:rPr lang="en-US" sz="1200" dirty="0">
                <a:solidFill>
                  <a:srgbClr val="404040"/>
                </a:solidFill>
              </a:rPr>
              <a:t>came</a:t>
            </a:r>
            <a:r>
              <a:rPr lang="en-US" sz="1200" dirty="0"/>
              <a:t> to saving for post-secondary education and teaching children about money.</a:t>
            </a:r>
            <a:endParaRPr lang="en-US" sz="1200" b="1" dirty="0"/>
          </a:p>
          <a:p>
            <a:pPr marL="285750" indent="-285750">
              <a:spcBef>
                <a:spcPts val="600"/>
              </a:spcBef>
              <a:spcAft>
                <a:spcPts val="600"/>
              </a:spcAft>
            </a:pPr>
            <a:r>
              <a:rPr lang="en-US" sz="1200" dirty="0"/>
              <a:t>Women were less confident than men in advising their aging parents on money matters.</a:t>
            </a:r>
            <a:endParaRPr lang="en-US" sz="2000" dirty="0"/>
          </a:p>
        </p:txBody>
      </p:sp>
      <p:sp>
        <p:nvSpPr>
          <p:cNvPr id="5" name="TextBox 4">
            <a:extLst>
              <a:ext uri="{FF2B5EF4-FFF2-40B4-BE49-F238E27FC236}">
                <a16:creationId xmlns:a16="http://schemas.microsoft.com/office/drawing/2014/main" id="{07D80CEB-9482-492E-B73D-E31C4D192928}"/>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40978213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Whether Stick to a Household Budget</a:t>
            </a:r>
          </a:p>
        </p:txBody>
      </p:sp>
      <p:graphicFrame>
        <p:nvGraphicFramePr>
          <p:cNvPr id="2" name="Chart 1" descr="Respondents feelings on whether they stick to a household budget in 2018">
            <a:extLst>
              <a:ext uri="{FF2B5EF4-FFF2-40B4-BE49-F238E27FC236}">
                <a16:creationId xmlns:a16="http://schemas.microsoft.com/office/drawing/2014/main" id="{0680BD40-F571-4ECD-B588-DCAE2DE71316}"/>
              </a:ext>
            </a:extLst>
          </p:cNvPr>
          <p:cNvGraphicFramePr/>
          <p:nvPr>
            <p:extLst>
              <p:ext uri="{D42A27DB-BD31-4B8C-83A1-F6EECF244321}">
                <p14:modId xmlns:p14="http://schemas.microsoft.com/office/powerpoint/2010/main" val="1150785535"/>
              </p:ext>
            </p:extLst>
          </p:nvPr>
        </p:nvGraphicFramePr>
        <p:xfrm>
          <a:off x="556261" y="3059724"/>
          <a:ext cx="3687859" cy="1984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Respondents feelings on whether they stick to a household budget in 2020">
            <a:extLst>
              <a:ext uri="{FF2B5EF4-FFF2-40B4-BE49-F238E27FC236}">
                <a16:creationId xmlns:a16="http://schemas.microsoft.com/office/drawing/2014/main" id="{D3DC6DD6-8262-43BA-B129-928126377543}"/>
              </a:ext>
            </a:extLst>
          </p:cNvPr>
          <p:cNvGraphicFramePr/>
          <p:nvPr>
            <p:extLst>
              <p:ext uri="{D42A27DB-BD31-4B8C-83A1-F6EECF244321}">
                <p14:modId xmlns:p14="http://schemas.microsoft.com/office/powerpoint/2010/main" val="1139398264"/>
              </p:ext>
            </p:extLst>
          </p:nvPr>
        </p:nvGraphicFramePr>
        <p:xfrm>
          <a:off x="556261" y="1026417"/>
          <a:ext cx="3687859" cy="191597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4CE02F76-8635-456D-A003-62FBBB89F4F1}"/>
              </a:ext>
            </a:extLst>
          </p:cNvPr>
          <p:cNvSpPr>
            <a:spLocks noGrp="1"/>
          </p:cNvSpPr>
          <p:nvPr>
            <p:ph type="body" sz="quarter" idx="10"/>
          </p:nvPr>
        </p:nvSpPr>
        <p:spPr>
          <a:xfrm>
            <a:off x="4806462" y="1123950"/>
            <a:ext cx="3499338" cy="3581400"/>
          </a:xfrm>
        </p:spPr>
        <p:txBody>
          <a:bodyPr/>
          <a:lstStyle/>
          <a:p>
            <a:pPr>
              <a:spcBef>
                <a:spcPts val="600"/>
              </a:spcBef>
              <a:spcAft>
                <a:spcPts val="600"/>
              </a:spcAft>
            </a:pPr>
            <a:r>
              <a:rPr lang="en-US" sz="1200" dirty="0"/>
              <a:t>Explored the financial habits Canadians are developing, and how they are practicing good financial decision making.</a:t>
            </a:r>
          </a:p>
          <a:p>
            <a:pPr>
              <a:spcBef>
                <a:spcPts val="600"/>
              </a:spcBef>
              <a:spcAft>
                <a:spcPts val="600"/>
              </a:spcAft>
            </a:pPr>
            <a:r>
              <a:rPr lang="en-US" sz="1200" dirty="0"/>
              <a:t>Almost half of respondents have a household budget – vast majority – 86% -- always or usually stick to it.  Only 3% rarely or never do.</a:t>
            </a:r>
          </a:p>
          <a:p>
            <a:pPr>
              <a:spcBef>
                <a:spcPts val="600"/>
              </a:spcBef>
              <a:spcAft>
                <a:spcPts val="600"/>
              </a:spcAft>
            </a:pPr>
            <a:r>
              <a:rPr lang="en-US" sz="1200" dirty="0"/>
              <a:t>Both men and women were equally as likely to stick to a household budget</a:t>
            </a:r>
          </a:p>
          <a:p>
            <a:pPr>
              <a:spcBef>
                <a:spcPts val="600"/>
              </a:spcBef>
              <a:spcAft>
                <a:spcPts val="600"/>
              </a:spcAft>
            </a:pPr>
            <a:r>
              <a:rPr lang="en-US" sz="1200" dirty="0"/>
              <a:t>Respondents 55 years of age and older almost always responded that they always or usually stick to a budget</a:t>
            </a:r>
          </a:p>
        </p:txBody>
      </p:sp>
      <p:sp>
        <p:nvSpPr>
          <p:cNvPr id="6" name="TextBox 5">
            <a:extLst>
              <a:ext uri="{FF2B5EF4-FFF2-40B4-BE49-F238E27FC236}">
                <a16:creationId xmlns:a16="http://schemas.microsoft.com/office/drawing/2014/main" id="{69B81AC2-2D93-4276-B2A8-800E227F89B5}"/>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205952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F0325141-DF4D-46F2-9606-5DB9D85579B0}"/>
              </a:ext>
            </a:extLst>
          </p:cNvPr>
          <p:cNvSpPr>
            <a:spLocks noGrp="1"/>
          </p:cNvSpPr>
          <p:nvPr>
            <p:ph type="title"/>
          </p:nvPr>
        </p:nvSpPr>
        <p:spPr/>
        <p:txBody>
          <a:bodyPr>
            <a:normAutofit fontScale="90000"/>
          </a:bodyPr>
          <a:lstStyle/>
          <a:p>
            <a:pPr algn="ctr"/>
            <a:r>
              <a:rPr lang="en-US" sz="3100" b="1" dirty="0">
                <a:latin typeface="Arial"/>
                <a:ea typeface="Times New Roman"/>
              </a:rPr>
              <a:t>Savings in the Last Five Years</a:t>
            </a:r>
            <a:br>
              <a:rPr lang="en-US" sz="1350" b="1" dirty="0">
                <a:latin typeface="Arial"/>
                <a:ea typeface="Times New Roman"/>
              </a:rPr>
            </a:br>
            <a:endParaRPr lang="en-US" sz="1350" dirty="0"/>
          </a:p>
        </p:txBody>
      </p:sp>
      <p:sp>
        <p:nvSpPr>
          <p:cNvPr id="3" name="Text Placeholder 2">
            <a:extLst>
              <a:ext uri="{FF2B5EF4-FFF2-40B4-BE49-F238E27FC236}">
                <a16:creationId xmlns:a16="http://schemas.microsoft.com/office/drawing/2014/main" id="{3C4F9872-2C1A-4DEB-9D5F-1CCF4F185432}"/>
              </a:ext>
            </a:extLst>
          </p:cNvPr>
          <p:cNvSpPr>
            <a:spLocks noGrp="1"/>
          </p:cNvSpPr>
          <p:nvPr>
            <p:ph type="body" sz="quarter" idx="10"/>
          </p:nvPr>
        </p:nvSpPr>
        <p:spPr>
          <a:xfrm>
            <a:off x="762000" y="914400"/>
            <a:ext cx="7543800" cy="1356990"/>
          </a:xfrm>
        </p:spPr>
        <p:txBody>
          <a:bodyPr/>
          <a:lstStyle/>
          <a:p>
            <a:pPr marL="285750" indent="-285750">
              <a:lnSpc>
                <a:spcPct val="120000"/>
              </a:lnSpc>
            </a:pPr>
            <a:r>
              <a:rPr lang="en-US" sz="1100" dirty="0"/>
              <a:t>In the past five years, almost half (43 per cent) of the respondents have modified their investment strategy and 60 per cent of the participants who are working have put money aside for their retirement.</a:t>
            </a:r>
          </a:p>
          <a:p>
            <a:pPr lvl="1">
              <a:lnSpc>
                <a:spcPct val="120000"/>
              </a:lnSpc>
              <a:buFont typeface="Arial" panose="020B0604020202020204" pitchFamily="34" charset="0"/>
              <a:buChar char="•"/>
              <a:tabLst>
                <a:tab pos="685800" algn="l"/>
              </a:tabLst>
            </a:pPr>
            <a:r>
              <a:rPr lang="en-US" sz="1100" dirty="0"/>
              <a:t>Respondents over the age of 35 were more likely to respond that they had put aside retirement savings in the past 5 years</a:t>
            </a:r>
          </a:p>
          <a:p>
            <a:pPr lvl="1">
              <a:buFont typeface="Arial" panose="020B0604020202020204" pitchFamily="34" charset="0"/>
              <a:buChar char="•"/>
              <a:tabLst>
                <a:tab pos="685800" algn="l"/>
              </a:tabLst>
            </a:pPr>
            <a:r>
              <a:rPr lang="en-US" sz="1100" dirty="0"/>
              <a:t>Based on the responses, males were more likely than females to have modified their investment strategy in the past 5 years</a:t>
            </a:r>
            <a:endParaRPr lang="en-US" dirty="0"/>
          </a:p>
        </p:txBody>
      </p:sp>
      <p:graphicFrame>
        <p:nvGraphicFramePr>
          <p:cNvPr id="2" name="Chart 1" descr="Whether Have Modified Investment Strategy in Past Five Years">
            <a:extLst>
              <a:ext uri="{FF2B5EF4-FFF2-40B4-BE49-F238E27FC236}">
                <a16:creationId xmlns:a16="http://schemas.microsoft.com/office/drawing/2014/main" id="{973D10C3-ED8D-4989-B0E4-FABAF732FEC4}"/>
              </a:ext>
            </a:extLst>
          </p:cNvPr>
          <p:cNvGraphicFramePr/>
          <p:nvPr>
            <p:extLst>
              <p:ext uri="{D42A27DB-BD31-4B8C-83A1-F6EECF244321}">
                <p14:modId xmlns:p14="http://schemas.microsoft.com/office/powerpoint/2010/main" val="3205343250"/>
              </p:ext>
            </p:extLst>
          </p:nvPr>
        </p:nvGraphicFramePr>
        <p:xfrm>
          <a:off x="418111" y="2329542"/>
          <a:ext cx="4121980" cy="2342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Whether Have Put Aside Retirement Savings in Past Five Years">
            <a:extLst>
              <a:ext uri="{FF2B5EF4-FFF2-40B4-BE49-F238E27FC236}">
                <a16:creationId xmlns:a16="http://schemas.microsoft.com/office/drawing/2014/main" id="{3F98034B-B92F-463E-B490-9594F34372BE}"/>
              </a:ext>
            </a:extLst>
          </p:cNvPr>
          <p:cNvGraphicFramePr>
            <a:graphicFrameLocks noChangeAspect="1"/>
          </p:cNvGraphicFramePr>
          <p:nvPr>
            <p:extLst>
              <p:ext uri="{D42A27DB-BD31-4B8C-83A1-F6EECF244321}">
                <p14:modId xmlns:p14="http://schemas.microsoft.com/office/powerpoint/2010/main" val="984320269"/>
              </p:ext>
            </p:extLst>
          </p:nvPr>
        </p:nvGraphicFramePr>
        <p:xfrm>
          <a:off x="4722727" y="2271390"/>
          <a:ext cx="3984106" cy="231968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443B17D8-06FC-4330-90ED-77C662C8F6FC}"/>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159495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CB0270-3726-4F9D-8DAF-A190352E8FD3}"/>
              </a:ext>
            </a:extLst>
          </p:cNvPr>
          <p:cNvSpPr>
            <a:spLocks noGrp="1"/>
          </p:cNvSpPr>
          <p:nvPr>
            <p:ph type="title"/>
          </p:nvPr>
        </p:nvSpPr>
        <p:spPr/>
        <p:txBody>
          <a:bodyPr/>
          <a:lstStyle/>
          <a:p>
            <a:pPr marL="0" indent="0"/>
            <a:r>
              <a:rPr lang="en-US" sz="2800" b="1" dirty="0">
                <a:solidFill>
                  <a:srgbClr val="006FBA"/>
                </a:solidFill>
              </a:rPr>
              <a:t>Today’s Agenda</a:t>
            </a:r>
            <a:endParaRPr lang="en-US" sz="1800" dirty="0">
              <a:solidFill>
                <a:srgbClr val="006FBA"/>
              </a:solidFill>
            </a:endParaRPr>
          </a:p>
        </p:txBody>
      </p:sp>
      <p:sp>
        <p:nvSpPr>
          <p:cNvPr id="2" name="Text Placeholder 1">
            <a:extLst>
              <a:ext uri="{FF2B5EF4-FFF2-40B4-BE49-F238E27FC236}">
                <a16:creationId xmlns:a16="http://schemas.microsoft.com/office/drawing/2014/main" id="{42416319-EF24-4F40-89EA-147647A42272}"/>
              </a:ext>
            </a:extLst>
          </p:cNvPr>
          <p:cNvSpPr>
            <a:spLocks noGrp="1"/>
          </p:cNvSpPr>
          <p:nvPr>
            <p:ph type="body" sz="quarter" idx="10"/>
          </p:nvPr>
        </p:nvSpPr>
        <p:spPr>
          <a:xfrm>
            <a:off x="761999" y="1123950"/>
            <a:ext cx="8010525" cy="1343025"/>
          </a:xfrm>
        </p:spPr>
        <p:txBody>
          <a:bodyPr/>
          <a:lstStyle/>
          <a:p>
            <a:r>
              <a:rPr lang="en-US" sz="2400" dirty="0">
                <a:solidFill>
                  <a:schemeClr val="tx1">
                    <a:lumMod val="75000"/>
                    <a:lumOff val="25000"/>
                  </a:schemeClr>
                </a:solidFill>
              </a:rPr>
              <a:t>About the 2020 CPA Canada Canadian Finance Study</a:t>
            </a:r>
          </a:p>
          <a:p>
            <a:r>
              <a:rPr lang="en-US" sz="2400" dirty="0">
                <a:solidFill>
                  <a:schemeClr val="tx1">
                    <a:lumMod val="75000"/>
                    <a:lumOff val="25000"/>
                  </a:schemeClr>
                </a:solidFill>
              </a:rPr>
              <a:t>The impact of COVID-19  </a:t>
            </a:r>
          </a:p>
          <a:p>
            <a:r>
              <a:rPr lang="en-US" sz="2400" dirty="0">
                <a:solidFill>
                  <a:schemeClr val="tx1">
                    <a:lumMod val="75000"/>
                    <a:lumOff val="25000"/>
                  </a:schemeClr>
                </a:solidFill>
              </a:rPr>
              <a:t>Findings – current attitudes, trend data </a:t>
            </a:r>
          </a:p>
          <a:p>
            <a:r>
              <a:rPr lang="en-US" sz="2400" dirty="0">
                <a:solidFill>
                  <a:schemeClr val="tx1">
                    <a:lumMod val="75000"/>
                    <a:lumOff val="25000"/>
                  </a:schemeClr>
                </a:solidFill>
              </a:rPr>
              <a:t>Future directions</a:t>
            </a:r>
          </a:p>
        </p:txBody>
      </p:sp>
      <p:sp>
        <p:nvSpPr>
          <p:cNvPr id="4" name="TextBox 3">
            <a:extLst>
              <a:ext uri="{FF2B5EF4-FFF2-40B4-BE49-F238E27FC236}">
                <a16:creationId xmlns:a16="http://schemas.microsoft.com/office/drawing/2014/main" id="{0BE94743-6947-4975-8303-6D0928EDADB2}"/>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192056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8F6B-A14A-4DA2-9649-3680FBC747E1}"/>
              </a:ext>
            </a:extLst>
          </p:cNvPr>
          <p:cNvSpPr>
            <a:spLocks noGrp="1"/>
          </p:cNvSpPr>
          <p:nvPr>
            <p:ph type="title"/>
          </p:nvPr>
        </p:nvSpPr>
        <p:spPr/>
        <p:txBody>
          <a:bodyPr/>
          <a:lstStyle/>
          <a:p>
            <a:r>
              <a:rPr lang="en-US" dirty="0">
                <a:ea typeface="Times New Roman"/>
              </a:rPr>
              <a:t>Types of Investments or Accounts</a:t>
            </a:r>
            <a:endParaRPr lang="en-US" dirty="0"/>
          </a:p>
        </p:txBody>
      </p:sp>
      <p:graphicFrame>
        <p:nvGraphicFramePr>
          <p:cNvPr id="6" name="Chart 5" descr="Top 5 Types of Investments or Accounts Held">
            <a:extLst>
              <a:ext uri="{FF2B5EF4-FFF2-40B4-BE49-F238E27FC236}">
                <a16:creationId xmlns:a16="http://schemas.microsoft.com/office/drawing/2014/main" id="{E6FCA1FA-132E-4FBF-A622-6DA2F1B7EE86}"/>
              </a:ext>
            </a:extLst>
          </p:cNvPr>
          <p:cNvGraphicFramePr/>
          <p:nvPr>
            <p:extLst>
              <p:ext uri="{D42A27DB-BD31-4B8C-83A1-F6EECF244321}">
                <p14:modId xmlns:p14="http://schemas.microsoft.com/office/powerpoint/2010/main" val="2770001234"/>
              </p:ext>
            </p:extLst>
          </p:nvPr>
        </p:nvGraphicFramePr>
        <p:xfrm>
          <a:off x="450020" y="1259569"/>
          <a:ext cx="4121980" cy="23426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2438CF7D-5F53-4383-9500-A589F9004B1B}"/>
              </a:ext>
            </a:extLst>
          </p:cNvPr>
          <p:cNvSpPr>
            <a:spLocks noGrp="1"/>
          </p:cNvSpPr>
          <p:nvPr>
            <p:ph type="body" sz="quarter" idx="10"/>
          </p:nvPr>
        </p:nvSpPr>
        <p:spPr>
          <a:xfrm>
            <a:off x="4931508" y="1123950"/>
            <a:ext cx="3374292" cy="3581400"/>
          </a:xfrm>
        </p:spPr>
        <p:txBody>
          <a:bodyPr/>
          <a:lstStyle/>
          <a:p>
            <a:pPr marL="285750" indent="-285750">
              <a:spcBef>
                <a:spcPts val="600"/>
              </a:spcBef>
              <a:spcAft>
                <a:spcPts val="600"/>
              </a:spcAft>
            </a:pPr>
            <a:r>
              <a:rPr lang="en-US" sz="1600" dirty="0"/>
              <a:t>Consistent with our findings in 2018.</a:t>
            </a:r>
          </a:p>
          <a:p>
            <a:pPr marL="285750" indent="-285750">
              <a:spcBef>
                <a:spcPts val="600"/>
              </a:spcBef>
              <a:spcAft>
                <a:spcPts val="600"/>
              </a:spcAft>
            </a:pPr>
            <a:r>
              <a:rPr lang="en-US" sz="1600" dirty="0"/>
              <a:t>Respondents 55 years and older were twice as likely to own individual stocks and mutual funds as compared to respondents under 35 years old.</a:t>
            </a:r>
          </a:p>
          <a:p>
            <a:pPr marL="285750" indent="-285750">
              <a:spcBef>
                <a:spcPts val="600"/>
              </a:spcBef>
              <a:spcAft>
                <a:spcPts val="600"/>
              </a:spcAft>
            </a:pPr>
            <a:r>
              <a:rPr lang="en-US" sz="1600" dirty="0"/>
              <a:t>Men (37%) were more likely to own individual stocks as compared to women (22%).</a:t>
            </a:r>
          </a:p>
        </p:txBody>
      </p:sp>
      <p:sp>
        <p:nvSpPr>
          <p:cNvPr id="5" name="TextBox 4">
            <a:extLst>
              <a:ext uri="{FF2B5EF4-FFF2-40B4-BE49-F238E27FC236}">
                <a16:creationId xmlns:a16="http://schemas.microsoft.com/office/drawing/2014/main" id="{E4931134-6D7F-4E14-ADDF-E46CFF646AC7}"/>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231549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2884-9619-4116-921A-AFEA0AC659D4}"/>
              </a:ext>
            </a:extLst>
          </p:cNvPr>
          <p:cNvSpPr>
            <a:spLocks noGrp="1"/>
          </p:cNvSpPr>
          <p:nvPr>
            <p:ph type="title"/>
          </p:nvPr>
        </p:nvSpPr>
        <p:spPr/>
        <p:txBody>
          <a:bodyPr/>
          <a:lstStyle/>
          <a:p>
            <a:r>
              <a:rPr lang="en-US" dirty="0"/>
              <a:t>Concerns About the Future and Debt</a:t>
            </a:r>
          </a:p>
        </p:txBody>
      </p:sp>
      <p:sp>
        <p:nvSpPr>
          <p:cNvPr id="3" name="Text Placeholder 2">
            <a:extLst>
              <a:ext uri="{FF2B5EF4-FFF2-40B4-BE49-F238E27FC236}">
                <a16:creationId xmlns:a16="http://schemas.microsoft.com/office/drawing/2014/main" id="{A9AC504F-09A0-414A-B939-3A01153697EA}"/>
              </a:ext>
            </a:extLst>
          </p:cNvPr>
          <p:cNvSpPr>
            <a:spLocks noGrp="1"/>
          </p:cNvSpPr>
          <p:nvPr>
            <p:ph type="body" sz="quarter" idx="10"/>
          </p:nvPr>
        </p:nvSpPr>
        <p:spPr>
          <a:xfrm>
            <a:off x="762000" y="1123950"/>
            <a:ext cx="2661138" cy="3581400"/>
          </a:xfrm>
        </p:spPr>
        <p:txBody>
          <a:bodyPr/>
          <a:lstStyle/>
          <a:p>
            <a:pPr marL="285750" indent="-285750">
              <a:spcBef>
                <a:spcPts val="600"/>
              </a:spcBef>
              <a:spcAft>
                <a:spcPts val="600"/>
              </a:spcAft>
            </a:pPr>
            <a:r>
              <a:rPr lang="en-US" sz="1400" dirty="0"/>
              <a:t>Canadians have expressed they have significant concerns and reservations about the future.</a:t>
            </a:r>
          </a:p>
          <a:p>
            <a:pPr marL="285750" indent="-285750">
              <a:spcBef>
                <a:spcPts val="600"/>
              </a:spcBef>
              <a:spcAft>
                <a:spcPts val="600"/>
              </a:spcAft>
            </a:pPr>
            <a:r>
              <a:rPr lang="en-US" sz="1400" dirty="0"/>
              <a:t>In all these categories, Canadians under 35 reported being the most concerned about their financial future and managing debt.</a:t>
            </a:r>
          </a:p>
          <a:p>
            <a:pPr marL="285750" indent="-285750">
              <a:spcBef>
                <a:spcPts val="600"/>
              </a:spcBef>
              <a:spcAft>
                <a:spcPts val="600"/>
              </a:spcAft>
            </a:pPr>
            <a:r>
              <a:rPr lang="en-US" sz="1400" dirty="0"/>
              <a:t>Consistent with 2018</a:t>
            </a:r>
          </a:p>
        </p:txBody>
      </p:sp>
      <p:graphicFrame>
        <p:nvGraphicFramePr>
          <p:cNvPr id="6" name="Chart 5" descr="Highlighted Concerns about the Future and Debt">
            <a:extLst>
              <a:ext uri="{FF2B5EF4-FFF2-40B4-BE49-F238E27FC236}">
                <a16:creationId xmlns:a16="http://schemas.microsoft.com/office/drawing/2014/main" id="{E6FCA1FA-132E-4FBF-A622-6DA2F1B7EE86}"/>
              </a:ext>
            </a:extLst>
          </p:cNvPr>
          <p:cNvGraphicFramePr/>
          <p:nvPr>
            <p:extLst>
              <p:ext uri="{D42A27DB-BD31-4B8C-83A1-F6EECF244321}">
                <p14:modId xmlns:p14="http://schemas.microsoft.com/office/powerpoint/2010/main" val="526526252"/>
              </p:ext>
            </p:extLst>
          </p:nvPr>
        </p:nvGraphicFramePr>
        <p:xfrm>
          <a:off x="3514725" y="998094"/>
          <a:ext cx="5342988" cy="35145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C671A8B-B97B-459E-BFA0-1486B9F915B4}"/>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222728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33A4E6-172B-4889-9AD8-CCBB4B14E4D6}"/>
              </a:ext>
            </a:extLst>
          </p:cNvPr>
          <p:cNvSpPr>
            <a:spLocks noGrp="1"/>
          </p:cNvSpPr>
          <p:nvPr>
            <p:ph type="title"/>
          </p:nvPr>
        </p:nvSpPr>
        <p:spPr>
          <a:xfrm>
            <a:off x="2128227" y="3540858"/>
            <a:ext cx="4762500" cy="419132"/>
          </a:xfrm>
        </p:spPr>
        <p:txBody>
          <a:bodyPr vert="horz" lIns="91440" tIns="45720" rIns="91440" bIns="45720" rtlCol="0" anchor="t">
            <a:normAutofit/>
          </a:bodyPr>
          <a:lstStyle/>
          <a:p>
            <a:pPr algn="l" defTabSz="914400"/>
            <a:r>
              <a:rPr lang="en-US" sz="3000" dirty="0">
                <a:solidFill>
                  <a:schemeClr val="tx2"/>
                </a:solidFill>
                <a:latin typeface="+mj-lt"/>
              </a:rPr>
              <a:t>Preparing for the road ahead</a:t>
            </a:r>
          </a:p>
        </p:txBody>
      </p:sp>
      <p:pic>
        <p:nvPicPr>
          <p:cNvPr id="2" name="Picture Placeholder 9" descr="Paragliding above clouds at sunset">
            <a:extLst>
              <a:ext uri="{FF2B5EF4-FFF2-40B4-BE49-F238E27FC236}">
                <a16:creationId xmlns:a16="http://schemas.microsoft.com/office/drawing/2014/main" id="{18FBCECD-C7A7-49AA-9FF7-A3AAE5DA57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20" y="10"/>
            <a:ext cx="9143980" cy="3151084"/>
          </a:xfrm>
          <a:prstGeom prst="rect">
            <a:avLst/>
          </a:prstGeom>
          <a:solidFill>
            <a:schemeClr val="accent1">
              <a:lumMod val="75000"/>
            </a:schemeClr>
          </a:solidFill>
        </p:spPr>
      </p:pic>
      <p:sp>
        <p:nvSpPr>
          <p:cNvPr id="5" name="TextBox 4">
            <a:extLst>
              <a:ext uri="{FF2B5EF4-FFF2-40B4-BE49-F238E27FC236}">
                <a16:creationId xmlns:a16="http://schemas.microsoft.com/office/drawing/2014/main" id="{AD9E3FC2-FD18-4196-9AA4-97C4A5ECB21F}"/>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16219374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0CB08-497D-4C97-8504-E8E9F5393154}"/>
              </a:ext>
            </a:extLst>
          </p:cNvPr>
          <p:cNvSpPr>
            <a:spLocks noGrp="1"/>
          </p:cNvSpPr>
          <p:nvPr>
            <p:ph type="title"/>
          </p:nvPr>
        </p:nvSpPr>
        <p:spPr/>
        <p:txBody>
          <a:bodyPr/>
          <a:lstStyle/>
          <a:p>
            <a:r>
              <a:rPr lang="en-US" dirty="0"/>
              <a:t>Resources</a:t>
            </a:r>
          </a:p>
        </p:txBody>
      </p:sp>
      <p:sp>
        <p:nvSpPr>
          <p:cNvPr id="2" name="Content Placeholder 1">
            <a:extLst>
              <a:ext uri="{FF2B5EF4-FFF2-40B4-BE49-F238E27FC236}">
                <a16:creationId xmlns:a16="http://schemas.microsoft.com/office/drawing/2014/main" id="{29893A38-D36B-400A-8896-20CFA85D9D36}"/>
              </a:ext>
            </a:extLst>
          </p:cNvPr>
          <p:cNvSpPr>
            <a:spLocks noGrp="1"/>
          </p:cNvSpPr>
          <p:nvPr>
            <p:ph type="body" sz="quarter" idx="10"/>
          </p:nvPr>
        </p:nvSpPr>
        <p:spPr>
          <a:xfrm>
            <a:off x="762000" y="1047750"/>
            <a:ext cx="7543800" cy="3048000"/>
          </a:xfrm>
        </p:spPr>
        <p:txBody>
          <a:bodyPr/>
          <a:lstStyle/>
          <a:p>
            <a:pPr>
              <a:spcBef>
                <a:spcPts val="0"/>
              </a:spcBef>
              <a:spcAft>
                <a:spcPts val="600"/>
              </a:spcAft>
            </a:pPr>
            <a:r>
              <a:rPr lang="en-US" sz="1800" dirty="0"/>
              <a:t>To access the 2020 Canadian Finance Study, please visit</a:t>
            </a:r>
            <a:r>
              <a:rPr lang="en-US" sz="1800" dirty="0">
                <a:solidFill>
                  <a:srgbClr val="006FBA"/>
                </a:solidFill>
              </a:rPr>
              <a:t>: </a:t>
            </a:r>
            <a:r>
              <a:rPr lang="en-US" sz="1800" dirty="0">
                <a:solidFill>
                  <a:schemeClr val="accent6"/>
                </a:solidFill>
                <a:hlinkClick r:id="rId3" tooltip="2020 Canadian Finance Study">
                  <a:extLst>
                    <a:ext uri="{A12FA001-AC4F-418D-AE19-62706E023703}">
                      <ahyp:hlinkClr xmlns:ahyp="http://schemas.microsoft.com/office/drawing/2018/hyperlinkcolor" val="tx"/>
                    </a:ext>
                  </a:extLst>
                </a:hlinkClick>
              </a:rPr>
              <a:t>cpacanada.ca/canadianfinancestudy2020</a:t>
            </a:r>
            <a:endParaRPr lang="en-US" sz="1800" dirty="0">
              <a:solidFill>
                <a:schemeClr val="accent6"/>
              </a:solidFill>
            </a:endParaRPr>
          </a:p>
          <a:p>
            <a:pPr>
              <a:spcBef>
                <a:spcPts val="0"/>
              </a:spcBef>
              <a:spcAft>
                <a:spcPts val="600"/>
              </a:spcAft>
            </a:pPr>
            <a:r>
              <a:rPr lang="en-US" sz="1800" dirty="0"/>
              <a:t>To access CPA Canada financial literacy resources, visit</a:t>
            </a:r>
            <a:r>
              <a:rPr lang="en-US" sz="1800" dirty="0">
                <a:solidFill>
                  <a:srgbClr val="006FBA"/>
                </a:solidFill>
              </a:rPr>
              <a:t>: </a:t>
            </a:r>
            <a:r>
              <a:rPr lang="en-US" sz="1800" dirty="0">
                <a:solidFill>
                  <a:schemeClr val="accent6"/>
                </a:solidFill>
                <a:hlinkClick r:id="rId4" tooltip="CPA Canada financial literacy resources">
                  <a:extLst>
                    <a:ext uri="{A12FA001-AC4F-418D-AE19-62706E023703}">
                      <ahyp:hlinkClr xmlns:ahyp="http://schemas.microsoft.com/office/drawing/2018/hyperlinkcolor" val="tx"/>
                    </a:ext>
                  </a:extLst>
                </a:hlinkClick>
              </a:rPr>
              <a:t>cpacanada.ca/financialliteracy</a:t>
            </a:r>
            <a:r>
              <a:rPr lang="en-US" sz="1800" dirty="0">
                <a:solidFill>
                  <a:schemeClr val="accent6"/>
                </a:solidFill>
              </a:rPr>
              <a:t>.</a:t>
            </a:r>
          </a:p>
          <a:p>
            <a:pPr>
              <a:spcBef>
                <a:spcPts val="0"/>
              </a:spcBef>
              <a:spcAft>
                <a:spcPts val="600"/>
              </a:spcAft>
            </a:pPr>
            <a:r>
              <a:rPr lang="en-US" sz="1800" dirty="0"/>
              <a:t>Road Ahead Webinar Series, visit</a:t>
            </a:r>
            <a:r>
              <a:rPr lang="en-US" sz="1800" dirty="0">
                <a:solidFill>
                  <a:schemeClr val="accent6"/>
                </a:solidFill>
              </a:rPr>
              <a:t>: </a:t>
            </a:r>
            <a:br>
              <a:rPr lang="en-US" sz="1800" dirty="0">
                <a:solidFill>
                  <a:schemeClr val="accent6"/>
                </a:solidFill>
              </a:rPr>
            </a:br>
            <a:r>
              <a:rPr lang="en-US" sz="1800" dirty="0">
                <a:solidFill>
                  <a:schemeClr val="accent6"/>
                </a:solidFill>
                <a:hlinkClick r:id="rId5" tooltip="Road Ahead Webinar Series">
                  <a:extLst>
                    <a:ext uri="{A12FA001-AC4F-418D-AE19-62706E023703}">
                      <ahyp:hlinkClr xmlns:ahyp="http://schemas.microsoft.com/office/drawing/2018/hyperlinkcolor" val="tx"/>
                    </a:ext>
                  </a:extLst>
                </a:hlinkClick>
              </a:rPr>
              <a:t>cpacanada.ca/</a:t>
            </a:r>
            <a:r>
              <a:rPr lang="en-US" sz="1800" dirty="0" err="1">
                <a:solidFill>
                  <a:schemeClr val="accent6"/>
                </a:solidFill>
                <a:hlinkClick r:id="rId5" tooltip="Road Ahead Webinar Series">
                  <a:extLst>
                    <a:ext uri="{A12FA001-AC4F-418D-AE19-62706E023703}">
                      <ahyp:hlinkClr xmlns:ahyp="http://schemas.microsoft.com/office/drawing/2018/hyperlinkcolor" val="tx"/>
                    </a:ext>
                  </a:extLst>
                </a:hlinkClick>
              </a:rPr>
              <a:t>en</a:t>
            </a:r>
            <a:r>
              <a:rPr lang="en-US" sz="1800" dirty="0">
                <a:solidFill>
                  <a:schemeClr val="accent6"/>
                </a:solidFill>
                <a:hlinkClick r:id="rId5" tooltip="Road Ahead Webinar Series">
                  <a:extLst>
                    <a:ext uri="{A12FA001-AC4F-418D-AE19-62706E023703}">
                      <ahyp:hlinkClr xmlns:ahyp="http://schemas.microsoft.com/office/drawing/2018/hyperlinkcolor" val="tx"/>
                    </a:ext>
                  </a:extLst>
                </a:hlinkClick>
              </a:rPr>
              <a:t>/the-</a:t>
            </a:r>
            <a:r>
              <a:rPr lang="en-US" sz="1800" dirty="0" err="1">
                <a:solidFill>
                  <a:schemeClr val="accent6"/>
                </a:solidFill>
                <a:hlinkClick r:id="rId5" tooltip="Road Ahead Webinar Series">
                  <a:extLst>
                    <a:ext uri="{A12FA001-AC4F-418D-AE19-62706E023703}">
                      <ahyp:hlinkClr xmlns:ahyp="http://schemas.microsoft.com/office/drawing/2018/hyperlinkcolor" val="tx"/>
                    </a:ext>
                  </a:extLst>
                </a:hlinkClick>
              </a:rPr>
              <a:t>cpa</a:t>
            </a:r>
            <a:r>
              <a:rPr lang="en-US" sz="1800" dirty="0">
                <a:solidFill>
                  <a:schemeClr val="accent6"/>
                </a:solidFill>
                <a:hlinkClick r:id="rId5" tooltip="Road Ahead Webinar Series">
                  <a:extLst>
                    <a:ext uri="{A12FA001-AC4F-418D-AE19-62706E023703}">
                      <ahyp:hlinkClr xmlns:ahyp="http://schemas.microsoft.com/office/drawing/2018/hyperlinkcolor" val="tx"/>
                    </a:ext>
                  </a:extLst>
                </a:hlinkClick>
              </a:rPr>
              <a:t>-profession/financial-literacy/financial-literacy-resources/wellness-during-crisis-webinars</a:t>
            </a:r>
            <a:endParaRPr lang="en-US" sz="1800" dirty="0">
              <a:solidFill>
                <a:schemeClr val="accent6"/>
              </a:solidFill>
            </a:endParaRPr>
          </a:p>
          <a:p>
            <a:pPr lvl="1">
              <a:spcBef>
                <a:spcPts val="0"/>
              </a:spcBef>
              <a:spcAft>
                <a:spcPts val="600"/>
              </a:spcAft>
            </a:pPr>
            <a:r>
              <a:rPr lang="en-US" sz="1800" i="1" dirty="0"/>
              <a:t>Tax After Turbulent Times</a:t>
            </a:r>
          </a:p>
          <a:p>
            <a:pPr lvl="1">
              <a:spcBef>
                <a:spcPts val="0"/>
              </a:spcBef>
              <a:spcAft>
                <a:spcPts val="600"/>
              </a:spcAft>
            </a:pPr>
            <a:r>
              <a:rPr lang="en-US" sz="1800" i="1" dirty="0"/>
              <a:t>Life Insurance after COVID-19: Protecting yourself now and in the future</a:t>
            </a:r>
          </a:p>
          <a:p>
            <a:pPr lvl="1">
              <a:spcBef>
                <a:spcPts val="0"/>
              </a:spcBef>
              <a:spcAft>
                <a:spcPts val="600"/>
              </a:spcAft>
            </a:pPr>
            <a:r>
              <a:rPr lang="en-US" sz="1800" i="1" dirty="0"/>
              <a:t>Wellness in a Time of Crisis</a:t>
            </a:r>
          </a:p>
          <a:p>
            <a:pPr lvl="1">
              <a:spcBef>
                <a:spcPts val="0"/>
              </a:spcBef>
              <a:spcAft>
                <a:spcPts val="600"/>
              </a:spcAft>
            </a:pPr>
            <a:r>
              <a:rPr lang="en-US" sz="1800" i="1" dirty="0"/>
              <a:t>Coping with Stress</a:t>
            </a:r>
          </a:p>
        </p:txBody>
      </p:sp>
      <p:sp>
        <p:nvSpPr>
          <p:cNvPr id="4" name="TextBox 3">
            <a:extLst>
              <a:ext uri="{FF2B5EF4-FFF2-40B4-BE49-F238E27FC236}">
                <a16:creationId xmlns:a16="http://schemas.microsoft.com/office/drawing/2014/main" id="{8A706FE7-B4D2-4B2E-96C9-D11CB787F166}"/>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1457300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rge maple leaf on a fall season orange background">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0" y="0"/>
            <a:ext cx="9144000" cy="5143500"/>
          </a:xfrm>
          <a:prstGeom prst="rect">
            <a:avLst/>
          </a:prstGeom>
          <a:solidFill>
            <a:schemeClr val="accent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 name="Title 7">
            <a:extLst>
              <a:ext uri="{FF2B5EF4-FFF2-40B4-BE49-F238E27FC236}">
                <a16:creationId xmlns:a16="http://schemas.microsoft.com/office/drawing/2014/main" id="{5D29FF31-06D9-4706-8E5F-6A9C081E6B79}"/>
              </a:ext>
            </a:extLst>
          </p:cNvPr>
          <p:cNvSpPr>
            <a:spLocks noGrp="1"/>
          </p:cNvSpPr>
          <p:nvPr>
            <p:ph type="title"/>
          </p:nvPr>
        </p:nvSpPr>
        <p:spPr>
          <a:xfrm>
            <a:off x="2190750" y="2152618"/>
            <a:ext cx="4762500" cy="419132"/>
          </a:xfrm>
        </p:spPr>
        <p:txBody>
          <a:bodyPr/>
          <a:lstStyle/>
          <a:p>
            <a:r>
              <a:rPr lang="en-US" sz="6600" b="0" dirty="0">
                <a:solidFill>
                  <a:schemeClr val="bg1"/>
                </a:solidFill>
              </a:rPr>
              <a:t>Thank You</a:t>
            </a:r>
            <a:br>
              <a:rPr lang="en-US" sz="6600" b="0" dirty="0">
                <a:solidFill>
                  <a:schemeClr val="bg1"/>
                </a:solidFill>
              </a:rPr>
            </a:br>
            <a:r>
              <a:rPr lang="en-US" b="0" dirty="0">
                <a:solidFill>
                  <a:schemeClr val="bg1"/>
                </a:solidFill>
                <a:hlinkClick r:id="rId4">
                  <a:extLst>
                    <a:ext uri="{A12FA001-AC4F-418D-AE19-62706E023703}">
                      <ahyp:hlinkClr xmlns:ahyp="http://schemas.microsoft.com/office/drawing/2018/hyperlinkcolor" val="tx"/>
                    </a:ext>
                  </a:extLst>
                </a:hlinkClick>
              </a:rPr>
              <a:t>financialliteracy@cpacanada.ca</a:t>
            </a:r>
            <a:br>
              <a:rPr lang="en-US" b="0" dirty="0"/>
            </a:br>
            <a:endParaRPr lang="en-US" b="0" dirty="0"/>
          </a:p>
        </p:txBody>
      </p:sp>
    </p:spTree>
    <p:extLst>
      <p:ext uri="{BB962C8B-B14F-4D97-AF65-F5344CB8AC3E}">
        <p14:creationId xmlns:p14="http://schemas.microsoft.com/office/powerpoint/2010/main" val="393596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614AA-A6C4-4ED7-BE3D-C8272BAC06D2}"/>
              </a:ext>
            </a:extLst>
          </p:cNvPr>
          <p:cNvSpPr>
            <a:spLocks noGrp="1"/>
          </p:cNvSpPr>
          <p:nvPr>
            <p:ph type="title"/>
          </p:nvPr>
        </p:nvSpPr>
        <p:spPr/>
        <p:txBody>
          <a:bodyPr/>
          <a:lstStyle/>
          <a:p>
            <a:r>
              <a:rPr lang="en-US" dirty="0"/>
              <a:t>2020 CPA Canada Canadian Finance Study </a:t>
            </a:r>
          </a:p>
        </p:txBody>
      </p:sp>
      <p:sp>
        <p:nvSpPr>
          <p:cNvPr id="9" name="Text Placeholder 8">
            <a:extLst>
              <a:ext uri="{FF2B5EF4-FFF2-40B4-BE49-F238E27FC236}">
                <a16:creationId xmlns:a16="http://schemas.microsoft.com/office/drawing/2014/main" id="{09131457-669F-42C8-B4A3-F3765243B1B4}"/>
              </a:ext>
            </a:extLst>
          </p:cNvPr>
          <p:cNvSpPr>
            <a:spLocks noGrp="1"/>
          </p:cNvSpPr>
          <p:nvPr>
            <p:ph type="body" sz="quarter" idx="10"/>
          </p:nvPr>
        </p:nvSpPr>
        <p:spPr>
          <a:xfrm>
            <a:off x="762000" y="1016000"/>
            <a:ext cx="7543800" cy="3689350"/>
          </a:xfrm>
        </p:spPr>
        <p:txBody>
          <a:bodyPr/>
          <a:lstStyle/>
          <a:p>
            <a:pPr marL="0" indent="0">
              <a:buNone/>
            </a:pPr>
            <a:r>
              <a:rPr lang="en-US" sz="1600" b="1" dirty="0">
                <a:solidFill>
                  <a:schemeClr val="tx1">
                    <a:lumMod val="75000"/>
                    <a:lumOff val="25000"/>
                  </a:schemeClr>
                </a:solidFill>
              </a:rPr>
              <a:t>About the study:</a:t>
            </a:r>
          </a:p>
          <a:p>
            <a:pPr>
              <a:spcBef>
                <a:spcPts val="0"/>
              </a:spcBef>
            </a:pPr>
            <a:r>
              <a:rPr lang="en-US" sz="1600" dirty="0">
                <a:solidFill>
                  <a:schemeClr val="tx1">
                    <a:lumMod val="75000"/>
                    <a:lumOff val="25000"/>
                  </a:schemeClr>
                </a:solidFill>
              </a:rPr>
              <a:t>Web based survey conducted by Nielsen of over 2000 Canadians reflecting demographic of adult population</a:t>
            </a:r>
          </a:p>
          <a:p>
            <a:pPr>
              <a:spcBef>
                <a:spcPts val="0"/>
              </a:spcBef>
            </a:pPr>
            <a:r>
              <a:rPr lang="en-US" sz="1600" dirty="0">
                <a:solidFill>
                  <a:schemeClr val="tx1">
                    <a:lumMod val="75000"/>
                    <a:lumOff val="25000"/>
                  </a:schemeClr>
                </a:solidFill>
              </a:rPr>
              <a:t>Explore financial knowledge, habits, attitudes and confidence on a comprehensive range of topics</a:t>
            </a:r>
          </a:p>
          <a:p>
            <a:pPr>
              <a:spcBef>
                <a:spcPts val="0"/>
              </a:spcBef>
            </a:pPr>
            <a:r>
              <a:rPr lang="en-US" sz="1600" dirty="0">
                <a:solidFill>
                  <a:schemeClr val="tx1">
                    <a:lumMod val="75000"/>
                    <a:lumOff val="25000"/>
                  </a:schemeClr>
                </a:solidFill>
              </a:rPr>
              <a:t>Trend data, every two years</a:t>
            </a:r>
          </a:p>
          <a:p>
            <a:pPr>
              <a:spcBef>
                <a:spcPts val="600"/>
              </a:spcBef>
              <a:spcAft>
                <a:spcPts val="600"/>
              </a:spcAft>
            </a:pPr>
            <a:r>
              <a:rPr lang="en-US" sz="1600" dirty="0">
                <a:solidFill>
                  <a:schemeClr val="tx1">
                    <a:lumMod val="75000"/>
                    <a:lumOff val="25000"/>
                  </a:schemeClr>
                </a:solidFill>
              </a:rPr>
              <a:t>2020 different: Impact of COVID-19 pandemic</a:t>
            </a:r>
          </a:p>
          <a:p>
            <a:pPr marL="0" indent="0">
              <a:buNone/>
            </a:pPr>
            <a:r>
              <a:rPr lang="en-US" sz="1600" b="1" dirty="0">
                <a:solidFill>
                  <a:schemeClr val="tx1">
                    <a:lumMod val="75000"/>
                    <a:lumOff val="25000"/>
                  </a:schemeClr>
                </a:solidFill>
              </a:rPr>
              <a:t>What’s different about our 2020 study:</a:t>
            </a:r>
          </a:p>
          <a:p>
            <a:r>
              <a:rPr lang="en-US" sz="1600" dirty="0">
                <a:solidFill>
                  <a:schemeClr val="tx1">
                    <a:lumMod val="75000"/>
                    <a:lumOff val="25000"/>
                  </a:schemeClr>
                </a:solidFill>
              </a:rPr>
              <a:t>Field testing conducted September 4</a:t>
            </a:r>
            <a:r>
              <a:rPr lang="en-US" sz="1600" baseline="30000" dirty="0">
                <a:solidFill>
                  <a:schemeClr val="tx1">
                    <a:lumMod val="75000"/>
                    <a:lumOff val="25000"/>
                  </a:schemeClr>
                </a:solidFill>
              </a:rPr>
              <a:t>th</a:t>
            </a:r>
            <a:r>
              <a:rPr lang="en-US" sz="1600" dirty="0">
                <a:solidFill>
                  <a:schemeClr val="tx1">
                    <a:lumMod val="75000"/>
                    <a:lumOff val="25000"/>
                  </a:schemeClr>
                </a:solidFill>
              </a:rPr>
              <a:t> – September 16</a:t>
            </a:r>
            <a:r>
              <a:rPr lang="en-US" sz="1600" baseline="30000" dirty="0">
                <a:solidFill>
                  <a:schemeClr val="tx1">
                    <a:lumMod val="75000"/>
                    <a:lumOff val="25000"/>
                  </a:schemeClr>
                </a:solidFill>
              </a:rPr>
              <a:t>th</a:t>
            </a:r>
            <a:r>
              <a:rPr lang="en-US" sz="1600" dirty="0">
                <a:solidFill>
                  <a:schemeClr val="tx1">
                    <a:lumMod val="75000"/>
                    <a:lumOff val="25000"/>
                  </a:schemeClr>
                </a:solidFill>
              </a:rPr>
              <a:t>, 2020. </a:t>
            </a:r>
          </a:p>
          <a:p>
            <a:r>
              <a:rPr lang="en-US" sz="1600" dirty="0">
                <a:solidFill>
                  <a:schemeClr val="tx1">
                    <a:lumMod val="75000"/>
                    <a:lumOff val="25000"/>
                  </a:schemeClr>
                </a:solidFill>
              </a:rPr>
              <a:t>Survey is taken six months into a pandemic and cases are increasing</a:t>
            </a:r>
          </a:p>
          <a:p>
            <a:pPr marR="0" lvl="0">
              <a:lnSpc>
                <a:spcPct val="107000"/>
              </a:lnSpc>
              <a:spcBef>
                <a:spcPts val="0"/>
              </a:spcBef>
              <a:spcAft>
                <a:spcPts val="0"/>
              </a:spcAft>
            </a:pPr>
            <a:r>
              <a:rPr lang="en-CA" sz="1600" dirty="0">
                <a:solidFill>
                  <a:schemeClr val="tx1">
                    <a:lumMod val="75000"/>
                    <a:lumOff val="25000"/>
                  </a:schemeClr>
                </a:solidFill>
              </a:rPr>
              <a:t>Explored standard questions, for trend purposes, and added COVID specific questions that would allow us to</a:t>
            </a:r>
          </a:p>
          <a:p>
            <a:pPr lvl="1" indent="-228600">
              <a:lnSpc>
                <a:spcPct val="107000"/>
              </a:lnSpc>
              <a:spcBef>
                <a:spcPts val="0"/>
              </a:spcBef>
              <a:buFont typeface="Wingdings" panose="05000000000000000000" pitchFamily="2" charset="2"/>
              <a:buChar char=""/>
            </a:pPr>
            <a:r>
              <a:rPr lang="en-CA" sz="1600" dirty="0">
                <a:solidFill>
                  <a:schemeClr val="tx1">
                    <a:lumMod val="75000"/>
                    <a:lumOff val="25000"/>
                  </a:schemeClr>
                </a:solidFill>
              </a:rPr>
              <a:t>Explore immediate impacts of COVID on jobs and income</a:t>
            </a:r>
          </a:p>
          <a:p>
            <a:pPr lvl="1" indent="-228600">
              <a:lnSpc>
                <a:spcPct val="107000"/>
              </a:lnSpc>
              <a:spcBef>
                <a:spcPts val="0"/>
              </a:spcBef>
              <a:buFont typeface="Wingdings" panose="05000000000000000000" pitchFamily="2" charset="2"/>
              <a:buChar char=""/>
            </a:pPr>
            <a:r>
              <a:rPr lang="en-CA" sz="1600" dirty="0">
                <a:solidFill>
                  <a:schemeClr val="tx1">
                    <a:lumMod val="75000"/>
                    <a:lumOff val="25000"/>
                  </a:schemeClr>
                </a:solidFill>
              </a:rPr>
              <a:t>Look at some of our trend data through the lens of COVID impact</a:t>
            </a:r>
          </a:p>
        </p:txBody>
      </p:sp>
      <p:sp>
        <p:nvSpPr>
          <p:cNvPr id="5" name="TextBox 4">
            <a:extLst>
              <a:ext uri="{FF2B5EF4-FFF2-40B4-BE49-F238E27FC236}">
                <a16:creationId xmlns:a16="http://schemas.microsoft.com/office/drawing/2014/main" id="{FEB26D2B-73D8-4A21-BE36-0DA25512C127}"/>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342910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bwMode="auto">
          <a:xfrm>
            <a:off x="1" y="0"/>
            <a:ext cx="9143999" cy="5143500"/>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4" name="Title 3">
            <a:extLst>
              <a:ext uri="{FF2B5EF4-FFF2-40B4-BE49-F238E27FC236}">
                <a16:creationId xmlns:a16="http://schemas.microsoft.com/office/drawing/2014/main" id="{E3E7B104-50E5-4C67-88C3-4CE42805E107}"/>
              </a:ext>
            </a:extLst>
          </p:cNvPr>
          <p:cNvSpPr>
            <a:spLocks noGrp="1"/>
          </p:cNvSpPr>
          <p:nvPr>
            <p:ph type="title"/>
          </p:nvPr>
        </p:nvSpPr>
        <p:spPr>
          <a:xfrm>
            <a:off x="2190750" y="2227873"/>
            <a:ext cx="4762500" cy="419132"/>
          </a:xfrm>
        </p:spPr>
        <p:txBody>
          <a:bodyPr/>
          <a:lstStyle/>
          <a:p>
            <a:r>
              <a:rPr lang="en-US" sz="3600" b="0" dirty="0">
                <a:solidFill>
                  <a:schemeClr val="bg1"/>
                </a:solidFill>
              </a:rPr>
              <a:t>The impact of COVID-19</a:t>
            </a:r>
            <a:endParaRPr lang="en-US" sz="3600" b="0" dirty="0"/>
          </a:p>
        </p:txBody>
      </p:sp>
    </p:spTree>
    <p:extLst>
      <p:ext uri="{BB962C8B-B14F-4D97-AF65-F5344CB8AC3E}">
        <p14:creationId xmlns:p14="http://schemas.microsoft.com/office/powerpoint/2010/main" val="62506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descr="Map of Canada">
            <a:extLst>
              <a:ext uri="{FF2B5EF4-FFF2-40B4-BE49-F238E27FC236}">
                <a16:creationId xmlns:a16="http://schemas.microsoft.com/office/drawing/2014/main" id="{A6E369B1-6D25-4BB4-865A-0E967BE9A9D0}"/>
              </a:ext>
            </a:extLst>
          </p:cNvPr>
          <p:cNvGrpSpPr/>
          <p:nvPr/>
        </p:nvGrpSpPr>
        <p:grpSpPr>
          <a:xfrm>
            <a:off x="1118316" y="0"/>
            <a:ext cx="6708373" cy="5017879"/>
            <a:chOff x="881620" y="753409"/>
            <a:chExt cx="7205781" cy="6180791"/>
          </a:xfrm>
          <a:effectLst>
            <a:outerShdw blurRad="127000" sx="102000" sy="102000" algn="ctr" rotWithShape="0">
              <a:prstClr val="black">
                <a:alpha val="22000"/>
              </a:prstClr>
            </a:outerShdw>
          </a:effectLst>
        </p:grpSpPr>
        <p:sp>
          <p:nvSpPr>
            <p:cNvPr id="161" name="Freeform 6">
              <a:extLst>
                <a:ext uri="{FF2B5EF4-FFF2-40B4-BE49-F238E27FC236}">
                  <a16:creationId xmlns:a16="http://schemas.microsoft.com/office/drawing/2014/main" id="{8F7DD326-4FD2-45E3-B223-94240697A53C}"/>
                </a:ext>
              </a:extLst>
            </p:cNvPr>
            <p:cNvSpPr>
              <a:spLocks/>
            </p:cNvSpPr>
            <p:nvPr/>
          </p:nvSpPr>
          <p:spPr bwMode="auto">
            <a:xfrm>
              <a:off x="3935238" y="753409"/>
              <a:ext cx="785353" cy="1425972"/>
            </a:xfrm>
            <a:custGeom>
              <a:avLst/>
              <a:gdLst>
                <a:gd name="T0" fmla="*/ 239 w 248"/>
                <a:gd name="T1" fmla="*/ 60 h 450"/>
                <a:gd name="T2" fmla="*/ 226 w 248"/>
                <a:gd name="T3" fmla="*/ 146 h 450"/>
                <a:gd name="T4" fmla="*/ 217 w 248"/>
                <a:gd name="T5" fmla="*/ 166 h 450"/>
                <a:gd name="T6" fmla="*/ 201 w 248"/>
                <a:gd name="T7" fmla="*/ 191 h 450"/>
                <a:gd name="T8" fmla="*/ 193 w 248"/>
                <a:gd name="T9" fmla="*/ 200 h 450"/>
                <a:gd name="T10" fmla="*/ 214 w 248"/>
                <a:gd name="T11" fmla="*/ 214 h 450"/>
                <a:gd name="T12" fmla="*/ 219 w 248"/>
                <a:gd name="T13" fmla="*/ 253 h 450"/>
                <a:gd name="T14" fmla="*/ 168 w 248"/>
                <a:gd name="T15" fmla="*/ 298 h 450"/>
                <a:gd name="T16" fmla="*/ 201 w 248"/>
                <a:gd name="T17" fmla="*/ 313 h 450"/>
                <a:gd name="T18" fmla="*/ 186 w 248"/>
                <a:gd name="T19" fmla="*/ 351 h 450"/>
                <a:gd name="T20" fmla="*/ 149 w 248"/>
                <a:gd name="T21" fmla="*/ 345 h 450"/>
                <a:gd name="T22" fmla="*/ 109 w 248"/>
                <a:gd name="T23" fmla="*/ 354 h 450"/>
                <a:gd name="T24" fmla="*/ 76 w 248"/>
                <a:gd name="T25" fmla="*/ 346 h 450"/>
                <a:gd name="T26" fmla="*/ 86 w 248"/>
                <a:gd name="T27" fmla="*/ 372 h 450"/>
                <a:gd name="T28" fmla="*/ 112 w 248"/>
                <a:gd name="T29" fmla="*/ 393 h 450"/>
                <a:gd name="T30" fmla="*/ 130 w 248"/>
                <a:gd name="T31" fmla="*/ 395 h 450"/>
                <a:gd name="T32" fmla="*/ 167 w 248"/>
                <a:gd name="T33" fmla="*/ 374 h 450"/>
                <a:gd name="T34" fmla="*/ 194 w 248"/>
                <a:gd name="T35" fmla="*/ 375 h 450"/>
                <a:gd name="T36" fmla="*/ 217 w 248"/>
                <a:gd name="T37" fmla="*/ 401 h 450"/>
                <a:gd name="T38" fmla="*/ 214 w 248"/>
                <a:gd name="T39" fmla="*/ 423 h 450"/>
                <a:gd name="T40" fmla="*/ 109 w 248"/>
                <a:gd name="T41" fmla="*/ 442 h 450"/>
                <a:gd name="T42" fmla="*/ 80 w 248"/>
                <a:gd name="T43" fmla="*/ 434 h 450"/>
                <a:gd name="T44" fmla="*/ 60 w 248"/>
                <a:gd name="T45" fmla="*/ 401 h 450"/>
                <a:gd name="T46" fmla="*/ 49 w 248"/>
                <a:gd name="T47" fmla="*/ 361 h 450"/>
                <a:gd name="T48" fmla="*/ 9 w 248"/>
                <a:gd name="T49" fmla="*/ 329 h 450"/>
                <a:gd name="T50" fmla="*/ 76 w 248"/>
                <a:gd name="T51" fmla="*/ 344 h 450"/>
                <a:gd name="T52" fmla="*/ 114 w 248"/>
                <a:gd name="T53" fmla="*/ 315 h 450"/>
                <a:gd name="T54" fmla="*/ 143 w 248"/>
                <a:gd name="T55" fmla="*/ 296 h 450"/>
                <a:gd name="T56" fmla="*/ 116 w 248"/>
                <a:gd name="T57" fmla="*/ 270 h 450"/>
                <a:gd name="T58" fmla="*/ 104 w 248"/>
                <a:gd name="T59" fmla="*/ 271 h 450"/>
                <a:gd name="T60" fmla="*/ 144 w 248"/>
                <a:gd name="T61" fmla="*/ 229 h 450"/>
                <a:gd name="T62" fmla="*/ 117 w 248"/>
                <a:gd name="T63" fmla="*/ 201 h 450"/>
                <a:gd name="T64" fmla="*/ 100 w 248"/>
                <a:gd name="T65" fmla="*/ 166 h 450"/>
                <a:gd name="T66" fmla="*/ 131 w 248"/>
                <a:gd name="T67" fmla="*/ 154 h 450"/>
                <a:gd name="T68" fmla="*/ 155 w 248"/>
                <a:gd name="T69" fmla="*/ 111 h 450"/>
                <a:gd name="T70" fmla="*/ 117 w 248"/>
                <a:gd name="T71" fmla="*/ 155 h 450"/>
                <a:gd name="T72" fmla="*/ 73 w 248"/>
                <a:gd name="T73" fmla="*/ 138 h 450"/>
                <a:gd name="T74" fmla="*/ 65 w 248"/>
                <a:gd name="T75" fmla="*/ 133 h 450"/>
                <a:gd name="T76" fmla="*/ 51 w 248"/>
                <a:gd name="T77" fmla="*/ 110 h 450"/>
                <a:gd name="T78" fmla="*/ 87 w 248"/>
                <a:gd name="T79" fmla="*/ 82 h 450"/>
                <a:gd name="T80" fmla="*/ 113 w 248"/>
                <a:gd name="T81" fmla="*/ 67 h 450"/>
                <a:gd name="T82" fmla="*/ 132 w 248"/>
                <a:gd name="T83" fmla="*/ 28 h 450"/>
                <a:gd name="T84" fmla="*/ 161 w 248"/>
                <a:gd name="T85" fmla="*/ 8 h 450"/>
                <a:gd name="T86" fmla="*/ 171 w 248"/>
                <a:gd name="T87" fmla="*/ 4 h 450"/>
                <a:gd name="T88" fmla="*/ 197 w 248"/>
                <a:gd name="T89" fmla="*/ 14 h 450"/>
                <a:gd name="T90" fmla="*/ 228 w 248"/>
                <a:gd name="T91" fmla="*/ 11 h 450"/>
                <a:gd name="T92" fmla="*/ 246 w 248"/>
                <a:gd name="T93" fmla="*/ 3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450">
                  <a:moveTo>
                    <a:pt x="223" y="74"/>
                  </a:moveTo>
                  <a:cubicBezTo>
                    <a:pt x="227" y="74"/>
                    <a:pt x="234" y="64"/>
                    <a:pt x="239" y="60"/>
                  </a:cubicBezTo>
                  <a:cubicBezTo>
                    <a:pt x="245" y="80"/>
                    <a:pt x="235" y="103"/>
                    <a:pt x="231" y="124"/>
                  </a:cubicBezTo>
                  <a:cubicBezTo>
                    <a:pt x="229" y="132"/>
                    <a:pt x="225" y="139"/>
                    <a:pt x="226" y="146"/>
                  </a:cubicBezTo>
                  <a:cubicBezTo>
                    <a:pt x="226" y="148"/>
                    <a:pt x="231" y="154"/>
                    <a:pt x="230" y="156"/>
                  </a:cubicBezTo>
                  <a:cubicBezTo>
                    <a:pt x="228" y="162"/>
                    <a:pt x="220" y="162"/>
                    <a:pt x="217" y="166"/>
                  </a:cubicBezTo>
                  <a:cubicBezTo>
                    <a:pt x="215" y="169"/>
                    <a:pt x="218" y="175"/>
                    <a:pt x="218" y="177"/>
                  </a:cubicBezTo>
                  <a:cubicBezTo>
                    <a:pt x="216" y="181"/>
                    <a:pt x="200" y="191"/>
                    <a:pt x="201" y="191"/>
                  </a:cubicBezTo>
                  <a:cubicBezTo>
                    <a:pt x="198" y="191"/>
                    <a:pt x="184" y="183"/>
                    <a:pt x="185" y="195"/>
                  </a:cubicBezTo>
                  <a:cubicBezTo>
                    <a:pt x="186" y="199"/>
                    <a:pt x="191" y="196"/>
                    <a:pt x="193" y="200"/>
                  </a:cubicBezTo>
                  <a:cubicBezTo>
                    <a:pt x="197" y="208"/>
                    <a:pt x="189" y="203"/>
                    <a:pt x="201" y="206"/>
                  </a:cubicBezTo>
                  <a:cubicBezTo>
                    <a:pt x="199" y="206"/>
                    <a:pt x="213" y="213"/>
                    <a:pt x="214" y="214"/>
                  </a:cubicBezTo>
                  <a:cubicBezTo>
                    <a:pt x="219" y="222"/>
                    <a:pt x="214" y="244"/>
                    <a:pt x="214" y="244"/>
                  </a:cubicBezTo>
                  <a:cubicBezTo>
                    <a:pt x="214" y="238"/>
                    <a:pt x="220" y="250"/>
                    <a:pt x="219" y="253"/>
                  </a:cubicBezTo>
                  <a:cubicBezTo>
                    <a:pt x="215" y="258"/>
                    <a:pt x="207" y="257"/>
                    <a:pt x="198" y="260"/>
                  </a:cubicBezTo>
                  <a:cubicBezTo>
                    <a:pt x="213" y="288"/>
                    <a:pt x="195" y="298"/>
                    <a:pt x="168" y="298"/>
                  </a:cubicBezTo>
                  <a:cubicBezTo>
                    <a:pt x="173" y="304"/>
                    <a:pt x="188" y="299"/>
                    <a:pt x="194" y="295"/>
                  </a:cubicBezTo>
                  <a:cubicBezTo>
                    <a:pt x="197" y="300"/>
                    <a:pt x="199" y="307"/>
                    <a:pt x="201" y="313"/>
                  </a:cubicBezTo>
                  <a:cubicBezTo>
                    <a:pt x="206" y="312"/>
                    <a:pt x="202" y="303"/>
                    <a:pt x="209" y="303"/>
                  </a:cubicBezTo>
                  <a:cubicBezTo>
                    <a:pt x="222" y="325"/>
                    <a:pt x="201" y="341"/>
                    <a:pt x="186" y="351"/>
                  </a:cubicBezTo>
                  <a:cubicBezTo>
                    <a:pt x="185" y="351"/>
                    <a:pt x="184" y="341"/>
                    <a:pt x="180" y="339"/>
                  </a:cubicBezTo>
                  <a:cubicBezTo>
                    <a:pt x="180" y="339"/>
                    <a:pt x="157" y="341"/>
                    <a:pt x="149" y="345"/>
                  </a:cubicBezTo>
                  <a:cubicBezTo>
                    <a:pt x="147" y="346"/>
                    <a:pt x="145" y="352"/>
                    <a:pt x="142" y="353"/>
                  </a:cubicBezTo>
                  <a:cubicBezTo>
                    <a:pt x="135" y="355"/>
                    <a:pt x="120" y="354"/>
                    <a:pt x="109" y="354"/>
                  </a:cubicBezTo>
                  <a:cubicBezTo>
                    <a:pt x="103" y="354"/>
                    <a:pt x="91" y="354"/>
                    <a:pt x="91" y="354"/>
                  </a:cubicBezTo>
                  <a:cubicBezTo>
                    <a:pt x="92" y="354"/>
                    <a:pt x="79" y="340"/>
                    <a:pt x="76" y="346"/>
                  </a:cubicBezTo>
                  <a:cubicBezTo>
                    <a:pt x="71" y="359"/>
                    <a:pt x="94" y="356"/>
                    <a:pt x="94" y="362"/>
                  </a:cubicBezTo>
                  <a:cubicBezTo>
                    <a:pt x="95" y="369"/>
                    <a:pt x="87" y="368"/>
                    <a:pt x="86" y="372"/>
                  </a:cubicBezTo>
                  <a:cubicBezTo>
                    <a:pt x="91" y="379"/>
                    <a:pt x="101" y="382"/>
                    <a:pt x="94" y="392"/>
                  </a:cubicBezTo>
                  <a:cubicBezTo>
                    <a:pt x="98" y="391"/>
                    <a:pt x="105" y="393"/>
                    <a:pt x="112" y="393"/>
                  </a:cubicBezTo>
                  <a:cubicBezTo>
                    <a:pt x="115" y="392"/>
                    <a:pt x="120" y="388"/>
                    <a:pt x="121" y="388"/>
                  </a:cubicBezTo>
                  <a:cubicBezTo>
                    <a:pt x="124" y="389"/>
                    <a:pt x="127" y="395"/>
                    <a:pt x="130" y="395"/>
                  </a:cubicBezTo>
                  <a:cubicBezTo>
                    <a:pt x="141" y="392"/>
                    <a:pt x="144" y="378"/>
                    <a:pt x="153" y="373"/>
                  </a:cubicBezTo>
                  <a:cubicBezTo>
                    <a:pt x="156" y="372"/>
                    <a:pt x="162" y="375"/>
                    <a:pt x="167" y="374"/>
                  </a:cubicBezTo>
                  <a:cubicBezTo>
                    <a:pt x="173" y="372"/>
                    <a:pt x="170" y="366"/>
                    <a:pt x="175" y="366"/>
                  </a:cubicBezTo>
                  <a:cubicBezTo>
                    <a:pt x="180" y="366"/>
                    <a:pt x="185" y="372"/>
                    <a:pt x="194" y="375"/>
                  </a:cubicBezTo>
                  <a:cubicBezTo>
                    <a:pt x="202" y="378"/>
                    <a:pt x="221" y="380"/>
                    <a:pt x="210" y="397"/>
                  </a:cubicBezTo>
                  <a:cubicBezTo>
                    <a:pt x="210" y="400"/>
                    <a:pt x="216" y="398"/>
                    <a:pt x="217" y="401"/>
                  </a:cubicBezTo>
                  <a:cubicBezTo>
                    <a:pt x="218" y="406"/>
                    <a:pt x="215" y="407"/>
                    <a:pt x="211" y="407"/>
                  </a:cubicBezTo>
                  <a:cubicBezTo>
                    <a:pt x="210" y="414"/>
                    <a:pt x="213" y="417"/>
                    <a:pt x="214" y="423"/>
                  </a:cubicBezTo>
                  <a:cubicBezTo>
                    <a:pt x="201" y="428"/>
                    <a:pt x="180" y="441"/>
                    <a:pt x="173" y="423"/>
                  </a:cubicBezTo>
                  <a:cubicBezTo>
                    <a:pt x="172" y="442"/>
                    <a:pt x="130" y="439"/>
                    <a:pt x="109" y="442"/>
                  </a:cubicBezTo>
                  <a:cubicBezTo>
                    <a:pt x="109" y="434"/>
                    <a:pt x="110" y="435"/>
                    <a:pt x="108" y="428"/>
                  </a:cubicBezTo>
                  <a:cubicBezTo>
                    <a:pt x="108" y="439"/>
                    <a:pt x="84" y="450"/>
                    <a:pt x="80" y="434"/>
                  </a:cubicBezTo>
                  <a:cubicBezTo>
                    <a:pt x="73" y="434"/>
                    <a:pt x="75" y="440"/>
                    <a:pt x="66" y="439"/>
                  </a:cubicBezTo>
                  <a:cubicBezTo>
                    <a:pt x="66" y="426"/>
                    <a:pt x="57" y="413"/>
                    <a:pt x="60" y="401"/>
                  </a:cubicBezTo>
                  <a:cubicBezTo>
                    <a:pt x="60" y="398"/>
                    <a:pt x="66" y="394"/>
                    <a:pt x="66" y="391"/>
                  </a:cubicBezTo>
                  <a:cubicBezTo>
                    <a:pt x="66" y="378"/>
                    <a:pt x="55" y="372"/>
                    <a:pt x="49" y="361"/>
                  </a:cubicBezTo>
                  <a:cubicBezTo>
                    <a:pt x="47" y="363"/>
                    <a:pt x="46" y="366"/>
                    <a:pt x="46" y="370"/>
                  </a:cubicBezTo>
                  <a:cubicBezTo>
                    <a:pt x="33" y="367"/>
                    <a:pt x="0" y="347"/>
                    <a:pt x="9" y="329"/>
                  </a:cubicBezTo>
                  <a:cubicBezTo>
                    <a:pt x="14" y="320"/>
                    <a:pt x="56" y="328"/>
                    <a:pt x="48" y="347"/>
                  </a:cubicBezTo>
                  <a:cubicBezTo>
                    <a:pt x="53" y="348"/>
                    <a:pt x="69" y="337"/>
                    <a:pt x="76" y="344"/>
                  </a:cubicBezTo>
                  <a:cubicBezTo>
                    <a:pt x="81" y="343"/>
                    <a:pt x="75" y="339"/>
                    <a:pt x="75" y="336"/>
                  </a:cubicBezTo>
                  <a:cubicBezTo>
                    <a:pt x="93" y="338"/>
                    <a:pt x="95" y="316"/>
                    <a:pt x="114" y="315"/>
                  </a:cubicBezTo>
                  <a:cubicBezTo>
                    <a:pt x="102" y="314"/>
                    <a:pt x="88" y="275"/>
                    <a:pt x="113" y="281"/>
                  </a:cubicBezTo>
                  <a:cubicBezTo>
                    <a:pt x="122" y="283"/>
                    <a:pt x="131" y="314"/>
                    <a:pt x="143" y="296"/>
                  </a:cubicBezTo>
                  <a:cubicBezTo>
                    <a:pt x="125" y="298"/>
                    <a:pt x="121" y="277"/>
                    <a:pt x="126" y="262"/>
                  </a:cubicBezTo>
                  <a:cubicBezTo>
                    <a:pt x="122" y="258"/>
                    <a:pt x="123" y="272"/>
                    <a:pt x="116" y="270"/>
                  </a:cubicBezTo>
                  <a:cubicBezTo>
                    <a:pt x="116" y="268"/>
                    <a:pt x="115" y="266"/>
                    <a:pt x="115" y="263"/>
                  </a:cubicBezTo>
                  <a:cubicBezTo>
                    <a:pt x="111" y="266"/>
                    <a:pt x="110" y="271"/>
                    <a:pt x="104" y="271"/>
                  </a:cubicBezTo>
                  <a:cubicBezTo>
                    <a:pt x="98" y="254"/>
                    <a:pt x="106" y="235"/>
                    <a:pt x="121" y="231"/>
                  </a:cubicBezTo>
                  <a:cubicBezTo>
                    <a:pt x="129" y="229"/>
                    <a:pt x="138" y="238"/>
                    <a:pt x="144" y="229"/>
                  </a:cubicBezTo>
                  <a:cubicBezTo>
                    <a:pt x="136" y="227"/>
                    <a:pt x="127" y="228"/>
                    <a:pt x="121" y="224"/>
                  </a:cubicBezTo>
                  <a:cubicBezTo>
                    <a:pt x="128" y="220"/>
                    <a:pt x="124" y="210"/>
                    <a:pt x="117" y="201"/>
                  </a:cubicBezTo>
                  <a:cubicBezTo>
                    <a:pt x="113" y="197"/>
                    <a:pt x="102" y="194"/>
                    <a:pt x="100" y="190"/>
                  </a:cubicBezTo>
                  <a:cubicBezTo>
                    <a:pt x="98" y="186"/>
                    <a:pt x="99" y="166"/>
                    <a:pt x="100" y="166"/>
                  </a:cubicBezTo>
                  <a:cubicBezTo>
                    <a:pt x="113" y="148"/>
                    <a:pt x="136" y="180"/>
                    <a:pt x="142" y="185"/>
                  </a:cubicBezTo>
                  <a:cubicBezTo>
                    <a:pt x="141" y="169"/>
                    <a:pt x="124" y="167"/>
                    <a:pt x="131" y="154"/>
                  </a:cubicBezTo>
                  <a:cubicBezTo>
                    <a:pt x="132" y="151"/>
                    <a:pt x="146" y="149"/>
                    <a:pt x="149" y="144"/>
                  </a:cubicBezTo>
                  <a:cubicBezTo>
                    <a:pt x="157" y="133"/>
                    <a:pt x="152" y="125"/>
                    <a:pt x="155" y="111"/>
                  </a:cubicBezTo>
                  <a:cubicBezTo>
                    <a:pt x="150" y="126"/>
                    <a:pt x="133" y="160"/>
                    <a:pt x="117" y="141"/>
                  </a:cubicBezTo>
                  <a:cubicBezTo>
                    <a:pt x="113" y="143"/>
                    <a:pt x="117" y="151"/>
                    <a:pt x="117" y="155"/>
                  </a:cubicBezTo>
                  <a:cubicBezTo>
                    <a:pt x="110" y="151"/>
                    <a:pt x="96" y="156"/>
                    <a:pt x="96" y="143"/>
                  </a:cubicBezTo>
                  <a:cubicBezTo>
                    <a:pt x="96" y="149"/>
                    <a:pt x="70" y="152"/>
                    <a:pt x="73" y="138"/>
                  </a:cubicBezTo>
                  <a:cubicBezTo>
                    <a:pt x="75" y="128"/>
                    <a:pt x="101" y="133"/>
                    <a:pt x="100" y="121"/>
                  </a:cubicBezTo>
                  <a:cubicBezTo>
                    <a:pt x="88" y="125"/>
                    <a:pt x="81" y="133"/>
                    <a:pt x="65" y="133"/>
                  </a:cubicBezTo>
                  <a:cubicBezTo>
                    <a:pt x="70" y="118"/>
                    <a:pt x="55" y="114"/>
                    <a:pt x="63" y="103"/>
                  </a:cubicBezTo>
                  <a:cubicBezTo>
                    <a:pt x="58" y="105"/>
                    <a:pt x="56" y="109"/>
                    <a:pt x="51" y="110"/>
                  </a:cubicBezTo>
                  <a:cubicBezTo>
                    <a:pt x="49" y="99"/>
                    <a:pt x="55" y="96"/>
                    <a:pt x="65" y="91"/>
                  </a:cubicBezTo>
                  <a:cubicBezTo>
                    <a:pt x="76" y="85"/>
                    <a:pt x="73" y="75"/>
                    <a:pt x="87" y="82"/>
                  </a:cubicBezTo>
                  <a:cubicBezTo>
                    <a:pt x="83" y="71"/>
                    <a:pt x="92" y="70"/>
                    <a:pt x="89" y="57"/>
                  </a:cubicBezTo>
                  <a:cubicBezTo>
                    <a:pt x="97" y="60"/>
                    <a:pt x="103" y="65"/>
                    <a:pt x="113" y="67"/>
                  </a:cubicBezTo>
                  <a:cubicBezTo>
                    <a:pt x="105" y="55"/>
                    <a:pt x="112" y="39"/>
                    <a:pt x="122" y="26"/>
                  </a:cubicBezTo>
                  <a:cubicBezTo>
                    <a:pt x="125" y="27"/>
                    <a:pt x="128" y="28"/>
                    <a:pt x="132" y="28"/>
                  </a:cubicBezTo>
                  <a:cubicBezTo>
                    <a:pt x="133" y="15"/>
                    <a:pt x="144" y="22"/>
                    <a:pt x="154" y="18"/>
                  </a:cubicBezTo>
                  <a:cubicBezTo>
                    <a:pt x="159" y="16"/>
                    <a:pt x="157" y="11"/>
                    <a:pt x="161" y="8"/>
                  </a:cubicBezTo>
                  <a:cubicBezTo>
                    <a:pt x="164" y="6"/>
                    <a:pt x="166" y="10"/>
                    <a:pt x="168" y="9"/>
                  </a:cubicBezTo>
                  <a:cubicBezTo>
                    <a:pt x="170" y="9"/>
                    <a:pt x="171" y="4"/>
                    <a:pt x="171" y="4"/>
                  </a:cubicBezTo>
                  <a:cubicBezTo>
                    <a:pt x="178" y="2"/>
                    <a:pt x="189" y="9"/>
                    <a:pt x="197" y="3"/>
                  </a:cubicBezTo>
                  <a:cubicBezTo>
                    <a:pt x="199" y="9"/>
                    <a:pt x="195" y="9"/>
                    <a:pt x="197" y="14"/>
                  </a:cubicBezTo>
                  <a:cubicBezTo>
                    <a:pt x="204" y="9"/>
                    <a:pt x="204" y="1"/>
                    <a:pt x="213" y="0"/>
                  </a:cubicBezTo>
                  <a:cubicBezTo>
                    <a:pt x="223" y="0"/>
                    <a:pt x="224" y="10"/>
                    <a:pt x="228" y="11"/>
                  </a:cubicBezTo>
                  <a:cubicBezTo>
                    <a:pt x="230" y="12"/>
                    <a:pt x="241" y="3"/>
                    <a:pt x="246" y="12"/>
                  </a:cubicBezTo>
                  <a:cubicBezTo>
                    <a:pt x="248" y="14"/>
                    <a:pt x="247" y="26"/>
                    <a:pt x="246" y="31"/>
                  </a:cubicBezTo>
                  <a:cubicBezTo>
                    <a:pt x="243" y="44"/>
                    <a:pt x="224" y="60"/>
                    <a:pt x="223" y="7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7">
              <a:extLst>
                <a:ext uri="{FF2B5EF4-FFF2-40B4-BE49-F238E27FC236}">
                  <a16:creationId xmlns:a16="http://schemas.microsoft.com/office/drawing/2014/main" id="{2FA31B54-B83B-4CE9-95A3-9880205BEBAE}"/>
                </a:ext>
              </a:extLst>
            </p:cNvPr>
            <p:cNvSpPr>
              <a:spLocks/>
            </p:cNvSpPr>
            <p:nvPr/>
          </p:nvSpPr>
          <p:spPr bwMode="auto">
            <a:xfrm>
              <a:off x="3966084" y="1123545"/>
              <a:ext cx="346409" cy="517241"/>
            </a:xfrm>
            <a:custGeom>
              <a:avLst/>
              <a:gdLst>
                <a:gd name="T0" fmla="*/ 24 w 109"/>
                <a:gd name="T1" fmla="*/ 3 h 163"/>
                <a:gd name="T2" fmla="*/ 66 w 109"/>
                <a:gd name="T3" fmla="*/ 42 h 163"/>
                <a:gd name="T4" fmla="*/ 66 w 109"/>
                <a:gd name="T5" fmla="*/ 56 h 163"/>
                <a:gd name="T6" fmla="*/ 78 w 109"/>
                <a:gd name="T7" fmla="*/ 58 h 163"/>
                <a:gd name="T8" fmla="*/ 89 w 109"/>
                <a:gd name="T9" fmla="*/ 82 h 163"/>
                <a:gd name="T10" fmla="*/ 108 w 109"/>
                <a:gd name="T11" fmla="*/ 100 h 163"/>
                <a:gd name="T12" fmla="*/ 79 w 109"/>
                <a:gd name="T13" fmla="*/ 152 h 163"/>
                <a:gd name="T14" fmla="*/ 55 w 109"/>
                <a:gd name="T15" fmla="*/ 163 h 163"/>
                <a:gd name="T16" fmla="*/ 28 w 109"/>
                <a:gd name="T17" fmla="*/ 117 h 163"/>
                <a:gd name="T18" fmla="*/ 44 w 109"/>
                <a:gd name="T19" fmla="*/ 109 h 163"/>
                <a:gd name="T20" fmla="*/ 15 w 109"/>
                <a:gd name="T21" fmla="*/ 101 h 163"/>
                <a:gd name="T22" fmla="*/ 1 w 109"/>
                <a:gd name="T23" fmla="*/ 63 h 163"/>
                <a:gd name="T24" fmla="*/ 15 w 109"/>
                <a:gd name="T25" fmla="*/ 69 h 163"/>
                <a:gd name="T26" fmla="*/ 22 w 109"/>
                <a:gd name="T27" fmla="*/ 38 h 163"/>
                <a:gd name="T28" fmla="*/ 30 w 109"/>
                <a:gd name="T29" fmla="*/ 13 h 163"/>
                <a:gd name="T30" fmla="*/ 24 w 109"/>
                <a:gd name="T31"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63">
                  <a:moveTo>
                    <a:pt x="24" y="3"/>
                  </a:moveTo>
                  <a:cubicBezTo>
                    <a:pt x="51" y="0"/>
                    <a:pt x="42" y="41"/>
                    <a:pt x="66" y="42"/>
                  </a:cubicBezTo>
                  <a:cubicBezTo>
                    <a:pt x="68" y="48"/>
                    <a:pt x="66" y="52"/>
                    <a:pt x="66" y="56"/>
                  </a:cubicBezTo>
                  <a:cubicBezTo>
                    <a:pt x="66" y="63"/>
                    <a:pt x="75" y="56"/>
                    <a:pt x="78" y="58"/>
                  </a:cubicBezTo>
                  <a:cubicBezTo>
                    <a:pt x="83" y="61"/>
                    <a:pt x="81" y="76"/>
                    <a:pt x="89" y="82"/>
                  </a:cubicBezTo>
                  <a:cubicBezTo>
                    <a:pt x="96" y="87"/>
                    <a:pt x="109" y="86"/>
                    <a:pt x="108" y="100"/>
                  </a:cubicBezTo>
                  <a:cubicBezTo>
                    <a:pt x="87" y="101"/>
                    <a:pt x="91" y="141"/>
                    <a:pt x="79" y="152"/>
                  </a:cubicBezTo>
                  <a:cubicBezTo>
                    <a:pt x="73" y="158"/>
                    <a:pt x="61" y="154"/>
                    <a:pt x="55" y="163"/>
                  </a:cubicBezTo>
                  <a:cubicBezTo>
                    <a:pt x="48" y="146"/>
                    <a:pt x="34" y="137"/>
                    <a:pt x="28" y="117"/>
                  </a:cubicBezTo>
                  <a:cubicBezTo>
                    <a:pt x="32" y="113"/>
                    <a:pt x="38" y="112"/>
                    <a:pt x="44" y="109"/>
                  </a:cubicBezTo>
                  <a:cubicBezTo>
                    <a:pt x="45" y="94"/>
                    <a:pt x="22" y="106"/>
                    <a:pt x="15" y="101"/>
                  </a:cubicBezTo>
                  <a:cubicBezTo>
                    <a:pt x="26" y="83"/>
                    <a:pt x="0" y="85"/>
                    <a:pt x="1" y="63"/>
                  </a:cubicBezTo>
                  <a:cubicBezTo>
                    <a:pt x="7" y="64"/>
                    <a:pt x="10" y="68"/>
                    <a:pt x="15" y="69"/>
                  </a:cubicBezTo>
                  <a:cubicBezTo>
                    <a:pt x="7" y="60"/>
                    <a:pt x="6" y="37"/>
                    <a:pt x="22" y="38"/>
                  </a:cubicBezTo>
                  <a:cubicBezTo>
                    <a:pt x="14" y="25"/>
                    <a:pt x="15" y="17"/>
                    <a:pt x="30" y="13"/>
                  </a:cubicBezTo>
                  <a:cubicBezTo>
                    <a:pt x="30" y="8"/>
                    <a:pt x="23" y="9"/>
                    <a:pt x="24" y="3"/>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8">
              <a:extLst>
                <a:ext uri="{FF2B5EF4-FFF2-40B4-BE49-F238E27FC236}">
                  <a16:creationId xmlns:a16="http://schemas.microsoft.com/office/drawing/2014/main" id="{9E7390FF-EF27-4A5B-99C6-0DD7298F72F6}"/>
                </a:ext>
              </a:extLst>
            </p:cNvPr>
            <p:cNvSpPr>
              <a:spLocks/>
            </p:cNvSpPr>
            <p:nvPr/>
          </p:nvSpPr>
          <p:spPr bwMode="auto">
            <a:xfrm>
              <a:off x="3823724" y="1261159"/>
              <a:ext cx="123379" cy="128124"/>
            </a:xfrm>
            <a:custGeom>
              <a:avLst/>
              <a:gdLst>
                <a:gd name="T0" fmla="*/ 32 w 39"/>
                <a:gd name="T1" fmla="*/ 41 h 41"/>
                <a:gd name="T2" fmla="*/ 32 w 39"/>
                <a:gd name="T3" fmla="*/ 41 h 41"/>
              </a:gdLst>
              <a:ahLst/>
              <a:cxnLst>
                <a:cxn ang="0">
                  <a:pos x="T0" y="T1"/>
                </a:cxn>
                <a:cxn ang="0">
                  <a:pos x="T2" y="T3"/>
                </a:cxn>
              </a:cxnLst>
              <a:rect l="0" t="0" r="r" b="b"/>
              <a:pathLst>
                <a:path w="39" h="41">
                  <a:moveTo>
                    <a:pt x="32" y="41"/>
                  </a:moveTo>
                  <a:cubicBezTo>
                    <a:pt x="0" y="27"/>
                    <a:pt x="39" y="0"/>
                    <a:pt x="32" y="41"/>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9">
              <a:extLst>
                <a:ext uri="{FF2B5EF4-FFF2-40B4-BE49-F238E27FC236}">
                  <a16:creationId xmlns:a16="http://schemas.microsoft.com/office/drawing/2014/main" id="{2CD773F6-509F-493F-B64C-7A07A9A7E4D0}"/>
                </a:ext>
              </a:extLst>
            </p:cNvPr>
            <p:cNvSpPr>
              <a:spLocks/>
            </p:cNvSpPr>
            <p:nvPr/>
          </p:nvSpPr>
          <p:spPr bwMode="auto">
            <a:xfrm>
              <a:off x="3690855" y="1398774"/>
              <a:ext cx="227776" cy="308446"/>
            </a:xfrm>
            <a:custGeom>
              <a:avLst/>
              <a:gdLst>
                <a:gd name="T0" fmla="*/ 33 w 72"/>
                <a:gd name="T1" fmla="*/ 23 h 97"/>
                <a:gd name="T2" fmla="*/ 46 w 72"/>
                <a:gd name="T3" fmla="*/ 22 h 97"/>
                <a:gd name="T4" fmla="*/ 49 w 72"/>
                <a:gd name="T5" fmla="*/ 34 h 97"/>
                <a:gd name="T6" fmla="*/ 60 w 72"/>
                <a:gd name="T7" fmla="*/ 39 h 97"/>
                <a:gd name="T8" fmla="*/ 59 w 72"/>
                <a:gd name="T9" fmla="*/ 55 h 97"/>
                <a:gd name="T10" fmla="*/ 67 w 72"/>
                <a:gd name="T11" fmla="*/ 81 h 97"/>
                <a:gd name="T12" fmla="*/ 35 w 72"/>
                <a:gd name="T13" fmla="*/ 57 h 97"/>
                <a:gd name="T14" fmla="*/ 12 w 72"/>
                <a:gd name="T15" fmla="*/ 39 h 97"/>
                <a:gd name="T16" fmla="*/ 23 w 72"/>
                <a:gd name="T17" fmla="*/ 44 h 97"/>
                <a:gd name="T18" fmla="*/ 13 w 72"/>
                <a:gd name="T19" fmla="*/ 30 h 97"/>
                <a:gd name="T20" fmla="*/ 11 w 72"/>
                <a:gd name="T21" fmla="*/ 6 h 97"/>
                <a:gd name="T22" fmla="*/ 33 w 72"/>
                <a:gd name="T23"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97">
                  <a:moveTo>
                    <a:pt x="33" y="23"/>
                  </a:moveTo>
                  <a:cubicBezTo>
                    <a:pt x="38" y="27"/>
                    <a:pt x="39" y="21"/>
                    <a:pt x="46" y="22"/>
                  </a:cubicBezTo>
                  <a:cubicBezTo>
                    <a:pt x="49" y="22"/>
                    <a:pt x="46" y="31"/>
                    <a:pt x="49" y="34"/>
                  </a:cubicBezTo>
                  <a:cubicBezTo>
                    <a:pt x="50" y="36"/>
                    <a:pt x="57" y="35"/>
                    <a:pt x="60" y="39"/>
                  </a:cubicBezTo>
                  <a:cubicBezTo>
                    <a:pt x="63" y="43"/>
                    <a:pt x="57" y="46"/>
                    <a:pt x="59" y="55"/>
                  </a:cubicBezTo>
                  <a:cubicBezTo>
                    <a:pt x="61" y="66"/>
                    <a:pt x="72" y="74"/>
                    <a:pt x="67" y="81"/>
                  </a:cubicBezTo>
                  <a:cubicBezTo>
                    <a:pt x="53" y="97"/>
                    <a:pt x="42" y="60"/>
                    <a:pt x="35" y="57"/>
                  </a:cubicBezTo>
                  <a:cubicBezTo>
                    <a:pt x="20" y="52"/>
                    <a:pt x="0" y="64"/>
                    <a:pt x="12" y="39"/>
                  </a:cubicBezTo>
                  <a:cubicBezTo>
                    <a:pt x="16" y="41"/>
                    <a:pt x="19" y="42"/>
                    <a:pt x="23" y="44"/>
                  </a:cubicBezTo>
                  <a:cubicBezTo>
                    <a:pt x="28" y="34"/>
                    <a:pt x="23" y="21"/>
                    <a:pt x="13" y="30"/>
                  </a:cubicBezTo>
                  <a:cubicBezTo>
                    <a:pt x="13" y="18"/>
                    <a:pt x="1" y="13"/>
                    <a:pt x="11" y="6"/>
                  </a:cubicBezTo>
                  <a:cubicBezTo>
                    <a:pt x="18" y="0"/>
                    <a:pt x="44" y="10"/>
                    <a:pt x="33" y="23"/>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0">
              <a:extLst>
                <a:ext uri="{FF2B5EF4-FFF2-40B4-BE49-F238E27FC236}">
                  <a16:creationId xmlns:a16="http://schemas.microsoft.com/office/drawing/2014/main" id="{9CEAAB31-470B-4E63-B396-A9FFD5AD1603}"/>
                </a:ext>
              </a:extLst>
            </p:cNvPr>
            <p:cNvSpPr>
              <a:spLocks/>
            </p:cNvSpPr>
            <p:nvPr/>
          </p:nvSpPr>
          <p:spPr bwMode="auto">
            <a:xfrm>
              <a:off x="3458334" y="1455718"/>
              <a:ext cx="149479" cy="125752"/>
            </a:xfrm>
            <a:custGeom>
              <a:avLst/>
              <a:gdLst>
                <a:gd name="T0" fmla="*/ 0 w 47"/>
                <a:gd name="T1" fmla="*/ 21 h 39"/>
                <a:gd name="T2" fmla="*/ 46 w 47"/>
                <a:gd name="T3" fmla="*/ 19 h 39"/>
                <a:gd name="T4" fmla="*/ 0 w 47"/>
                <a:gd name="T5" fmla="*/ 21 h 39"/>
              </a:gdLst>
              <a:ahLst/>
              <a:cxnLst>
                <a:cxn ang="0">
                  <a:pos x="T0" y="T1"/>
                </a:cxn>
                <a:cxn ang="0">
                  <a:pos x="T2" y="T3"/>
                </a:cxn>
                <a:cxn ang="0">
                  <a:pos x="T4" y="T5"/>
                </a:cxn>
              </a:cxnLst>
              <a:rect l="0" t="0" r="r" b="b"/>
              <a:pathLst>
                <a:path w="47" h="39">
                  <a:moveTo>
                    <a:pt x="0" y="21"/>
                  </a:moveTo>
                  <a:cubicBezTo>
                    <a:pt x="11" y="5"/>
                    <a:pt x="47" y="0"/>
                    <a:pt x="46" y="19"/>
                  </a:cubicBezTo>
                  <a:cubicBezTo>
                    <a:pt x="45" y="39"/>
                    <a:pt x="17" y="23"/>
                    <a:pt x="0" y="21"/>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1">
              <a:extLst>
                <a:ext uri="{FF2B5EF4-FFF2-40B4-BE49-F238E27FC236}">
                  <a16:creationId xmlns:a16="http://schemas.microsoft.com/office/drawing/2014/main" id="{4AA90859-87DE-4C3A-A2FE-C0B21AAA5A61}"/>
                </a:ext>
              </a:extLst>
            </p:cNvPr>
            <p:cNvSpPr>
              <a:spLocks/>
            </p:cNvSpPr>
            <p:nvPr/>
          </p:nvSpPr>
          <p:spPr bwMode="auto">
            <a:xfrm>
              <a:off x="3387154" y="1519780"/>
              <a:ext cx="71180" cy="92535"/>
            </a:xfrm>
            <a:custGeom>
              <a:avLst/>
              <a:gdLst>
                <a:gd name="T0" fmla="*/ 6 w 23"/>
                <a:gd name="T1" fmla="*/ 8 h 29"/>
                <a:gd name="T2" fmla="*/ 14 w 23"/>
                <a:gd name="T3" fmla="*/ 27 h 29"/>
                <a:gd name="T4" fmla="*/ 6 w 23"/>
                <a:gd name="T5" fmla="*/ 8 h 29"/>
              </a:gdLst>
              <a:ahLst/>
              <a:cxnLst>
                <a:cxn ang="0">
                  <a:pos x="T0" y="T1"/>
                </a:cxn>
                <a:cxn ang="0">
                  <a:pos x="T2" y="T3"/>
                </a:cxn>
                <a:cxn ang="0">
                  <a:pos x="T4" y="T5"/>
                </a:cxn>
              </a:cxnLst>
              <a:rect l="0" t="0" r="r" b="b"/>
              <a:pathLst>
                <a:path w="23" h="29">
                  <a:moveTo>
                    <a:pt x="6" y="8"/>
                  </a:moveTo>
                  <a:cubicBezTo>
                    <a:pt x="12" y="0"/>
                    <a:pt x="23" y="23"/>
                    <a:pt x="14" y="27"/>
                  </a:cubicBezTo>
                  <a:cubicBezTo>
                    <a:pt x="9" y="29"/>
                    <a:pt x="0" y="15"/>
                    <a:pt x="6" y="8"/>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2">
              <a:extLst>
                <a:ext uri="{FF2B5EF4-FFF2-40B4-BE49-F238E27FC236}">
                  <a16:creationId xmlns:a16="http://schemas.microsoft.com/office/drawing/2014/main" id="{855A2E6E-9407-4B33-8CF8-8BADB5DA0814}"/>
                </a:ext>
              </a:extLst>
            </p:cNvPr>
            <p:cNvSpPr>
              <a:spLocks/>
            </p:cNvSpPr>
            <p:nvPr/>
          </p:nvSpPr>
          <p:spPr bwMode="auto">
            <a:xfrm>
              <a:off x="3921002" y="1498426"/>
              <a:ext cx="147105" cy="211168"/>
            </a:xfrm>
            <a:custGeom>
              <a:avLst/>
              <a:gdLst>
                <a:gd name="T0" fmla="*/ 35 w 46"/>
                <a:gd name="T1" fmla="*/ 21 h 67"/>
                <a:gd name="T2" fmla="*/ 2 w 46"/>
                <a:gd name="T3" fmla="*/ 38 h 67"/>
                <a:gd name="T4" fmla="*/ 6 w 46"/>
                <a:gd name="T5" fmla="*/ 4 h 67"/>
                <a:gd name="T6" fmla="*/ 35 w 46"/>
                <a:gd name="T7" fmla="*/ 21 h 67"/>
              </a:gdLst>
              <a:ahLst/>
              <a:cxnLst>
                <a:cxn ang="0">
                  <a:pos x="T0" y="T1"/>
                </a:cxn>
                <a:cxn ang="0">
                  <a:pos x="T2" y="T3"/>
                </a:cxn>
                <a:cxn ang="0">
                  <a:pos x="T4" y="T5"/>
                </a:cxn>
                <a:cxn ang="0">
                  <a:pos x="T6" y="T7"/>
                </a:cxn>
              </a:cxnLst>
              <a:rect l="0" t="0" r="r" b="b"/>
              <a:pathLst>
                <a:path w="46" h="67">
                  <a:moveTo>
                    <a:pt x="35" y="21"/>
                  </a:moveTo>
                  <a:cubicBezTo>
                    <a:pt x="46" y="48"/>
                    <a:pt x="9" y="67"/>
                    <a:pt x="2" y="38"/>
                  </a:cubicBezTo>
                  <a:cubicBezTo>
                    <a:pt x="0" y="32"/>
                    <a:pt x="0" y="6"/>
                    <a:pt x="6" y="4"/>
                  </a:cubicBezTo>
                  <a:cubicBezTo>
                    <a:pt x="19" y="0"/>
                    <a:pt x="19" y="35"/>
                    <a:pt x="35" y="21"/>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3">
              <a:extLst>
                <a:ext uri="{FF2B5EF4-FFF2-40B4-BE49-F238E27FC236}">
                  <a16:creationId xmlns:a16="http://schemas.microsoft.com/office/drawing/2014/main" id="{3679274F-3BFE-4713-9099-35ED9FCAD782}"/>
                </a:ext>
              </a:extLst>
            </p:cNvPr>
            <p:cNvSpPr>
              <a:spLocks/>
            </p:cNvSpPr>
            <p:nvPr/>
          </p:nvSpPr>
          <p:spPr bwMode="auto">
            <a:xfrm>
              <a:off x="3429862" y="1557743"/>
              <a:ext cx="147105" cy="118633"/>
            </a:xfrm>
            <a:custGeom>
              <a:avLst/>
              <a:gdLst>
                <a:gd name="T0" fmla="*/ 44 w 46"/>
                <a:gd name="T1" fmla="*/ 6 h 37"/>
                <a:gd name="T2" fmla="*/ 29 w 46"/>
                <a:gd name="T3" fmla="*/ 20 h 37"/>
                <a:gd name="T4" fmla="*/ 8 w 46"/>
                <a:gd name="T5" fmla="*/ 37 h 37"/>
                <a:gd name="T6" fmla="*/ 5 w 46"/>
                <a:gd name="T7" fmla="*/ 7 h 37"/>
                <a:gd name="T8" fmla="*/ 44 w 46"/>
                <a:gd name="T9" fmla="*/ 6 h 37"/>
              </a:gdLst>
              <a:ahLst/>
              <a:cxnLst>
                <a:cxn ang="0">
                  <a:pos x="T0" y="T1"/>
                </a:cxn>
                <a:cxn ang="0">
                  <a:pos x="T2" y="T3"/>
                </a:cxn>
                <a:cxn ang="0">
                  <a:pos x="T4" y="T5"/>
                </a:cxn>
                <a:cxn ang="0">
                  <a:pos x="T6" y="T7"/>
                </a:cxn>
                <a:cxn ang="0">
                  <a:pos x="T8" y="T9"/>
                </a:cxn>
              </a:cxnLst>
              <a:rect l="0" t="0" r="r" b="b"/>
              <a:pathLst>
                <a:path w="46" h="37">
                  <a:moveTo>
                    <a:pt x="44" y="6"/>
                  </a:moveTo>
                  <a:cubicBezTo>
                    <a:pt x="46" y="16"/>
                    <a:pt x="35" y="16"/>
                    <a:pt x="29" y="20"/>
                  </a:cubicBezTo>
                  <a:cubicBezTo>
                    <a:pt x="34" y="36"/>
                    <a:pt x="21" y="36"/>
                    <a:pt x="8" y="37"/>
                  </a:cubicBezTo>
                  <a:cubicBezTo>
                    <a:pt x="10" y="25"/>
                    <a:pt x="0" y="15"/>
                    <a:pt x="5" y="7"/>
                  </a:cubicBezTo>
                  <a:cubicBezTo>
                    <a:pt x="10" y="0"/>
                    <a:pt x="34" y="8"/>
                    <a:pt x="44" y="6"/>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4">
              <a:extLst>
                <a:ext uri="{FF2B5EF4-FFF2-40B4-BE49-F238E27FC236}">
                  <a16:creationId xmlns:a16="http://schemas.microsoft.com/office/drawing/2014/main" id="{192B614E-19AD-40B4-92DD-49688E78589A}"/>
                </a:ext>
              </a:extLst>
            </p:cNvPr>
            <p:cNvSpPr>
              <a:spLocks/>
            </p:cNvSpPr>
            <p:nvPr/>
          </p:nvSpPr>
          <p:spPr bwMode="auto">
            <a:xfrm>
              <a:off x="3052607" y="1590960"/>
              <a:ext cx="320310" cy="208794"/>
            </a:xfrm>
            <a:custGeom>
              <a:avLst/>
              <a:gdLst>
                <a:gd name="T0" fmla="*/ 94 w 101"/>
                <a:gd name="T1" fmla="*/ 2 h 66"/>
                <a:gd name="T2" fmla="*/ 87 w 101"/>
                <a:gd name="T3" fmla="*/ 20 h 66"/>
                <a:gd name="T4" fmla="*/ 84 w 101"/>
                <a:gd name="T5" fmla="*/ 47 h 66"/>
                <a:gd name="T6" fmla="*/ 70 w 101"/>
                <a:gd name="T7" fmla="*/ 52 h 66"/>
                <a:gd name="T8" fmla="*/ 62 w 101"/>
                <a:gd name="T9" fmla="*/ 35 h 66"/>
                <a:gd name="T10" fmla="*/ 43 w 101"/>
                <a:gd name="T11" fmla="*/ 57 h 66"/>
                <a:gd name="T12" fmla="*/ 38 w 101"/>
                <a:gd name="T13" fmla="*/ 49 h 66"/>
                <a:gd name="T14" fmla="*/ 22 w 101"/>
                <a:gd name="T15" fmla="*/ 66 h 66"/>
                <a:gd name="T16" fmla="*/ 21 w 101"/>
                <a:gd name="T17" fmla="*/ 52 h 66"/>
                <a:gd name="T18" fmla="*/ 2 w 101"/>
                <a:gd name="T19" fmla="*/ 40 h 66"/>
                <a:gd name="T20" fmla="*/ 65 w 101"/>
                <a:gd name="T21" fmla="*/ 6 h 66"/>
                <a:gd name="T22" fmla="*/ 81 w 101"/>
                <a:gd name="T23" fmla="*/ 12 h 66"/>
                <a:gd name="T24" fmla="*/ 94 w 101"/>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66">
                  <a:moveTo>
                    <a:pt x="94" y="2"/>
                  </a:moveTo>
                  <a:cubicBezTo>
                    <a:pt x="99" y="10"/>
                    <a:pt x="101" y="21"/>
                    <a:pt x="87" y="20"/>
                  </a:cubicBezTo>
                  <a:cubicBezTo>
                    <a:pt x="88" y="24"/>
                    <a:pt x="86" y="45"/>
                    <a:pt x="84" y="47"/>
                  </a:cubicBezTo>
                  <a:cubicBezTo>
                    <a:pt x="82" y="50"/>
                    <a:pt x="74" y="48"/>
                    <a:pt x="70" y="52"/>
                  </a:cubicBezTo>
                  <a:cubicBezTo>
                    <a:pt x="61" y="62"/>
                    <a:pt x="55" y="52"/>
                    <a:pt x="62" y="35"/>
                  </a:cubicBezTo>
                  <a:cubicBezTo>
                    <a:pt x="54" y="35"/>
                    <a:pt x="52" y="53"/>
                    <a:pt x="43" y="57"/>
                  </a:cubicBezTo>
                  <a:cubicBezTo>
                    <a:pt x="39" y="57"/>
                    <a:pt x="38" y="53"/>
                    <a:pt x="38" y="49"/>
                  </a:cubicBezTo>
                  <a:cubicBezTo>
                    <a:pt x="36" y="57"/>
                    <a:pt x="33" y="65"/>
                    <a:pt x="22" y="66"/>
                  </a:cubicBezTo>
                  <a:cubicBezTo>
                    <a:pt x="20" y="60"/>
                    <a:pt x="26" y="56"/>
                    <a:pt x="21" y="52"/>
                  </a:cubicBezTo>
                  <a:cubicBezTo>
                    <a:pt x="18" y="54"/>
                    <a:pt x="0" y="56"/>
                    <a:pt x="2" y="40"/>
                  </a:cubicBezTo>
                  <a:cubicBezTo>
                    <a:pt x="2" y="40"/>
                    <a:pt x="44" y="6"/>
                    <a:pt x="65" y="6"/>
                  </a:cubicBezTo>
                  <a:cubicBezTo>
                    <a:pt x="71" y="6"/>
                    <a:pt x="77" y="13"/>
                    <a:pt x="81" y="12"/>
                  </a:cubicBezTo>
                  <a:cubicBezTo>
                    <a:pt x="87" y="10"/>
                    <a:pt x="87" y="0"/>
                    <a:pt x="94" y="2"/>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5">
              <a:extLst>
                <a:ext uri="{FF2B5EF4-FFF2-40B4-BE49-F238E27FC236}">
                  <a16:creationId xmlns:a16="http://schemas.microsoft.com/office/drawing/2014/main" id="{FF73C3B9-9081-4146-B804-D0ABD248FE25}"/>
                </a:ext>
              </a:extLst>
            </p:cNvPr>
            <p:cNvSpPr>
              <a:spLocks/>
            </p:cNvSpPr>
            <p:nvPr/>
          </p:nvSpPr>
          <p:spPr bwMode="auto">
            <a:xfrm>
              <a:off x="3648147" y="1647904"/>
              <a:ext cx="90161" cy="144733"/>
            </a:xfrm>
            <a:custGeom>
              <a:avLst/>
              <a:gdLst>
                <a:gd name="T0" fmla="*/ 10 w 28"/>
                <a:gd name="T1" fmla="*/ 0 h 46"/>
                <a:gd name="T2" fmla="*/ 24 w 28"/>
                <a:gd name="T3" fmla="*/ 30 h 46"/>
                <a:gd name="T4" fmla="*/ 10 w 28"/>
                <a:gd name="T5" fmla="*/ 0 h 46"/>
              </a:gdLst>
              <a:ahLst/>
              <a:cxnLst>
                <a:cxn ang="0">
                  <a:pos x="T0" y="T1"/>
                </a:cxn>
                <a:cxn ang="0">
                  <a:pos x="T2" y="T3"/>
                </a:cxn>
                <a:cxn ang="0">
                  <a:pos x="T4" y="T5"/>
                </a:cxn>
              </a:cxnLst>
              <a:rect l="0" t="0" r="r" b="b"/>
              <a:pathLst>
                <a:path w="28" h="46">
                  <a:moveTo>
                    <a:pt x="10" y="0"/>
                  </a:moveTo>
                  <a:cubicBezTo>
                    <a:pt x="14" y="5"/>
                    <a:pt x="28" y="23"/>
                    <a:pt x="24" y="30"/>
                  </a:cubicBezTo>
                  <a:cubicBezTo>
                    <a:pt x="14" y="46"/>
                    <a:pt x="0" y="14"/>
                    <a:pt x="10"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6">
              <a:extLst>
                <a:ext uri="{FF2B5EF4-FFF2-40B4-BE49-F238E27FC236}">
                  <a16:creationId xmlns:a16="http://schemas.microsoft.com/office/drawing/2014/main" id="{480430F8-0533-427D-BCD6-42A64740CA4B}"/>
                </a:ext>
              </a:extLst>
            </p:cNvPr>
            <p:cNvSpPr>
              <a:spLocks/>
            </p:cNvSpPr>
            <p:nvPr/>
          </p:nvSpPr>
          <p:spPr bwMode="auto">
            <a:xfrm>
              <a:off x="3918630" y="1662140"/>
              <a:ext cx="192187" cy="80671"/>
            </a:xfrm>
            <a:custGeom>
              <a:avLst/>
              <a:gdLst>
                <a:gd name="T0" fmla="*/ 26 w 61"/>
                <a:gd name="T1" fmla="*/ 7 h 25"/>
                <a:gd name="T2" fmla="*/ 53 w 61"/>
                <a:gd name="T3" fmla="*/ 17 h 25"/>
                <a:gd name="T4" fmla="*/ 26 w 61"/>
                <a:gd name="T5" fmla="*/ 7 h 25"/>
              </a:gdLst>
              <a:ahLst/>
              <a:cxnLst>
                <a:cxn ang="0">
                  <a:pos x="T0" y="T1"/>
                </a:cxn>
                <a:cxn ang="0">
                  <a:pos x="T2" y="T3"/>
                </a:cxn>
                <a:cxn ang="0">
                  <a:pos x="T4" y="T5"/>
                </a:cxn>
              </a:cxnLst>
              <a:rect l="0" t="0" r="r" b="b"/>
              <a:pathLst>
                <a:path w="61" h="25">
                  <a:moveTo>
                    <a:pt x="26" y="7"/>
                  </a:moveTo>
                  <a:cubicBezTo>
                    <a:pt x="31" y="4"/>
                    <a:pt x="61" y="0"/>
                    <a:pt x="53" y="17"/>
                  </a:cubicBezTo>
                  <a:cubicBezTo>
                    <a:pt x="49" y="25"/>
                    <a:pt x="0" y="20"/>
                    <a:pt x="26" y="7"/>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7">
              <a:extLst>
                <a:ext uri="{FF2B5EF4-FFF2-40B4-BE49-F238E27FC236}">
                  <a16:creationId xmlns:a16="http://schemas.microsoft.com/office/drawing/2014/main" id="{A6A99231-D49B-4683-BCCF-E19C5BDDB0D8}"/>
                </a:ext>
              </a:extLst>
            </p:cNvPr>
            <p:cNvSpPr>
              <a:spLocks/>
            </p:cNvSpPr>
            <p:nvPr/>
          </p:nvSpPr>
          <p:spPr bwMode="auto">
            <a:xfrm>
              <a:off x="3171240" y="1757047"/>
              <a:ext cx="493514" cy="346409"/>
            </a:xfrm>
            <a:custGeom>
              <a:avLst/>
              <a:gdLst>
                <a:gd name="T0" fmla="*/ 59 w 156"/>
                <a:gd name="T1" fmla="*/ 3 h 109"/>
                <a:gd name="T2" fmla="*/ 60 w 156"/>
                <a:gd name="T3" fmla="*/ 16 h 109"/>
                <a:gd name="T4" fmla="*/ 75 w 156"/>
                <a:gd name="T5" fmla="*/ 30 h 109"/>
                <a:gd name="T6" fmla="*/ 83 w 156"/>
                <a:gd name="T7" fmla="*/ 42 h 109"/>
                <a:gd name="T8" fmla="*/ 79 w 156"/>
                <a:gd name="T9" fmla="*/ 51 h 109"/>
                <a:gd name="T10" fmla="*/ 109 w 156"/>
                <a:gd name="T11" fmla="*/ 61 h 109"/>
                <a:gd name="T12" fmla="*/ 101 w 156"/>
                <a:gd name="T13" fmla="*/ 48 h 109"/>
                <a:gd name="T14" fmla="*/ 109 w 156"/>
                <a:gd name="T15" fmla="*/ 36 h 109"/>
                <a:gd name="T16" fmla="*/ 101 w 156"/>
                <a:gd name="T17" fmla="*/ 21 h 109"/>
                <a:gd name="T18" fmla="*/ 119 w 156"/>
                <a:gd name="T19" fmla="*/ 2 h 109"/>
                <a:gd name="T20" fmla="*/ 120 w 156"/>
                <a:gd name="T21" fmla="*/ 21 h 109"/>
                <a:gd name="T22" fmla="*/ 124 w 156"/>
                <a:gd name="T23" fmla="*/ 30 h 109"/>
                <a:gd name="T24" fmla="*/ 128 w 156"/>
                <a:gd name="T25" fmla="*/ 51 h 109"/>
                <a:gd name="T26" fmla="*/ 152 w 156"/>
                <a:gd name="T27" fmla="*/ 64 h 109"/>
                <a:gd name="T28" fmla="*/ 123 w 156"/>
                <a:gd name="T29" fmla="*/ 95 h 109"/>
                <a:gd name="T30" fmla="*/ 112 w 156"/>
                <a:gd name="T31" fmla="*/ 89 h 109"/>
                <a:gd name="T32" fmla="*/ 67 w 156"/>
                <a:gd name="T33" fmla="*/ 104 h 109"/>
                <a:gd name="T34" fmla="*/ 51 w 156"/>
                <a:gd name="T35" fmla="*/ 77 h 109"/>
                <a:gd name="T36" fmla="*/ 77 w 156"/>
                <a:gd name="T37" fmla="*/ 76 h 109"/>
                <a:gd name="T38" fmla="*/ 47 w 156"/>
                <a:gd name="T39" fmla="*/ 72 h 109"/>
                <a:gd name="T40" fmla="*/ 49 w 156"/>
                <a:gd name="T41" fmla="*/ 57 h 109"/>
                <a:gd name="T42" fmla="*/ 20 w 156"/>
                <a:gd name="T43" fmla="*/ 65 h 109"/>
                <a:gd name="T44" fmla="*/ 30 w 156"/>
                <a:gd name="T45" fmla="*/ 41 h 109"/>
                <a:gd name="T46" fmla="*/ 17 w 156"/>
                <a:gd name="T47" fmla="*/ 32 h 109"/>
                <a:gd name="T48" fmla="*/ 29 w 156"/>
                <a:gd name="T49" fmla="*/ 13 h 109"/>
                <a:gd name="T50" fmla="*/ 59 w 156"/>
                <a:gd name="T51"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09">
                  <a:moveTo>
                    <a:pt x="59" y="3"/>
                  </a:moveTo>
                  <a:cubicBezTo>
                    <a:pt x="61" y="6"/>
                    <a:pt x="62" y="13"/>
                    <a:pt x="60" y="16"/>
                  </a:cubicBezTo>
                  <a:cubicBezTo>
                    <a:pt x="73" y="13"/>
                    <a:pt x="70" y="18"/>
                    <a:pt x="75" y="30"/>
                  </a:cubicBezTo>
                  <a:cubicBezTo>
                    <a:pt x="77" y="35"/>
                    <a:pt x="83" y="41"/>
                    <a:pt x="83" y="42"/>
                  </a:cubicBezTo>
                  <a:cubicBezTo>
                    <a:pt x="83" y="45"/>
                    <a:pt x="78" y="50"/>
                    <a:pt x="79" y="51"/>
                  </a:cubicBezTo>
                  <a:cubicBezTo>
                    <a:pt x="84" y="61"/>
                    <a:pt x="97" y="63"/>
                    <a:pt x="109" y="61"/>
                  </a:cubicBezTo>
                  <a:cubicBezTo>
                    <a:pt x="112" y="55"/>
                    <a:pt x="102" y="52"/>
                    <a:pt x="101" y="48"/>
                  </a:cubicBezTo>
                  <a:cubicBezTo>
                    <a:pt x="100" y="43"/>
                    <a:pt x="109" y="43"/>
                    <a:pt x="109" y="36"/>
                  </a:cubicBezTo>
                  <a:cubicBezTo>
                    <a:pt x="110" y="28"/>
                    <a:pt x="100" y="25"/>
                    <a:pt x="101" y="21"/>
                  </a:cubicBezTo>
                  <a:cubicBezTo>
                    <a:pt x="101" y="16"/>
                    <a:pt x="118" y="2"/>
                    <a:pt x="119" y="2"/>
                  </a:cubicBezTo>
                  <a:cubicBezTo>
                    <a:pt x="130" y="4"/>
                    <a:pt x="120" y="19"/>
                    <a:pt x="120" y="21"/>
                  </a:cubicBezTo>
                  <a:cubicBezTo>
                    <a:pt x="120" y="23"/>
                    <a:pt x="125" y="26"/>
                    <a:pt x="124" y="30"/>
                  </a:cubicBezTo>
                  <a:cubicBezTo>
                    <a:pt x="124" y="33"/>
                    <a:pt x="118" y="46"/>
                    <a:pt x="128" y="51"/>
                  </a:cubicBezTo>
                  <a:cubicBezTo>
                    <a:pt x="130" y="52"/>
                    <a:pt x="156" y="39"/>
                    <a:pt x="152" y="64"/>
                  </a:cubicBezTo>
                  <a:cubicBezTo>
                    <a:pt x="151" y="73"/>
                    <a:pt x="144" y="98"/>
                    <a:pt x="123" y="95"/>
                  </a:cubicBezTo>
                  <a:cubicBezTo>
                    <a:pt x="119" y="95"/>
                    <a:pt x="117" y="90"/>
                    <a:pt x="112" y="89"/>
                  </a:cubicBezTo>
                  <a:cubicBezTo>
                    <a:pt x="93" y="87"/>
                    <a:pt x="82" y="100"/>
                    <a:pt x="67" y="104"/>
                  </a:cubicBezTo>
                  <a:cubicBezTo>
                    <a:pt x="39" y="109"/>
                    <a:pt x="19" y="82"/>
                    <a:pt x="51" y="77"/>
                  </a:cubicBezTo>
                  <a:cubicBezTo>
                    <a:pt x="60" y="75"/>
                    <a:pt x="69" y="84"/>
                    <a:pt x="77" y="76"/>
                  </a:cubicBezTo>
                  <a:cubicBezTo>
                    <a:pt x="71" y="70"/>
                    <a:pt x="55" y="75"/>
                    <a:pt x="47" y="72"/>
                  </a:cubicBezTo>
                  <a:cubicBezTo>
                    <a:pt x="45" y="64"/>
                    <a:pt x="49" y="63"/>
                    <a:pt x="49" y="57"/>
                  </a:cubicBezTo>
                  <a:cubicBezTo>
                    <a:pt x="40" y="69"/>
                    <a:pt x="33" y="75"/>
                    <a:pt x="20" y="65"/>
                  </a:cubicBezTo>
                  <a:cubicBezTo>
                    <a:pt x="0" y="50"/>
                    <a:pt x="2" y="34"/>
                    <a:pt x="30" y="41"/>
                  </a:cubicBezTo>
                  <a:cubicBezTo>
                    <a:pt x="27" y="36"/>
                    <a:pt x="17" y="40"/>
                    <a:pt x="17" y="32"/>
                  </a:cubicBezTo>
                  <a:cubicBezTo>
                    <a:pt x="26" y="29"/>
                    <a:pt x="30" y="23"/>
                    <a:pt x="29" y="13"/>
                  </a:cubicBezTo>
                  <a:cubicBezTo>
                    <a:pt x="45" y="15"/>
                    <a:pt x="41" y="0"/>
                    <a:pt x="59" y="3"/>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8">
              <a:extLst>
                <a:ext uri="{FF2B5EF4-FFF2-40B4-BE49-F238E27FC236}">
                  <a16:creationId xmlns:a16="http://schemas.microsoft.com/office/drawing/2014/main" id="{40812BBB-1C16-4578-B479-321BE68C39CE}"/>
                </a:ext>
              </a:extLst>
            </p:cNvPr>
            <p:cNvSpPr>
              <a:spLocks/>
            </p:cNvSpPr>
            <p:nvPr/>
          </p:nvSpPr>
          <p:spPr bwMode="auto">
            <a:xfrm>
              <a:off x="4091834" y="1631295"/>
              <a:ext cx="113888" cy="125752"/>
            </a:xfrm>
            <a:custGeom>
              <a:avLst/>
              <a:gdLst>
                <a:gd name="T0" fmla="*/ 33 w 36"/>
                <a:gd name="T1" fmla="*/ 40 h 40"/>
                <a:gd name="T2" fmla="*/ 33 w 36"/>
                <a:gd name="T3" fmla="*/ 40 h 40"/>
              </a:gdLst>
              <a:ahLst/>
              <a:cxnLst>
                <a:cxn ang="0">
                  <a:pos x="T0" y="T1"/>
                </a:cxn>
                <a:cxn ang="0">
                  <a:pos x="T2" y="T3"/>
                </a:cxn>
              </a:cxnLst>
              <a:rect l="0" t="0" r="r" b="b"/>
              <a:pathLst>
                <a:path w="36" h="40">
                  <a:moveTo>
                    <a:pt x="33" y="40"/>
                  </a:moveTo>
                  <a:cubicBezTo>
                    <a:pt x="0" y="36"/>
                    <a:pt x="36" y="0"/>
                    <a:pt x="33" y="4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9">
              <a:extLst>
                <a:ext uri="{FF2B5EF4-FFF2-40B4-BE49-F238E27FC236}">
                  <a16:creationId xmlns:a16="http://schemas.microsoft.com/office/drawing/2014/main" id="{2933EB04-34AF-45B9-85D8-A8B793E048E8}"/>
                </a:ext>
              </a:extLst>
            </p:cNvPr>
            <p:cNvSpPr>
              <a:spLocks/>
            </p:cNvSpPr>
            <p:nvPr/>
          </p:nvSpPr>
          <p:spPr bwMode="auto">
            <a:xfrm>
              <a:off x="3130906" y="1790264"/>
              <a:ext cx="97280" cy="87789"/>
            </a:xfrm>
            <a:custGeom>
              <a:avLst/>
              <a:gdLst>
                <a:gd name="T0" fmla="*/ 31 w 31"/>
                <a:gd name="T1" fmla="*/ 0 h 28"/>
                <a:gd name="T2" fmla="*/ 5 w 31"/>
                <a:gd name="T3" fmla="*/ 19 h 28"/>
                <a:gd name="T4" fmla="*/ 31 w 31"/>
                <a:gd name="T5" fmla="*/ 0 h 28"/>
              </a:gdLst>
              <a:ahLst/>
              <a:cxnLst>
                <a:cxn ang="0">
                  <a:pos x="T0" y="T1"/>
                </a:cxn>
                <a:cxn ang="0">
                  <a:pos x="T2" y="T3"/>
                </a:cxn>
                <a:cxn ang="0">
                  <a:pos x="T4" y="T5"/>
                </a:cxn>
              </a:cxnLst>
              <a:rect l="0" t="0" r="r" b="b"/>
              <a:pathLst>
                <a:path w="31" h="28">
                  <a:moveTo>
                    <a:pt x="31" y="0"/>
                  </a:moveTo>
                  <a:cubicBezTo>
                    <a:pt x="30" y="11"/>
                    <a:pt x="10" y="28"/>
                    <a:pt x="5" y="19"/>
                  </a:cubicBezTo>
                  <a:cubicBezTo>
                    <a:pt x="0" y="9"/>
                    <a:pt x="19" y="2"/>
                    <a:pt x="31"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20">
              <a:extLst>
                <a:ext uri="{FF2B5EF4-FFF2-40B4-BE49-F238E27FC236}">
                  <a16:creationId xmlns:a16="http://schemas.microsoft.com/office/drawing/2014/main" id="{49309D21-DAA4-422D-B0BD-FE7DB2F11DE7}"/>
                </a:ext>
              </a:extLst>
            </p:cNvPr>
            <p:cNvSpPr>
              <a:spLocks/>
            </p:cNvSpPr>
            <p:nvPr/>
          </p:nvSpPr>
          <p:spPr bwMode="auto">
            <a:xfrm>
              <a:off x="3671873" y="1802127"/>
              <a:ext cx="294210" cy="303701"/>
            </a:xfrm>
            <a:custGeom>
              <a:avLst/>
              <a:gdLst>
                <a:gd name="T0" fmla="*/ 34 w 93"/>
                <a:gd name="T1" fmla="*/ 45 h 96"/>
                <a:gd name="T2" fmla="*/ 34 w 93"/>
                <a:gd name="T3" fmla="*/ 21 h 96"/>
                <a:gd name="T4" fmla="*/ 54 w 93"/>
                <a:gd name="T5" fmla="*/ 42 h 96"/>
                <a:gd name="T6" fmla="*/ 46 w 93"/>
                <a:gd name="T7" fmla="*/ 12 h 96"/>
                <a:gd name="T8" fmla="*/ 66 w 93"/>
                <a:gd name="T9" fmla="*/ 20 h 96"/>
                <a:gd name="T10" fmla="*/ 88 w 93"/>
                <a:gd name="T11" fmla="*/ 67 h 96"/>
                <a:gd name="T12" fmla="*/ 77 w 93"/>
                <a:gd name="T13" fmla="*/ 91 h 96"/>
                <a:gd name="T14" fmla="*/ 51 w 93"/>
                <a:gd name="T15" fmla="*/ 93 h 96"/>
                <a:gd name="T16" fmla="*/ 55 w 93"/>
                <a:gd name="T17" fmla="*/ 61 h 96"/>
                <a:gd name="T18" fmla="*/ 26 w 93"/>
                <a:gd name="T19" fmla="*/ 65 h 96"/>
                <a:gd name="T20" fmla="*/ 5 w 93"/>
                <a:gd name="T21" fmla="*/ 34 h 96"/>
                <a:gd name="T22" fmla="*/ 10 w 93"/>
                <a:gd name="T23" fmla="*/ 24 h 96"/>
                <a:gd name="T24" fmla="*/ 8 w 93"/>
                <a:gd name="T25" fmla="*/ 7 h 96"/>
                <a:gd name="T26" fmla="*/ 34 w 93"/>
                <a:gd name="T2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96">
                  <a:moveTo>
                    <a:pt x="34" y="45"/>
                  </a:moveTo>
                  <a:cubicBezTo>
                    <a:pt x="35" y="37"/>
                    <a:pt x="31" y="26"/>
                    <a:pt x="34" y="21"/>
                  </a:cubicBezTo>
                  <a:cubicBezTo>
                    <a:pt x="49" y="18"/>
                    <a:pt x="44" y="38"/>
                    <a:pt x="54" y="42"/>
                  </a:cubicBezTo>
                  <a:cubicBezTo>
                    <a:pt x="64" y="33"/>
                    <a:pt x="39" y="21"/>
                    <a:pt x="46" y="12"/>
                  </a:cubicBezTo>
                  <a:cubicBezTo>
                    <a:pt x="49" y="8"/>
                    <a:pt x="66" y="10"/>
                    <a:pt x="66" y="20"/>
                  </a:cubicBezTo>
                  <a:cubicBezTo>
                    <a:pt x="93" y="2"/>
                    <a:pt x="77" y="58"/>
                    <a:pt x="88" y="67"/>
                  </a:cubicBezTo>
                  <a:cubicBezTo>
                    <a:pt x="71" y="66"/>
                    <a:pt x="87" y="86"/>
                    <a:pt x="77" y="91"/>
                  </a:cubicBezTo>
                  <a:cubicBezTo>
                    <a:pt x="69" y="96"/>
                    <a:pt x="63" y="84"/>
                    <a:pt x="51" y="93"/>
                  </a:cubicBezTo>
                  <a:cubicBezTo>
                    <a:pt x="49" y="78"/>
                    <a:pt x="42" y="70"/>
                    <a:pt x="55" y="61"/>
                  </a:cubicBezTo>
                  <a:cubicBezTo>
                    <a:pt x="50" y="56"/>
                    <a:pt x="40" y="69"/>
                    <a:pt x="26" y="65"/>
                  </a:cubicBezTo>
                  <a:cubicBezTo>
                    <a:pt x="25" y="48"/>
                    <a:pt x="8" y="44"/>
                    <a:pt x="5" y="34"/>
                  </a:cubicBezTo>
                  <a:cubicBezTo>
                    <a:pt x="4" y="30"/>
                    <a:pt x="9" y="28"/>
                    <a:pt x="10" y="24"/>
                  </a:cubicBezTo>
                  <a:cubicBezTo>
                    <a:pt x="10" y="21"/>
                    <a:pt x="0" y="11"/>
                    <a:pt x="8" y="7"/>
                  </a:cubicBezTo>
                  <a:cubicBezTo>
                    <a:pt x="22" y="0"/>
                    <a:pt x="21" y="38"/>
                    <a:pt x="34" y="45"/>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21">
              <a:extLst>
                <a:ext uri="{FF2B5EF4-FFF2-40B4-BE49-F238E27FC236}">
                  <a16:creationId xmlns:a16="http://schemas.microsoft.com/office/drawing/2014/main" id="{9C75A8A6-8E93-4CAA-8608-E384DB72C644}"/>
                </a:ext>
              </a:extLst>
            </p:cNvPr>
            <p:cNvSpPr>
              <a:spLocks/>
            </p:cNvSpPr>
            <p:nvPr/>
          </p:nvSpPr>
          <p:spPr bwMode="auto">
            <a:xfrm>
              <a:off x="2682472" y="1913643"/>
              <a:ext cx="517241" cy="486397"/>
            </a:xfrm>
            <a:custGeom>
              <a:avLst/>
              <a:gdLst>
                <a:gd name="T0" fmla="*/ 0 w 163"/>
                <a:gd name="T1" fmla="*/ 95 h 154"/>
                <a:gd name="T2" fmla="*/ 32 w 163"/>
                <a:gd name="T3" fmla="*/ 62 h 154"/>
                <a:gd name="T4" fmla="*/ 40 w 163"/>
                <a:gd name="T5" fmla="*/ 47 h 154"/>
                <a:gd name="T6" fmla="*/ 62 w 163"/>
                <a:gd name="T7" fmla="*/ 31 h 154"/>
                <a:gd name="T8" fmla="*/ 59 w 163"/>
                <a:gd name="T9" fmla="*/ 5 h 154"/>
                <a:gd name="T10" fmla="*/ 108 w 163"/>
                <a:gd name="T11" fmla="*/ 15 h 154"/>
                <a:gd name="T12" fmla="*/ 109 w 163"/>
                <a:gd name="T13" fmla="*/ 23 h 154"/>
                <a:gd name="T14" fmla="*/ 124 w 163"/>
                <a:gd name="T15" fmla="*/ 42 h 154"/>
                <a:gd name="T16" fmla="*/ 142 w 163"/>
                <a:gd name="T17" fmla="*/ 42 h 154"/>
                <a:gd name="T18" fmla="*/ 160 w 163"/>
                <a:gd name="T19" fmla="*/ 86 h 154"/>
                <a:gd name="T20" fmla="*/ 102 w 163"/>
                <a:gd name="T21" fmla="*/ 105 h 154"/>
                <a:gd name="T22" fmla="*/ 90 w 163"/>
                <a:gd name="T23" fmla="*/ 119 h 154"/>
                <a:gd name="T24" fmla="*/ 77 w 163"/>
                <a:gd name="T25" fmla="*/ 123 h 154"/>
                <a:gd name="T26" fmla="*/ 66 w 163"/>
                <a:gd name="T27" fmla="*/ 144 h 154"/>
                <a:gd name="T28" fmla="*/ 41 w 163"/>
                <a:gd name="T29" fmla="*/ 146 h 154"/>
                <a:gd name="T30" fmla="*/ 19 w 163"/>
                <a:gd name="T31" fmla="*/ 150 h 154"/>
                <a:gd name="T32" fmla="*/ 18 w 163"/>
                <a:gd name="T33" fmla="*/ 123 h 154"/>
                <a:gd name="T34" fmla="*/ 0 w 163"/>
                <a:gd name="T35" fmla="*/ 9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54">
                  <a:moveTo>
                    <a:pt x="0" y="95"/>
                  </a:moveTo>
                  <a:cubicBezTo>
                    <a:pt x="8" y="79"/>
                    <a:pt x="24" y="73"/>
                    <a:pt x="32" y="62"/>
                  </a:cubicBezTo>
                  <a:cubicBezTo>
                    <a:pt x="36" y="58"/>
                    <a:pt x="36" y="51"/>
                    <a:pt x="40" y="47"/>
                  </a:cubicBezTo>
                  <a:cubicBezTo>
                    <a:pt x="47" y="40"/>
                    <a:pt x="59" y="40"/>
                    <a:pt x="62" y="31"/>
                  </a:cubicBezTo>
                  <a:cubicBezTo>
                    <a:pt x="64" y="22"/>
                    <a:pt x="53" y="12"/>
                    <a:pt x="59" y="5"/>
                  </a:cubicBezTo>
                  <a:cubicBezTo>
                    <a:pt x="64" y="0"/>
                    <a:pt x="102" y="9"/>
                    <a:pt x="108" y="15"/>
                  </a:cubicBezTo>
                  <a:cubicBezTo>
                    <a:pt x="109" y="16"/>
                    <a:pt x="108" y="22"/>
                    <a:pt x="109" y="23"/>
                  </a:cubicBezTo>
                  <a:cubicBezTo>
                    <a:pt x="110" y="28"/>
                    <a:pt x="124" y="41"/>
                    <a:pt x="124" y="42"/>
                  </a:cubicBezTo>
                  <a:cubicBezTo>
                    <a:pt x="130" y="44"/>
                    <a:pt x="139" y="40"/>
                    <a:pt x="142" y="42"/>
                  </a:cubicBezTo>
                  <a:cubicBezTo>
                    <a:pt x="150" y="47"/>
                    <a:pt x="163" y="80"/>
                    <a:pt x="160" y="86"/>
                  </a:cubicBezTo>
                  <a:cubicBezTo>
                    <a:pt x="157" y="93"/>
                    <a:pt x="109" y="101"/>
                    <a:pt x="102" y="105"/>
                  </a:cubicBezTo>
                  <a:cubicBezTo>
                    <a:pt x="97" y="108"/>
                    <a:pt x="95" y="115"/>
                    <a:pt x="90" y="119"/>
                  </a:cubicBezTo>
                  <a:cubicBezTo>
                    <a:pt x="86" y="122"/>
                    <a:pt x="80" y="121"/>
                    <a:pt x="77" y="123"/>
                  </a:cubicBezTo>
                  <a:cubicBezTo>
                    <a:pt x="67" y="130"/>
                    <a:pt x="70" y="140"/>
                    <a:pt x="66" y="144"/>
                  </a:cubicBezTo>
                  <a:cubicBezTo>
                    <a:pt x="59" y="149"/>
                    <a:pt x="49" y="145"/>
                    <a:pt x="41" y="146"/>
                  </a:cubicBezTo>
                  <a:cubicBezTo>
                    <a:pt x="41" y="146"/>
                    <a:pt x="23" y="154"/>
                    <a:pt x="19" y="150"/>
                  </a:cubicBezTo>
                  <a:cubicBezTo>
                    <a:pt x="15" y="146"/>
                    <a:pt x="20" y="133"/>
                    <a:pt x="18" y="123"/>
                  </a:cubicBezTo>
                  <a:cubicBezTo>
                    <a:pt x="16" y="111"/>
                    <a:pt x="7" y="100"/>
                    <a:pt x="0" y="95"/>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22">
              <a:extLst>
                <a:ext uri="{FF2B5EF4-FFF2-40B4-BE49-F238E27FC236}">
                  <a16:creationId xmlns:a16="http://schemas.microsoft.com/office/drawing/2014/main" id="{5BB80759-1D6E-47B8-BD4F-2625CC3A97DF}"/>
                </a:ext>
              </a:extLst>
            </p:cNvPr>
            <p:cNvSpPr>
              <a:spLocks/>
            </p:cNvSpPr>
            <p:nvPr/>
          </p:nvSpPr>
          <p:spPr bwMode="auto">
            <a:xfrm>
              <a:off x="3638656" y="1984822"/>
              <a:ext cx="71180" cy="83044"/>
            </a:xfrm>
            <a:custGeom>
              <a:avLst/>
              <a:gdLst>
                <a:gd name="T0" fmla="*/ 0 w 22"/>
                <a:gd name="T1" fmla="*/ 26 h 26"/>
                <a:gd name="T2" fmla="*/ 18 w 22"/>
                <a:gd name="T3" fmla="*/ 5 h 26"/>
                <a:gd name="T4" fmla="*/ 21 w 22"/>
                <a:gd name="T5" fmla="*/ 21 h 26"/>
                <a:gd name="T6" fmla="*/ 0 w 22"/>
                <a:gd name="T7" fmla="*/ 26 h 26"/>
              </a:gdLst>
              <a:ahLst/>
              <a:cxnLst>
                <a:cxn ang="0">
                  <a:pos x="T0" y="T1"/>
                </a:cxn>
                <a:cxn ang="0">
                  <a:pos x="T2" y="T3"/>
                </a:cxn>
                <a:cxn ang="0">
                  <a:pos x="T4" y="T5"/>
                </a:cxn>
                <a:cxn ang="0">
                  <a:pos x="T6" y="T7"/>
                </a:cxn>
              </a:cxnLst>
              <a:rect l="0" t="0" r="r" b="b"/>
              <a:pathLst>
                <a:path w="22" h="26">
                  <a:moveTo>
                    <a:pt x="0" y="26"/>
                  </a:moveTo>
                  <a:cubicBezTo>
                    <a:pt x="1" y="20"/>
                    <a:pt x="11" y="0"/>
                    <a:pt x="18" y="5"/>
                  </a:cubicBezTo>
                  <a:cubicBezTo>
                    <a:pt x="20" y="7"/>
                    <a:pt x="22" y="18"/>
                    <a:pt x="21" y="21"/>
                  </a:cubicBezTo>
                  <a:cubicBezTo>
                    <a:pt x="19" y="26"/>
                    <a:pt x="7" y="26"/>
                    <a:pt x="0" y="26"/>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23">
              <a:extLst>
                <a:ext uri="{FF2B5EF4-FFF2-40B4-BE49-F238E27FC236}">
                  <a16:creationId xmlns:a16="http://schemas.microsoft.com/office/drawing/2014/main" id="{785ED98F-B0E8-4F9E-AE9D-8C93E239722D}"/>
                </a:ext>
              </a:extLst>
            </p:cNvPr>
            <p:cNvSpPr>
              <a:spLocks/>
            </p:cNvSpPr>
            <p:nvPr/>
          </p:nvSpPr>
          <p:spPr bwMode="auto">
            <a:xfrm>
              <a:off x="3963710" y="2001430"/>
              <a:ext cx="180322" cy="175577"/>
            </a:xfrm>
            <a:custGeom>
              <a:avLst/>
              <a:gdLst>
                <a:gd name="T0" fmla="*/ 24 w 57"/>
                <a:gd name="T1" fmla="*/ 0 h 55"/>
                <a:gd name="T2" fmla="*/ 24 w 57"/>
                <a:gd name="T3" fmla="*/ 50 h 55"/>
                <a:gd name="T4" fmla="*/ 1 w 57"/>
                <a:gd name="T5" fmla="*/ 29 h 55"/>
                <a:gd name="T6" fmla="*/ 24 w 57"/>
                <a:gd name="T7" fmla="*/ 0 h 55"/>
              </a:gdLst>
              <a:ahLst/>
              <a:cxnLst>
                <a:cxn ang="0">
                  <a:pos x="T0" y="T1"/>
                </a:cxn>
                <a:cxn ang="0">
                  <a:pos x="T2" y="T3"/>
                </a:cxn>
                <a:cxn ang="0">
                  <a:pos x="T4" y="T5"/>
                </a:cxn>
                <a:cxn ang="0">
                  <a:pos x="T6" y="T7"/>
                </a:cxn>
              </a:cxnLst>
              <a:rect l="0" t="0" r="r" b="b"/>
              <a:pathLst>
                <a:path w="57" h="55">
                  <a:moveTo>
                    <a:pt x="24" y="0"/>
                  </a:moveTo>
                  <a:cubicBezTo>
                    <a:pt x="33" y="0"/>
                    <a:pt x="57" y="55"/>
                    <a:pt x="24" y="50"/>
                  </a:cubicBezTo>
                  <a:cubicBezTo>
                    <a:pt x="20" y="49"/>
                    <a:pt x="2" y="34"/>
                    <a:pt x="1" y="29"/>
                  </a:cubicBezTo>
                  <a:cubicBezTo>
                    <a:pt x="0" y="21"/>
                    <a:pt x="14" y="1"/>
                    <a:pt x="24"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24">
              <a:extLst>
                <a:ext uri="{FF2B5EF4-FFF2-40B4-BE49-F238E27FC236}">
                  <a16:creationId xmlns:a16="http://schemas.microsoft.com/office/drawing/2014/main" id="{BECF3CD4-DD53-41A5-BA37-7310D2103ACF}"/>
                </a:ext>
              </a:extLst>
            </p:cNvPr>
            <p:cNvSpPr>
              <a:spLocks/>
            </p:cNvSpPr>
            <p:nvPr/>
          </p:nvSpPr>
          <p:spPr bwMode="auto">
            <a:xfrm>
              <a:off x="2914993" y="2198362"/>
              <a:ext cx="832806" cy="787725"/>
            </a:xfrm>
            <a:custGeom>
              <a:avLst/>
              <a:gdLst>
                <a:gd name="T0" fmla="*/ 85 w 263"/>
                <a:gd name="T1" fmla="*/ 35 h 249"/>
                <a:gd name="T2" fmla="*/ 128 w 263"/>
                <a:gd name="T3" fmla="*/ 46 h 249"/>
                <a:gd name="T4" fmla="*/ 126 w 263"/>
                <a:gd name="T5" fmla="*/ 57 h 249"/>
                <a:gd name="T6" fmla="*/ 140 w 263"/>
                <a:gd name="T7" fmla="*/ 34 h 249"/>
                <a:gd name="T8" fmla="*/ 165 w 263"/>
                <a:gd name="T9" fmla="*/ 101 h 249"/>
                <a:gd name="T10" fmla="*/ 173 w 263"/>
                <a:gd name="T11" fmla="*/ 30 h 249"/>
                <a:gd name="T12" fmla="*/ 200 w 263"/>
                <a:gd name="T13" fmla="*/ 40 h 249"/>
                <a:gd name="T14" fmla="*/ 194 w 263"/>
                <a:gd name="T15" fmla="*/ 23 h 249"/>
                <a:gd name="T16" fmla="*/ 228 w 263"/>
                <a:gd name="T17" fmla="*/ 27 h 249"/>
                <a:gd name="T18" fmla="*/ 211 w 263"/>
                <a:gd name="T19" fmla="*/ 55 h 249"/>
                <a:gd name="T20" fmla="*/ 211 w 263"/>
                <a:gd name="T21" fmla="*/ 102 h 249"/>
                <a:gd name="T22" fmla="*/ 217 w 263"/>
                <a:gd name="T23" fmla="*/ 129 h 249"/>
                <a:gd name="T24" fmla="*/ 211 w 263"/>
                <a:gd name="T25" fmla="*/ 138 h 249"/>
                <a:gd name="T26" fmla="*/ 216 w 263"/>
                <a:gd name="T27" fmla="*/ 157 h 249"/>
                <a:gd name="T28" fmla="*/ 231 w 263"/>
                <a:gd name="T29" fmla="*/ 166 h 249"/>
                <a:gd name="T30" fmla="*/ 245 w 263"/>
                <a:gd name="T31" fmla="*/ 185 h 249"/>
                <a:gd name="T32" fmla="*/ 262 w 263"/>
                <a:gd name="T33" fmla="*/ 199 h 249"/>
                <a:gd name="T34" fmla="*/ 248 w 263"/>
                <a:gd name="T35" fmla="*/ 204 h 249"/>
                <a:gd name="T36" fmla="*/ 235 w 263"/>
                <a:gd name="T37" fmla="*/ 212 h 249"/>
                <a:gd name="T38" fmla="*/ 223 w 263"/>
                <a:gd name="T39" fmla="*/ 220 h 249"/>
                <a:gd name="T40" fmla="*/ 237 w 263"/>
                <a:gd name="T41" fmla="*/ 215 h 249"/>
                <a:gd name="T42" fmla="*/ 245 w 263"/>
                <a:gd name="T43" fmla="*/ 234 h 249"/>
                <a:gd name="T44" fmla="*/ 220 w 263"/>
                <a:gd name="T45" fmla="*/ 249 h 249"/>
                <a:gd name="T46" fmla="*/ 189 w 263"/>
                <a:gd name="T47" fmla="*/ 242 h 249"/>
                <a:gd name="T48" fmla="*/ 188 w 263"/>
                <a:gd name="T49" fmla="*/ 225 h 249"/>
                <a:gd name="T50" fmla="*/ 172 w 263"/>
                <a:gd name="T51" fmla="*/ 224 h 249"/>
                <a:gd name="T52" fmla="*/ 169 w 263"/>
                <a:gd name="T53" fmla="*/ 209 h 249"/>
                <a:gd name="T54" fmla="*/ 153 w 263"/>
                <a:gd name="T55" fmla="*/ 228 h 249"/>
                <a:gd name="T56" fmla="*/ 135 w 263"/>
                <a:gd name="T57" fmla="*/ 226 h 249"/>
                <a:gd name="T58" fmla="*/ 104 w 263"/>
                <a:gd name="T59" fmla="*/ 237 h 249"/>
                <a:gd name="T60" fmla="*/ 77 w 263"/>
                <a:gd name="T61" fmla="*/ 232 h 249"/>
                <a:gd name="T62" fmla="*/ 49 w 263"/>
                <a:gd name="T63" fmla="*/ 230 h 249"/>
                <a:gd name="T64" fmla="*/ 53 w 263"/>
                <a:gd name="T65" fmla="*/ 204 h 249"/>
                <a:gd name="T66" fmla="*/ 18 w 263"/>
                <a:gd name="T67" fmla="*/ 181 h 249"/>
                <a:gd name="T68" fmla="*/ 4 w 263"/>
                <a:gd name="T69" fmla="*/ 140 h 249"/>
                <a:gd name="T70" fmla="*/ 55 w 263"/>
                <a:gd name="T71" fmla="*/ 139 h 249"/>
                <a:gd name="T72" fmla="*/ 81 w 263"/>
                <a:gd name="T73" fmla="*/ 154 h 249"/>
                <a:gd name="T74" fmla="*/ 64 w 263"/>
                <a:gd name="T75" fmla="*/ 126 h 249"/>
                <a:gd name="T76" fmla="*/ 47 w 263"/>
                <a:gd name="T77" fmla="*/ 127 h 249"/>
                <a:gd name="T78" fmla="*/ 30 w 263"/>
                <a:gd name="T79" fmla="*/ 116 h 249"/>
                <a:gd name="T80" fmla="*/ 10 w 263"/>
                <a:gd name="T81" fmla="*/ 111 h 249"/>
                <a:gd name="T82" fmla="*/ 8 w 263"/>
                <a:gd name="T83" fmla="*/ 90 h 249"/>
                <a:gd name="T84" fmla="*/ 47 w 263"/>
                <a:gd name="T85" fmla="*/ 83 h 249"/>
                <a:gd name="T86" fmla="*/ 16 w 263"/>
                <a:gd name="T87" fmla="*/ 71 h 249"/>
                <a:gd name="T88" fmla="*/ 22 w 263"/>
                <a:gd name="T89" fmla="*/ 65 h 249"/>
                <a:gd name="T90" fmla="*/ 15 w 263"/>
                <a:gd name="T91" fmla="*/ 45 h 249"/>
                <a:gd name="T92" fmla="*/ 29 w 263"/>
                <a:gd name="T93" fmla="*/ 37 h 249"/>
                <a:gd name="T94" fmla="*/ 29 w 263"/>
                <a:gd name="T95" fmla="*/ 26 h 249"/>
                <a:gd name="T96" fmla="*/ 100 w 263"/>
                <a:gd name="T97" fmla="*/ 8 h 249"/>
                <a:gd name="T98" fmla="*/ 85 w 263"/>
                <a:gd name="T99"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249">
                  <a:moveTo>
                    <a:pt x="85" y="35"/>
                  </a:moveTo>
                  <a:cubicBezTo>
                    <a:pt x="95" y="38"/>
                    <a:pt x="125" y="15"/>
                    <a:pt x="128" y="46"/>
                  </a:cubicBezTo>
                  <a:cubicBezTo>
                    <a:pt x="128" y="44"/>
                    <a:pt x="126" y="57"/>
                    <a:pt x="126" y="57"/>
                  </a:cubicBezTo>
                  <a:cubicBezTo>
                    <a:pt x="134" y="67"/>
                    <a:pt x="154" y="54"/>
                    <a:pt x="140" y="34"/>
                  </a:cubicBezTo>
                  <a:cubicBezTo>
                    <a:pt x="168" y="41"/>
                    <a:pt x="160" y="71"/>
                    <a:pt x="165" y="101"/>
                  </a:cubicBezTo>
                  <a:cubicBezTo>
                    <a:pt x="186" y="93"/>
                    <a:pt x="164" y="48"/>
                    <a:pt x="173" y="30"/>
                  </a:cubicBezTo>
                  <a:cubicBezTo>
                    <a:pt x="188" y="31"/>
                    <a:pt x="193" y="31"/>
                    <a:pt x="200" y="40"/>
                  </a:cubicBezTo>
                  <a:cubicBezTo>
                    <a:pt x="202" y="28"/>
                    <a:pt x="192" y="30"/>
                    <a:pt x="194" y="23"/>
                  </a:cubicBezTo>
                  <a:cubicBezTo>
                    <a:pt x="197" y="8"/>
                    <a:pt x="225" y="13"/>
                    <a:pt x="228" y="27"/>
                  </a:cubicBezTo>
                  <a:cubicBezTo>
                    <a:pt x="230" y="40"/>
                    <a:pt x="213" y="47"/>
                    <a:pt x="211" y="55"/>
                  </a:cubicBezTo>
                  <a:cubicBezTo>
                    <a:pt x="209" y="59"/>
                    <a:pt x="210" y="99"/>
                    <a:pt x="211" y="102"/>
                  </a:cubicBezTo>
                  <a:cubicBezTo>
                    <a:pt x="213" y="108"/>
                    <a:pt x="220" y="117"/>
                    <a:pt x="217" y="129"/>
                  </a:cubicBezTo>
                  <a:cubicBezTo>
                    <a:pt x="215" y="135"/>
                    <a:pt x="211" y="133"/>
                    <a:pt x="211" y="138"/>
                  </a:cubicBezTo>
                  <a:cubicBezTo>
                    <a:pt x="211" y="144"/>
                    <a:pt x="213" y="153"/>
                    <a:pt x="216" y="157"/>
                  </a:cubicBezTo>
                  <a:cubicBezTo>
                    <a:pt x="220" y="164"/>
                    <a:pt x="225" y="161"/>
                    <a:pt x="231" y="166"/>
                  </a:cubicBezTo>
                  <a:cubicBezTo>
                    <a:pt x="239" y="173"/>
                    <a:pt x="242" y="183"/>
                    <a:pt x="245" y="185"/>
                  </a:cubicBezTo>
                  <a:cubicBezTo>
                    <a:pt x="254" y="190"/>
                    <a:pt x="260" y="182"/>
                    <a:pt x="262" y="199"/>
                  </a:cubicBezTo>
                  <a:cubicBezTo>
                    <a:pt x="263" y="208"/>
                    <a:pt x="251" y="219"/>
                    <a:pt x="248" y="204"/>
                  </a:cubicBezTo>
                  <a:cubicBezTo>
                    <a:pt x="246" y="214"/>
                    <a:pt x="231" y="193"/>
                    <a:pt x="235" y="212"/>
                  </a:cubicBezTo>
                  <a:cubicBezTo>
                    <a:pt x="225" y="211"/>
                    <a:pt x="223" y="211"/>
                    <a:pt x="223" y="220"/>
                  </a:cubicBezTo>
                  <a:cubicBezTo>
                    <a:pt x="228" y="225"/>
                    <a:pt x="230" y="214"/>
                    <a:pt x="237" y="215"/>
                  </a:cubicBezTo>
                  <a:cubicBezTo>
                    <a:pt x="236" y="220"/>
                    <a:pt x="245" y="237"/>
                    <a:pt x="245" y="234"/>
                  </a:cubicBezTo>
                  <a:cubicBezTo>
                    <a:pt x="245" y="236"/>
                    <a:pt x="227" y="248"/>
                    <a:pt x="220" y="249"/>
                  </a:cubicBezTo>
                  <a:cubicBezTo>
                    <a:pt x="209" y="249"/>
                    <a:pt x="196" y="237"/>
                    <a:pt x="189" y="242"/>
                  </a:cubicBezTo>
                  <a:cubicBezTo>
                    <a:pt x="186" y="239"/>
                    <a:pt x="186" y="228"/>
                    <a:pt x="188" y="225"/>
                  </a:cubicBezTo>
                  <a:cubicBezTo>
                    <a:pt x="182" y="225"/>
                    <a:pt x="175" y="227"/>
                    <a:pt x="172" y="224"/>
                  </a:cubicBezTo>
                  <a:cubicBezTo>
                    <a:pt x="169" y="222"/>
                    <a:pt x="170" y="214"/>
                    <a:pt x="169" y="209"/>
                  </a:cubicBezTo>
                  <a:cubicBezTo>
                    <a:pt x="158" y="211"/>
                    <a:pt x="159" y="225"/>
                    <a:pt x="153" y="228"/>
                  </a:cubicBezTo>
                  <a:cubicBezTo>
                    <a:pt x="148" y="230"/>
                    <a:pt x="138" y="225"/>
                    <a:pt x="135" y="226"/>
                  </a:cubicBezTo>
                  <a:cubicBezTo>
                    <a:pt x="126" y="227"/>
                    <a:pt x="125" y="238"/>
                    <a:pt x="104" y="237"/>
                  </a:cubicBezTo>
                  <a:cubicBezTo>
                    <a:pt x="97" y="237"/>
                    <a:pt x="87" y="234"/>
                    <a:pt x="77" y="232"/>
                  </a:cubicBezTo>
                  <a:cubicBezTo>
                    <a:pt x="62" y="230"/>
                    <a:pt x="51" y="232"/>
                    <a:pt x="49" y="230"/>
                  </a:cubicBezTo>
                  <a:cubicBezTo>
                    <a:pt x="43" y="223"/>
                    <a:pt x="53" y="203"/>
                    <a:pt x="53" y="204"/>
                  </a:cubicBezTo>
                  <a:cubicBezTo>
                    <a:pt x="53" y="184"/>
                    <a:pt x="31" y="194"/>
                    <a:pt x="18" y="181"/>
                  </a:cubicBezTo>
                  <a:cubicBezTo>
                    <a:pt x="14" y="177"/>
                    <a:pt x="0" y="145"/>
                    <a:pt x="4" y="140"/>
                  </a:cubicBezTo>
                  <a:cubicBezTo>
                    <a:pt x="8" y="134"/>
                    <a:pt x="42" y="137"/>
                    <a:pt x="55" y="139"/>
                  </a:cubicBezTo>
                  <a:cubicBezTo>
                    <a:pt x="71" y="141"/>
                    <a:pt x="74" y="155"/>
                    <a:pt x="81" y="154"/>
                  </a:cubicBezTo>
                  <a:cubicBezTo>
                    <a:pt x="103" y="150"/>
                    <a:pt x="77" y="129"/>
                    <a:pt x="64" y="126"/>
                  </a:cubicBezTo>
                  <a:cubicBezTo>
                    <a:pt x="60" y="124"/>
                    <a:pt x="52" y="128"/>
                    <a:pt x="47" y="127"/>
                  </a:cubicBezTo>
                  <a:cubicBezTo>
                    <a:pt x="42" y="126"/>
                    <a:pt x="36" y="118"/>
                    <a:pt x="30" y="116"/>
                  </a:cubicBezTo>
                  <a:cubicBezTo>
                    <a:pt x="18" y="112"/>
                    <a:pt x="15" y="117"/>
                    <a:pt x="10" y="111"/>
                  </a:cubicBezTo>
                  <a:cubicBezTo>
                    <a:pt x="7" y="107"/>
                    <a:pt x="6" y="92"/>
                    <a:pt x="8" y="90"/>
                  </a:cubicBezTo>
                  <a:cubicBezTo>
                    <a:pt x="15" y="83"/>
                    <a:pt x="32" y="90"/>
                    <a:pt x="47" y="83"/>
                  </a:cubicBezTo>
                  <a:cubicBezTo>
                    <a:pt x="36" y="79"/>
                    <a:pt x="24" y="78"/>
                    <a:pt x="16" y="71"/>
                  </a:cubicBezTo>
                  <a:cubicBezTo>
                    <a:pt x="14" y="67"/>
                    <a:pt x="22" y="69"/>
                    <a:pt x="22" y="65"/>
                  </a:cubicBezTo>
                  <a:cubicBezTo>
                    <a:pt x="12" y="66"/>
                    <a:pt x="3" y="58"/>
                    <a:pt x="15" y="45"/>
                  </a:cubicBezTo>
                  <a:cubicBezTo>
                    <a:pt x="18" y="42"/>
                    <a:pt x="26" y="41"/>
                    <a:pt x="29" y="37"/>
                  </a:cubicBezTo>
                  <a:cubicBezTo>
                    <a:pt x="31" y="33"/>
                    <a:pt x="27" y="28"/>
                    <a:pt x="29" y="26"/>
                  </a:cubicBezTo>
                  <a:cubicBezTo>
                    <a:pt x="45" y="8"/>
                    <a:pt x="95" y="0"/>
                    <a:pt x="100" y="8"/>
                  </a:cubicBezTo>
                  <a:cubicBezTo>
                    <a:pt x="109" y="19"/>
                    <a:pt x="92" y="29"/>
                    <a:pt x="85" y="35"/>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25">
              <a:extLst>
                <a:ext uri="{FF2B5EF4-FFF2-40B4-BE49-F238E27FC236}">
                  <a16:creationId xmlns:a16="http://schemas.microsoft.com/office/drawing/2014/main" id="{762FA6F4-BD07-4D60-8E29-11624B1E6A47}"/>
                </a:ext>
              </a:extLst>
            </p:cNvPr>
            <p:cNvSpPr>
              <a:spLocks/>
            </p:cNvSpPr>
            <p:nvPr/>
          </p:nvSpPr>
          <p:spPr bwMode="auto">
            <a:xfrm>
              <a:off x="3671873" y="2219715"/>
              <a:ext cx="291838" cy="434198"/>
            </a:xfrm>
            <a:custGeom>
              <a:avLst/>
              <a:gdLst>
                <a:gd name="T0" fmla="*/ 76 w 92"/>
                <a:gd name="T1" fmla="*/ 2 h 137"/>
                <a:gd name="T2" fmla="*/ 76 w 92"/>
                <a:gd name="T3" fmla="*/ 9 h 137"/>
                <a:gd name="T4" fmla="*/ 87 w 92"/>
                <a:gd name="T5" fmla="*/ 17 h 137"/>
                <a:gd name="T6" fmla="*/ 66 w 92"/>
                <a:gd name="T7" fmla="*/ 54 h 137"/>
                <a:gd name="T8" fmla="*/ 78 w 92"/>
                <a:gd name="T9" fmla="*/ 49 h 137"/>
                <a:gd name="T10" fmla="*/ 91 w 92"/>
                <a:gd name="T11" fmla="*/ 84 h 137"/>
                <a:gd name="T12" fmla="*/ 70 w 92"/>
                <a:gd name="T13" fmla="*/ 117 h 137"/>
                <a:gd name="T14" fmla="*/ 48 w 92"/>
                <a:gd name="T15" fmla="*/ 119 h 137"/>
                <a:gd name="T16" fmla="*/ 36 w 92"/>
                <a:gd name="T17" fmla="*/ 92 h 137"/>
                <a:gd name="T18" fmla="*/ 16 w 92"/>
                <a:gd name="T19" fmla="*/ 74 h 137"/>
                <a:gd name="T20" fmla="*/ 12 w 92"/>
                <a:gd name="T21" fmla="*/ 44 h 137"/>
                <a:gd name="T22" fmla="*/ 26 w 92"/>
                <a:gd name="T23" fmla="*/ 63 h 137"/>
                <a:gd name="T24" fmla="*/ 39 w 92"/>
                <a:gd name="T25" fmla="*/ 46 h 137"/>
                <a:gd name="T26" fmla="*/ 25 w 92"/>
                <a:gd name="T27" fmla="*/ 31 h 137"/>
                <a:gd name="T28" fmla="*/ 35 w 92"/>
                <a:gd name="T29" fmla="*/ 21 h 137"/>
                <a:gd name="T30" fmla="*/ 36 w 92"/>
                <a:gd name="T31" fmla="*/ 12 h 137"/>
                <a:gd name="T32" fmla="*/ 76 w 92"/>
                <a:gd name="T33"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37">
                  <a:moveTo>
                    <a:pt x="76" y="2"/>
                  </a:moveTo>
                  <a:cubicBezTo>
                    <a:pt x="84" y="0"/>
                    <a:pt x="75" y="5"/>
                    <a:pt x="76" y="9"/>
                  </a:cubicBezTo>
                  <a:cubicBezTo>
                    <a:pt x="77" y="12"/>
                    <a:pt x="87" y="15"/>
                    <a:pt x="87" y="17"/>
                  </a:cubicBezTo>
                  <a:cubicBezTo>
                    <a:pt x="90" y="30"/>
                    <a:pt x="72" y="42"/>
                    <a:pt x="66" y="54"/>
                  </a:cubicBezTo>
                  <a:cubicBezTo>
                    <a:pt x="71" y="53"/>
                    <a:pt x="73" y="50"/>
                    <a:pt x="78" y="49"/>
                  </a:cubicBezTo>
                  <a:cubicBezTo>
                    <a:pt x="88" y="63"/>
                    <a:pt x="92" y="67"/>
                    <a:pt x="91" y="84"/>
                  </a:cubicBezTo>
                  <a:cubicBezTo>
                    <a:pt x="91" y="103"/>
                    <a:pt x="92" y="120"/>
                    <a:pt x="70" y="117"/>
                  </a:cubicBezTo>
                  <a:cubicBezTo>
                    <a:pt x="66" y="135"/>
                    <a:pt x="53" y="137"/>
                    <a:pt x="48" y="119"/>
                  </a:cubicBezTo>
                  <a:cubicBezTo>
                    <a:pt x="47" y="112"/>
                    <a:pt x="38" y="95"/>
                    <a:pt x="36" y="92"/>
                  </a:cubicBezTo>
                  <a:cubicBezTo>
                    <a:pt x="27" y="83"/>
                    <a:pt x="22" y="87"/>
                    <a:pt x="16" y="74"/>
                  </a:cubicBezTo>
                  <a:cubicBezTo>
                    <a:pt x="15" y="72"/>
                    <a:pt x="0" y="50"/>
                    <a:pt x="12" y="44"/>
                  </a:cubicBezTo>
                  <a:cubicBezTo>
                    <a:pt x="27" y="38"/>
                    <a:pt x="20" y="60"/>
                    <a:pt x="26" y="63"/>
                  </a:cubicBezTo>
                  <a:cubicBezTo>
                    <a:pt x="40" y="68"/>
                    <a:pt x="40" y="54"/>
                    <a:pt x="39" y="46"/>
                  </a:cubicBezTo>
                  <a:cubicBezTo>
                    <a:pt x="36" y="34"/>
                    <a:pt x="25" y="34"/>
                    <a:pt x="25" y="31"/>
                  </a:cubicBezTo>
                  <a:cubicBezTo>
                    <a:pt x="24" y="22"/>
                    <a:pt x="30" y="29"/>
                    <a:pt x="35" y="21"/>
                  </a:cubicBezTo>
                  <a:cubicBezTo>
                    <a:pt x="37" y="18"/>
                    <a:pt x="33" y="14"/>
                    <a:pt x="36" y="12"/>
                  </a:cubicBezTo>
                  <a:cubicBezTo>
                    <a:pt x="47" y="4"/>
                    <a:pt x="69" y="9"/>
                    <a:pt x="76" y="2"/>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6">
              <a:extLst>
                <a:ext uri="{FF2B5EF4-FFF2-40B4-BE49-F238E27FC236}">
                  <a16:creationId xmlns:a16="http://schemas.microsoft.com/office/drawing/2014/main" id="{BB91F89A-325C-49DD-9476-803759A67F15}"/>
                </a:ext>
              </a:extLst>
            </p:cNvPr>
            <p:cNvSpPr>
              <a:spLocks/>
            </p:cNvSpPr>
            <p:nvPr/>
          </p:nvSpPr>
          <p:spPr bwMode="auto">
            <a:xfrm>
              <a:off x="3996928" y="2214970"/>
              <a:ext cx="225404" cy="360645"/>
            </a:xfrm>
            <a:custGeom>
              <a:avLst/>
              <a:gdLst>
                <a:gd name="T0" fmla="*/ 31 w 71"/>
                <a:gd name="T1" fmla="*/ 66 h 114"/>
                <a:gd name="T2" fmla="*/ 22 w 71"/>
                <a:gd name="T3" fmla="*/ 104 h 114"/>
                <a:gd name="T4" fmla="*/ 8 w 71"/>
                <a:gd name="T5" fmla="*/ 84 h 114"/>
                <a:gd name="T6" fmla="*/ 1 w 71"/>
                <a:gd name="T7" fmla="*/ 67 h 114"/>
                <a:gd name="T8" fmla="*/ 2 w 71"/>
                <a:gd name="T9" fmla="*/ 35 h 114"/>
                <a:gd name="T10" fmla="*/ 2 w 71"/>
                <a:gd name="T11" fmla="*/ 17 h 114"/>
                <a:gd name="T12" fmla="*/ 6 w 71"/>
                <a:gd name="T13" fmla="*/ 20 h 114"/>
                <a:gd name="T14" fmla="*/ 34 w 71"/>
                <a:gd name="T15" fmla="*/ 2 h 114"/>
                <a:gd name="T16" fmla="*/ 47 w 71"/>
                <a:gd name="T17" fmla="*/ 10 h 114"/>
                <a:gd name="T18" fmla="*/ 71 w 71"/>
                <a:gd name="T19" fmla="*/ 11 h 114"/>
                <a:gd name="T20" fmla="*/ 51 w 71"/>
                <a:gd name="T21" fmla="*/ 68 h 114"/>
                <a:gd name="T22" fmla="*/ 31 w 71"/>
                <a:gd name="T23"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114">
                  <a:moveTo>
                    <a:pt x="31" y="66"/>
                  </a:moveTo>
                  <a:cubicBezTo>
                    <a:pt x="32" y="76"/>
                    <a:pt x="29" y="100"/>
                    <a:pt x="22" y="104"/>
                  </a:cubicBezTo>
                  <a:cubicBezTo>
                    <a:pt x="5" y="114"/>
                    <a:pt x="10" y="97"/>
                    <a:pt x="8" y="84"/>
                  </a:cubicBezTo>
                  <a:cubicBezTo>
                    <a:pt x="6" y="76"/>
                    <a:pt x="1" y="71"/>
                    <a:pt x="1" y="67"/>
                  </a:cubicBezTo>
                  <a:cubicBezTo>
                    <a:pt x="0" y="59"/>
                    <a:pt x="2" y="46"/>
                    <a:pt x="2" y="35"/>
                  </a:cubicBezTo>
                  <a:cubicBezTo>
                    <a:pt x="2" y="29"/>
                    <a:pt x="2" y="20"/>
                    <a:pt x="2" y="17"/>
                  </a:cubicBezTo>
                  <a:cubicBezTo>
                    <a:pt x="2" y="18"/>
                    <a:pt x="7" y="19"/>
                    <a:pt x="6" y="20"/>
                  </a:cubicBezTo>
                  <a:cubicBezTo>
                    <a:pt x="9" y="12"/>
                    <a:pt x="12" y="0"/>
                    <a:pt x="34" y="2"/>
                  </a:cubicBezTo>
                  <a:cubicBezTo>
                    <a:pt x="38" y="2"/>
                    <a:pt x="43" y="9"/>
                    <a:pt x="47" y="10"/>
                  </a:cubicBezTo>
                  <a:cubicBezTo>
                    <a:pt x="59" y="13"/>
                    <a:pt x="67" y="5"/>
                    <a:pt x="71" y="11"/>
                  </a:cubicBezTo>
                  <a:cubicBezTo>
                    <a:pt x="71" y="12"/>
                    <a:pt x="57" y="65"/>
                    <a:pt x="51" y="68"/>
                  </a:cubicBezTo>
                  <a:cubicBezTo>
                    <a:pt x="45" y="71"/>
                    <a:pt x="35" y="66"/>
                    <a:pt x="31" y="66"/>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7">
              <a:extLst>
                <a:ext uri="{FF2B5EF4-FFF2-40B4-BE49-F238E27FC236}">
                  <a16:creationId xmlns:a16="http://schemas.microsoft.com/office/drawing/2014/main" id="{250C4B63-CF0E-46CF-B290-E2B4A769048F}"/>
                </a:ext>
              </a:extLst>
            </p:cNvPr>
            <p:cNvSpPr>
              <a:spLocks/>
            </p:cNvSpPr>
            <p:nvPr/>
          </p:nvSpPr>
          <p:spPr bwMode="auto">
            <a:xfrm>
              <a:off x="4606703" y="2188872"/>
              <a:ext cx="230149" cy="163715"/>
            </a:xfrm>
            <a:custGeom>
              <a:avLst/>
              <a:gdLst>
                <a:gd name="T0" fmla="*/ 73 w 73"/>
                <a:gd name="T1" fmla="*/ 33 h 52"/>
                <a:gd name="T2" fmla="*/ 33 w 73"/>
                <a:gd name="T3" fmla="*/ 52 h 52"/>
                <a:gd name="T4" fmla="*/ 0 w 73"/>
                <a:gd name="T5" fmla="*/ 9 h 52"/>
                <a:gd name="T6" fmla="*/ 60 w 73"/>
                <a:gd name="T7" fmla="*/ 14 h 52"/>
                <a:gd name="T8" fmla="*/ 73 w 73"/>
                <a:gd name="T9" fmla="*/ 33 h 52"/>
              </a:gdLst>
              <a:ahLst/>
              <a:cxnLst>
                <a:cxn ang="0">
                  <a:pos x="T0" y="T1"/>
                </a:cxn>
                <a:cxn ang="0">
                  <a:pos x="T2" y="T3"/>
                </a:cxn>
                <a:cxn ang="0">
                  <a:pos x="T4" y="T5"/>
                </a:cxn>
                <a:cxn ang="0">
                  <a:pos x="T6" y="T7"/>
                </a:cxn>
                <a:cxn ang="0">
                  <a:pos x="T8" y="T9"/>
                </a:cxn>
              </a:cxnLst>
              <a:rect l="0" t="0" r="r" b="b"/>
              <a:pathLst>
                <a:path w="73" h="52">
                  <a:moveTo>
                    <a:pt x="73" y="33"/>
                  </a:moveTo>
                  <a:cubicBezTo>
                    <a:pt x="59" y="39"/>
                    <a:pt x="34" y="35"/>
                    <a:pt x="33" y="52"/>
                  </a:cubicBezTo>
                  <a:cubicBezTo>
                    <a:pt x="18" y="42"/>
                    <a:pt x="5" y="31"/>
                    <a:pt x="0" y="9"/>
                  </a:cubicBezTo>
                  <a:cubicBezTo>
                    <a:pt x="26" y="12"/>
                    <a:pt x="42" y="0"/>
                    <a:pt x="60" y="14"/>
                  </a:cubicBezTo>
                  <a:cubicBezTo>
                    <a:pt x="65" y="18"/>
                    <a:pt x="72" y="25"/>
                    <a:pt x="73" y="33"/>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8">
              <a:extLst>
                <a:ext uri="{FF2B5EF4-FFF2-40B4-BE49-F238E27FC236}">
                  <a16:creationId xmlns:a16="http://schemas.microsoft.com/office/drawing/2014/main" id="{F3298808-F57B-4A99-9F7C-F969488C36DA}"/>
                </a:ext>
              </a:extLst>
            </p:cNvPr>
            <p:cNvSpPr>
              <a:spLocks/>
            </p:cNvSpPr>
            <p:nvPr/>
          </p:nvSpPr>
          <p:spPr bwMode="auto">
            <a:xfrm>
              <a:off x="3783388" y="2850844"/>
              <a:ext cx="239640" cy="223030"/>
            </a:xfrm>
            <a:custGeom>
              <a:avLst/>
              <a:gdLst>
                <a:gd name="T0" fmla="*/ 36 w 76"/>
                <a:gd name="T1" fmla="*/ 0 h 70"/>
                <a:gd name="T2" fmla="*/ 60 w 76"/>
                <a:gd name="T3" fmla="*/ 15 h 70"/>
                <a:gd name="T4" fmla="*/ 76 w 76"/>
                <a:gd name="T5" fmla="*/ 47 h 70"/>
                <a:gd name="T6" fmla="*/ 56 w 76"/>
                <a:gd name="T7" fmla="*/ 67 h 70"/>
                <a:gd name="T8" fmla="*/ 26 w 76"/>
                <a:gd name="T9" fmla="*/ 50 h 70"/>
                <a:gd name="T10" fmla="*/ 0 w 76"/>
                <a:gd name="T11" fmla="*/ 36 h 70"/>
                <a:gd name="T12" fmla="*/ 36 w 76"/>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76" h="70">
                  <a:moveTo>
                    <a:pt x="36" y="0"/>
                  </a:moveTo>
                  <a:cubicBezTo>
                    <a:pt x="37" y="13"/>
                    <a:pt x="51" y="12"/>
                    <a:pt x="60" y="15"/>
                  </a:cubicBezTo>
                  <a:cubicBezTo>
                    <a:pt x="58" y="30"/>
                    <a:pt x="60" y="45"/>
                    <a:pt x="76" y="47"/>
                  </a:cubicBezTo>
                  <a:cubicBezTo>
                    <a:pt x="69" y="53"/>
                    <a:pt x="63" y="65"/>
                    <a:pt x="56" y="67"/>
                  </a:cubicBezTo>
                  <a:cubicBezTo>
                    <a:pt x="43" y="70"/>
                    <a:pt x="39" y="57"/>
                    <a:pt x="26" y="50"/>
                  </a:cubicBezTo>
                  <a:cubicBezTo>
                    <a:pt x="16" y="44"/>
                    <a:pt x="1" y="48"/>
                    <a:pt x="0" y="36"/>
                  </a:cubicBezTo>
                  <a:cubicBezTo>
                    <a:pt x="27" y="36"/>
                    <a:pt x="13" y="3"/>
                    <a:pt x="36"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29">
              <a:extLst>
                <a:ext uri="{FF2B5EF4-FFF2-40B4-BE49-F238E27FC236}">
                  <a16:creationId xmlns:a16="http://schemas.microsoft.com/office/drawing/2014/main" id="{4EDA5A92-C26D-48C4-86EC-7ABAF142894F}"/>
                </a:ext>
              </a:extLst>
            </p:cNvPr>
            <p:cNvSpPr>
              <a:spLocks/>
            </p:cNvSpPr>
            <p:nvPr/>
          </p:nvSpPr>
          <p:spPr bwMode="auto">
            <a:xfrm>
              <a:off x="4834479" y="2822372"/>
              <a:ext cx="59317" cy="75925"/>
            </a:xfrm>
            <a:custGeom>
              <a:avLst/>
              <a:gdLst>
                <a:gd name="T0" fmla="*/ 11 w 19"/>
                <a:gd name="T1" fmla="*/ 0 h 24"/>
                <a:gd name="T2" fmla="*/ 6 w 19"/>
                <a:gd name="T3" fmla="*/ 23 h 24"/>
                <a:gd name="T4" fmla="*/ 11 w 19"/>
                <a:gd name="T5" fmla="*/ 0 h 24"/>
              </a:gdLst>
              <a:ahLst/>
              <a:cxnLst>
                <a:cxn ang="0">
                  <a:pos x="T0" y="T1"/>
                </a:cxn>
                <a:cxn ang="0">
                  <a:pos x="T2" y="T3"/>
                </a:cxn>
                <a:cxn ang="0">
                  <a:pos x="T4" y="T5"/>
                </a:cxn>
              </a:cxnLst>
              <a:rect l="0" t="0" r="r" b="b"/>
              <a:pathLst>
                <a:path w="19" h="24">
                  <a:moveTo>
                    <a:pt x="11" y="0"/>
                  </a:moveTo>
                  <a:cubicBezTo>
                    <a:pt x="19" y="4"/>
                    <a:pt x="16" y="24"/>
                    <a:pt x="6" y="23"/>
                  </a:cubicBezTo>
                  <a:cubicBezTo>
                    <a:pt x="0" y="15"/>
                    <a:pt x="9" y="6"/>
                    <a:pt x="11"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30">
              <a:extLst>
                <a:ext uri="{FF2B5EF4-FFF2-40B4-BE49-F238E27FC236}">
                  <a16:creationId xmlns:a16="http://schemas.microsoft.com/office/drawing/2014/main" id="{383D6B92-6108-4A04-8140-EC3DADB66836}"/>
                </a:ext>
              </a:extLst>
            </p:cNvPr>
            <p:cNvSpPr>
              <a:spLocks/>
            </p:cNvSpPr>
            <p:nvPr/>
          </p:nvSpPr>
          <p:spPr bwMode="auto">
            <a:xfrm>
              <a:off x="3693227" y="2948124"/>
              <a:ext cx="80671" cy="97280"/>
            </a:xfrm>
            <a:custGeom>
              <a:avLst/>
              <a:gdLst>
                <a:gd name="T0" fmla="*/ 25 w 25"/>
                <a:gd name="T1" fmla="*/ 4 h 30"/>
                <a:gd name="T2" fmla="*/ 25 w 25"/>
                <a:gd name="T3" fmla="*/ 4 h 30"/>
              </a:gdLst>
              <a:ahLst/>
              <a:cxnLst>
                <a:cxn ang="0">
                  <a:pos x="T0" y="T1"/>
                </a:cxn>
                <a:cxn ang="0">
                  <a:pos x="T2" y="T3"/>
                </a:cxn>
              </a:cxnLst>
              <a:rect l="0" t="0" r="r" b="b"/>
              <a:pathLst>
                <a:path w="25" h="30">
                  <a:moveTo>
                    <a:pt x="25" y="4"/>
                  </a:moveTo>
                  <a:cubicBezTo>
                    <a:pt x="21" y="30"/>
                    <a:pt x="0" y="0"/>
                    <a:pt x="25" y="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31">
              <a:extLst>
                <a:ext uri="{FF2B5EF4-FFF2-40B4-BE49-F238E27FC236}">
                  <a16:creationId xmlns:a16="http://schemas.microsoft.com/office/drawing/2014/main" id="{5A88AA91-72DB-4DA2-ABE4-0B3A39631E33}"/>
                </a:ext>
              </a:extLst>
            </p:cNvPr>
            <p:cNvSpPr>
              <a:spLocks/>
            </p:cNvSpPr>
            <p:nvPr/>
          </p:nvSpPr>
          <p:spPr bwMode="auto">
            <a:xfrm>
              <a:off x="5043273" y="2857963"/>
              <a:ext cx="56944" cy="59317"/>
            </a:xfrm>
            <a:custGeom>
              <a:avLst/>
              <a:gdLst>
                <a:gd name="T0" fmla="*/ 6 w 18"/>
                <a:gd name="T1" fmla="*/ 0 h 19"/>
                <a:gd name="T2" fmla="*/ 15 w 18"/>
                <a:gd name="T3" fmla="*/ 19 h 19"/>
                <a:gd name="T4" fmla="*/ 6 w 18"/>
                <a:gd name="T5" fmla="*/ 0 h 19"/>
              </a:gdLst>
              <a:ahLst/>
              <a:cxnLst>
                <a:cxn ang="0">
                  <a:pos x="T0" y="T1"/>
                </a:cxn>
                <a:cxn ang="0">
                  <a:pos x="T2" y="T3"/>
                </a:cxn>
                <a:cxn ang="0">
                  <a:pos x="T4" y="T5"/>
                </a:cxn>
              </a:cxnLst>
              <a:rect l="0" t="0" r="r" b="b"/>
              <a:pathLst>
                <a:path w="18" h="19">
                  <a:moveTo>
                    <a:pt x="6" y="0"/>
                  </a:moveTo>
                  <a:cubicBezTo>
                    <a:pt x="13" y="1"/>
                    <a:pt x="18" y="12"/>
                    <a:pt x="15" y="19"/>
                  </a:cubicBezTo>
                  <a:cubicBezTo>
                    <a:pt x="7" y="17"/>
                    <a:pt x="0" y="6"/>
                    <a:pt x="6"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32">
              <a:extLst>
                <a:ext uri="{FF2B5EF4-FFF2-40B4-BE49-F238E27FC236}">
                  <a16:creationId xmlns:a16="http://schemas.microsoft.com/office/drawing/2014/main" id="{3508D833-9E96-4BEE-BCCB-845B92338A3C}"/>
                </a:ext>
              </a:extLst>
            </p:cNvPr>
            <p:cNvSpPr>
              <a:spLocks/>
            </p:cNvSpPr>
            <p:nvPr/>
          </p:nvSpPr>
          <p:spPr bwMode="auto">
            <a:xfrm>
              <a:off x="3624420" y="2962360"/>
              <a:ext cx="92535" cy="94907"/>
            </a:xfrm>
            <a:custGeom>
              <a:avLst/>
              <a:gdLst>
                <a:gd name="T0" fmla="*/ 8 w 29"/>
                <a:gd name="T1" fmla="*/ 8 h 30"/>
                <a:gd name="T2" fmla="*/ 4 w 29"/>
                <a:gd name="T3" fmla="*/ 14 h 30"/>
                <a:gd name="T4" fmla="*/ 8 w 29"/>
                <a:gd name="T5" fmla="*/ 8 h 30"/>
              </a:gdLst>
              <a:ahLst/>
              <a:cxnLst>
                <a:cxn ang="0">
                  <a:pos x="T0" y="T1"/>
                </a:cxn>
                <a:cxn ang="0">
                  <a:pos x="T2" y="T3"/>
                </a:cxn>
                <a:cxn ang="0">
                  <a:pos x="T4" y="T5"/>
                </a:cxn>
              </a:cxnLst>
              <a:rect l="0" t="0" r="r" b="b"/>
              <a:pathLst>
                <a:path w="29" h="30">
                  <a:moveTo>
                    <a:pt x="8" y="8"/>
                  </a:moveTo>
                  <a:cubicBezTo>
                    <a:pt x="29" y="0"/>
                    <a:pt x="7" y="30"/>
                    <a:pt x="4" y="14"/>
                  </a:cubicBezTo>
                  <a:cubicBezTo>
                    <a:pt x="2" y="8"/>
                    <a:pt x="0" y="12"/>
                    <a:pt x="8" y="8"/>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3">
              <a:extLst>
                <a:ext uri="{FF2B5EF4-FFF2-40B4-BE49-F238E27FC236}">
                  <a16:creationId xmlns:a16="http://schemas.microsoft.com/office/drawing/2014/main" id="{9EB5AF4B-F8A3-45B1-A96C-668BC7AC9484}"/>
                </a:ext>
              </a:extLst>
            </p:cNvPr>
            <p:cNvSpPr>
              <a:spLocks/>
            </p:cNvSpPr>
            <p:nvPr/>
          </p:nvSpPr>
          <p:spPr bwMode="auto">
            <a:xfrm>
              <a:off x="4955484" y="2917279"/>
              <a:ext cx="192187" cy="208794"/>
            </a:xfrm>
            <a:custGeom>
              <a:avLst/>
              <a:gdLst>
                <a:gd name="T0" fmla="*/ 31 w 61"/>
                <a:gd name="T1" fmla="*/ 2 h 66"/>
                <a:gd name="T2" fmla="*/ 34 w 61"/>
                <a:gd name="T3" fmla="*/ 0 h 66"/>
                <a:gd name="T4" fmla="*/ 23 w 61"/>
                <a:gd name="T5" fmla="*/ 56 h 66"/>
                <a:gd name="T6" fmla="*/ 31 w 61"/>
                <a:gd name="T7" fmla="*/ 2 h 66"/>
              </a:gdLst>
              <a:ahLst/>
              <a:cxnLst>
                <a:cxn ang="0">
                  <a:pos x="T0" y="T1"/>
                </a:cxn>
                <a:cxn ang="0">
                  <a:pos x="T2" y="T3"/>
                </a:cxn>
                <a:cxn ang="0">
                  <a:pos x="T4" y="T5"/>
                </a:cxn>
                <a:cxn ang="0">
                  <a:pos x="T6" y="T7"/>
                </a:cxn>
              </a:cxnLst>
              <a:rect l="0" t="0" r="r" b="b"/>
              <a:pathLst>
                <a:path w="61" h="66">
                  <a:moveTo>
                    <a:pt x="31" y="2"/>
                  </a:moveTo>
                  <a:cubicBezTo>
                    <a:pt x="31" y="2"/>
                    <a:pt x="32" y="0"/>
                    <a:pt x="34" y="0"/>
                  </a:cubicBezTo>
                  <a:cubicBezTo>
                    <a:pt x="61" y="3"/>
                    <a:pt x="57" y="66"/>
                    <a:pt x="23" y="56"/>
                  </a:cubicBezTo>
                  <a:cubicBezTo>
                    <a:pt x="0" y="49"/>
                    <a:pt x="14" y="7"/>
                    <a:pt x="31" y="2"/>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34">
              <a:extLst>
                <a:ext uri="{FF2B5EF4-FFF2-40B4-BE49-F238E27FC236}">
                  <a16:creationId xmlns:a16="http://schemas.microsoft.com/office/drawing/2014/main" id="{4112EDCF-8BF6-494E-9A54-1FDD3050DC03}"/>
                </a:ext>
              </a:extLst>
            </p:cNvPr>
            <p:cNvSpPr>
              <a:spLocks/>
            </p:cNvSpPr>
            <p:nvPr/>
          </p:nvSpPr>
          <p:spPr bwMode="auto">
            <a:xfrm>
              <a:off x="5090727" y="2919652"/>
              <a:ext cx="123379" cy="80671"/>
            </a:xfrm>
            <a:custGeom>
              <a:avLst/>
              <a:gdLst>
                <a:gd name="T0" fmla="*/ 13 w 39"/>
                <a:gd name="T1" fmla="*/ 4 h 25"/>
                <a:gd name="T2" fmla="*/ 33 w 39"/>
                <a:gd name="T3" fmla="*/ 15 h 25"/>
                <a:gd name="T4" fmla="*/ 13 w 39"/>
                <a:gd name="T5" fmla="*/ 4 h 25"/>
              </a:gdLst>
              <a:ahLst/>
              <a:cxnLst>
                <a:cxn ang="0">
                  <a:pos x="T0" y="T1"/>
                </a:cxn>
                <a:cxn ang="0">
                  <a:pos x="T2" y="T3"/>
                </a:cxn>
                <a:cxn ang="0">
                  <a:pos x="T4" y="T5"/>
                </a:cxn>
              </a:cxnLst>
              <a:rect l="0" t="0" r="r" b="b"/>
              <a:pathLst>
                <a:path w="39" h="25">
                  <a:moveTo>
                    <a:pt x="13" y="4"/>
                  </a:moveTo>
                  <a:cubicBezTo>
                    <a:pt x="18" y="0"/>
                    <a:pt x="39" y="3"/>
                    <a:pt x="33" y="15"/>
                  </a:cubicBezTo>
                  <a:cubicBezTo>
                    <a:pt x="29" y="25"/>
                    <a:pt x="0" y="16"/>
                    <a:pt x="13" y="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35">
              <a:extLst>
                <a:ext uri="{FF2B5EF4-FFF2-40B4-BE49-F238E27FC236}">
                  <a16:creationId xmlns:a16="http://schemas.microsoft.com/office/drawing/2014/main" id="{39E1EEF8-5242-4CBC-B308-6536AAF6E95F}"/>
                </a:ext>
              </a:extLst>
            </p:cNvPr>
            <p:cNvSpPr>
              <a:spLocks/>
            </p:cNvSpPr>
            <p:nvPr/>
          </p:nvSpPr>
          <p:spPr bwMode="auto">
            <a:xfrm>
              <a:off x="4656528" y="3351477"/>
              <a:ext cx="78299" cy="64063"/>
            </a:xfrm>
            <a:custGeom>
              <a:avLst/>
              <a:gdLst>
                <a:gd name="T0" fmla="*/ 0 w 25"/>
                <a:gd name="T1" fmla="*/ 0 h 20"/>
                <a:gd name="T2" fmla="*/ 25 w 25"/>
                <a:gd name="T3" fmla="*/ 17 h 20"/>
                <a:gd name="T4" fmla="*/ 0 w 25"/>
                <a:gd name="T5" fmla="*/ 0 h 20"/>
              </a:gdLst>
              <a:ahLst/>
              <a:cxnLst>
                <a:cxn ang="0">
                  <a:pos x="T0" y="T1"/>
                </a:cxn>
                <a:cxn ang="0">
                  <a:pos x="T2" y="T3"/>
                </a:cxn>
                <a:cxn ang="0">
                  <a:pos x="T4" y="T5"/>
                </a:cxn>
              </a:cxnLst>
              <a:rect l="0" t="0" r="r" b="b"/>
              <a:pathLst>
                <a:path w="25" h="20">
                  <a:moveTo>
                    <a:pt x="0" y="0"/>
                  </a:moveTo>
                  <a:cubicBezTo>
                    <a:pt x="13" y="0"/>
                    <a:pt x="17" y="11"/>
                    <a:pt x="25" y="17"/>
                  </a:cubicBezTo>
                  <a:cubicBezTo>
                    <a:pt x="9" y="20"/>
                    <a:pt x="3" y="12"/>
                    <a:pt x="0"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36">
              <a:extLst>
                <a:ext uri="{FF2B5EF4-FFF2-40B4-BE49-F238E27FC236}">
                  <a16:creationId xmlns:a16="http://schemas.microsoft.com/office/drawing/2014/main" id="{DC803CEF-876B-4E3F-ABDA-3E3274150EAD}"/>
                </a:ext>
              </a:extLst>
            </p:cNvPr>
            <p:cNvSpPr>
              <a:spLocks/>
            </p:cNvSpPr>
            <p:nvPr/>
          </p:nvSpPr>
          <p:spPr bwMode="auto">
            <a:xfrm>
              <a:off x="4592467" y="3370458"/>
              <a:ext cx="102025" cy="78299"/>
            </a:xfrm>
            <a:custGeom>
              <a:avLst/>
              <a:gdLst>
                <a:gd name="T0" fmla="*/ 8 w 32"/>
                <a:gd name="T1" fmla="*/ 0 h 25"/>
                <a:gd name="T2" fmla="*/ 8 w 32"/>
                <a:gd name="T3" fmla="*/ 0 h 25"/>
              </a:gdLst>
              <a:ahLst/>
              <a:cxnLst>
                <a:cxn ang="0">
                  <a:pos x="T0" y="T1"/>
                </a:cxn>
                <a:cxn ang="0">
                  <a:pos x="T2" y="T3"/>
                </a:cxn>
              </a:cxnLst>
              <a:rect l="0" t="0" r="r" b="b"/>
              <a:pathLst>
                <a:path w="32" h="25">
                  <a:moveTo>
                    <a:pt x="8" y="0"/>
                  </a:moveTo>
                  <a:cubicBezTo>
                    <a:pt x="32" y="11"/>
                    <a:pt x="0" y="25"/>
                    <a:pt x="8"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37">
              <a:extLst>
                <a:ext uri="{FF2B5EF4-FFF2-40B4-BE49-F238E27FC236}">
                  <a16:creationId xmlns:a16="http://schemas.microsoft.com/office/drawing/2014/main" id="{FF01C82F-CEDF-42DB-91F6-B371A85CBFE9}"/>
                </a:ext>
              </a:extLst>
            </p:cNvPr>
            <p:cNvSpPr>
              <a:spLocks/>
            </p:cNvSpPr>
            <p:nvPr/>
          </p:nvSpPr>
          <p:spPr bwMode="auto">
            <a:xfrm>
              <a:off x="4523659" y="3379949"/>
              <a:ext cx="450806" cy="422334"/>
            </a:xfrm>
            <a:custGeom>
              <a:avLst/>
              <a:gdLst>
                <a:gd name="T0" fmla="*/ 106 w 142"/>
                <a:gd name="T1" fmla="*/ 74 h 133"/>
                <a:gd name="T2" fmla="*/ 141 w 142"/>
                <a:gd name="T3" fmla="*/ 78 h 133"/>
                <a:gd name="T4" fmla="*/ 129 w 142"/>
                <a:gd name="T5" fmla="*/ 97 h 133"/>
                <a:gd name="T6" fmla="*/ 102 w 142"/>
                <a:gd name="T7" fmla="*/ 95 h 133"/>
                <a:gd name="T8" fmla="*/ 98 w 142"/>
                <a:gd name="T9" fmla="*/ 85 h 133"/>
                <a:gd name="T10" fmla="*/ 76 w 142"/>
                <a:gd name="T11" fmla="*/ 78 h 133"/>
                <a:gd name="T12" fmla="*/ 74 w 142"/>
                <a:gd name="T13" fmla="*/ 94 h 133"/>
                <a:gd name="T14" fmla="*/ 62 w 142"/>
                <a:gd name="T15" fmla="*/ 104 h 133"/>
                <a:gd name="T16" fmla="*/ 63 w 142"/>
                <a:gd name="T17" fmla="*/ 116 h 133"/>
                <a:gd name="T18" fmla="*/ 36 w 142"/>
                <a:gd name="T19" fmla="*/ 105 h 133"/>
                <a:gd name="T20" fmla="*/ 3 w 142"/>
                <a:gd name="T21" fmla="*/ 116 h 133"/>
                <a:gd name="T22" fmla="*/ 22 w 142"/>
                <a:gd name="T23" fmla="*/ 86 h 133"/>
                <a:gd name="T24" fmla="*/ 17 w 142"/>
                <a:gd name="T25" fmla="*/ 5 h 133"/>
                <a:gd name="T26" fmla="*/ 38 w 142"/>
                <a:gd name="T27" fmla="*/ 25 h 133"/>
                <a:gd name="T28" fmla="*/ 43 w 142"/>
                <a:gd name="T29" fmla="*/ 21 h 133"/>
                <a:gd name="T30" fmla="*/ 56 w 142"/>
                <a:gd name="T31" fmla="*/ 30 h 133"/>
                <a:gd name="T32" fmla="*/ 67 w 142"/>
                <a:gd name="T33" fmla="*/ 29 h 133"/>
                <a:gd name="T34" fmla="*/ 73 w 142"/>
                <a:gd name="T35" fmla="*/ 39 h 133"/>
                <a:gd name="T36" fmla="*/ 106 w 142"/>
                <a:gd name="T37"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133">
                  <a:moveTo>
                    <a:pt x="106" y="74"/>
                  </a:moveTo>
                  <a:cubicBezTo>
                    <a:pt x="112" y="65"/>
                    <a:pt x="140" y="71"/>
                    <a:pt x="141" y="78"/>
                  </a:cubicBezTo>
                  <a:cubicBezTo>
                    <a:pt x="142" y="79"/>
                    <a:pt x="135" y="94"/>
                    <a:pt x="129" y="97"/>
                  </a:cubicBezTo>
                  <a:cubicBezTo>
                    <a:pt x="128" y="97"/>
                    <a:pt x="106" y="97"/>
                    <a:pt x="102" y="95"/>
                  </a:cubicBezTo>
                  <a:cubicBezTo>
                    <a:pt x="98" y="93"/>
                    <a:pt x="101" y="89"/>
                    <a:pt x="98" y="85"/>
                  </a:cubicBezTo>
                  <a:cubicBezTo>
                    <a:pt x="94" y="80"/>
                    <a:pt x="80" y="75"/>
                    <a:pt x="76" y="78"/>
                  </a:cubicBezTo>
                  <a:cubicBezTo>
                    <a:pt x="71" y="82"/>
                    <a:pt x="77" y="87"/>
                    <a:pt x="74" y="94"/>
                  </a:cubicBezTo>
                  <a:cubicBezTo>
                    <a:pt x="74" y="95"/>
                    <a:pt x="64" y="99"/>
                    <a:pt x="62" y="104"/>
                  </a:cubicBezTo>
                  <a:cubicBezTo>
                    <a:pt x="60" y="112"/>
                    <a:pt x="66" y="113"/>
                    <a:pt x="63" y="116"/>
                  </a:cubicBezTo>
                  <a:cubicBezTo>
                    <a:pt x="56" y="128"/>
                    <a:pt x="31" y="133"/>
                    <a:pt x="36" y="105"/>
                  </a:cubicBezTo>
                  <a:cubicBezTo>
                    <a:pt x="24" y="105"/>
                    <a:pt x="15" y="111"/>
                    <a:pt x="3" y="116"/>
                  </a:cubicBezTo>
                  <a:cubicBezTo>
                    <a:pt x="0" y="105"/>
                    <a:pt x="9" y="90"/>
                    <a:pt x="22" y="86"/>
                  </a:cubicBezTo>
                  <a:cubicBezTo>
                    <a:pt x="15" y="80"/>
                    <a:pt x="8" y="10"/>
                    <a:pt x="17" y="5"/>
                  </a:cubicBezTo>
                  <a:cubicBezTo>
                    <a:pt x="28" y="0"/>
                    <a:pt x="32" y="21"/>
                    <a:pt x="38" y="25"/>
                  </a:cubicBezTo>
                  <a:cubicBezTo>
                    <a:pt x="41" y="27"/>
                    <a:pt x="41" y="21"/>
                    <a:pt x="43" y="21"/>
                  </a:cubicBezTo>
                  <a:cubicBezTo>
                    <a:pt x="47" y="21"/>
                    <a:pt x="46" y="28"/>
                    <a:pt x="56" y="30"/>
                  </a:cubicBezTo>
                  <a:cubicBezTo>
                    <a:pt x="59" y="31"/>
                    <a:pt x="65" y="28"/>
                    <a:pt x="67" y="29"/>
                  </a:cubicBezTo>
                  <a:cubicBezTo>
                    <a:pt x="68" y="30"/>
                    <a:pt x="68" y="36"/>
                    <a:pt x="73" y="39"/>
                  </a:cubicBezTo>
                  <a:cubicBezTo>
                    <a:pt x="86" y="49"/>
                    <a:pt x="118" y="46"/>
                    <a:pt x="106" y="7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8">
              <a:extLst>
                <a:ext uri="{FF2B5EF4-FFF2-40B4-BE49-F238E27FC236}">
                  <a16:creationId xmlns:a16="http://schemas.microsoft.com/office/drawing/2014/main" id="{302211F4-45DC-416D-B718-A4D1C77F59F4}"/>
                </a:ext>
              </a:extLst>
            </p:cNvPr>
            <p:cNvSpPr>
              <a:spLocks/>
            </p:cNvSpPr>
            <p:nvPr/>
          </p:nvSpPr>
          <p:spPr bwMode="auto">
            <a:xfrm>
              <a:off x="5154788" y="3583998"/>
              <a:ext cx="59317" cy="49827"/>
            </a:xfrm>
            <a:custGeom>
              <a:avLst/>
              <a:gdLst>
                <a:gd name="T0" fmla="*/ 19 w 19"/>
                <a:gd name="T1" fmla="*/ 14 h 16"/>
                <a:gd name="T2" fmla="*/ 0 w 19"/>
                <a:gd name="T3" fmla="*/ 4 h 16"/>
                <a:gd name="T4" fmla="*/ 19 w 19"/>
                <a:gd name="T5" fmla="*/ 14 h 16"/>
              </a:gdLst>
              <a:ahLst/>
              <a:cxnLst>
                <a:cxn ang="0">
                  <a:pos x="T0" y="T1"/>
                </a:cxn>
                <a:cxn ang="0">
                  <a:pos x="T2" y="T3"/>
                </a:cxn>
                <a:cxn ang="0">
                  <a:pos x="T4" y="T5"/>
                </a:cxn>
              </a:cxnLst>
              <a:rect l="0" t="0" r="r" b="b"/>
              <a:pathLst>
                <a:path w="19" h="16">
                  <a:moveTo>
                    <a:pt x="19" y="14"/>
                  </a:moveTo>
                  <a:cubicBezTo>
                    <a:pt x="8" y="16"/>
                    <a:pt x="3" y="11"/>
                    <a:pt x="0" y="4"/>
                  </a:cubicBezTo>
                  <a:cubicBezTo>
                    <a:pt x="6" y="0"/>
                    <a:pt x="18" y="5"/>
                    <a:pt x="19" y="1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9">
              <a:extLst>
                <a:ext uri="{FF2B5EF4-FFF2-40B4-BE49-F238E27FC236}">
                  <a16:creationId xmlns:a16="http://schemas.microsoft.com/office/drawing/2014/main" id="{782EDA26-0860-46AD-899D-A0EA659B3298}"/>
                </a:ext>
              </a:extLst>
            </p:cNvPr>
            <p:cNvSpPr>
              <a:spLocks/>
            </p:cNvSpPr>
            <p:nvPr/>
          </p:nvSpPr>
          <p:spPr bwMode="auto">
            <a:xfrm>
              <a:off x="5987594" y="3536545"/>
              <a:ext cx="83044" cy="80671"/>
            </a:xfrm>
            <a:custGeom>
              <a:avLst/>
              <a:gdLst>
                <a:gd name="T0" fmla="*/ 7 w 26"/>
                <a:gd name="T1" fmla="*/ 10 h 26"/>
                <a:gd name="T2" fmla="*/ 20 w 26"/>
                <a:gd name="T3" fmla="*/ 23 h 26"/>
                <a:gd name="T4" fmla="*/ 11 w 26"/>
                <a:gd name="T5" fmla="*/ 18 h 26"/>
                <a:gd name="T6" fmla="*/ 7 w 26"/>
                <a:gd name="T7" fmla="*/ 10 h 26"/>
              </a:gdLst>
              <a:ahLst/>
              <a:cxnLst>
                <a:cxn ang="0">
                  <a:pos x="T0" y="T1"/>
                </a:cxn>
                <a:cxn ang="0">
                  <a:pos x="T2" y="T3"/>
                </a:cxn>
                <a:cxn ang="0">
                  <a:pos x="T4" y="T5"/>
                </a:cxn>
                <a:cxn ang="0">
                  <a:pos x="T6" y="T7"/>
                </a:cxn>
              </a:cxnLst>
              <a:rect l="0" t="0" r="r" b="b"/>
              <a:pathLst>
                <a:path w="26" h="26">
                  <a:moveTo>
                    <a:pt x="7" y="10"/>
                  </a:moveTo>
                  <a:cubicBezTo>
                    <a:pt x="19" y="0"/>
                    <a:pt x="26" y="20"/>
                    <a:pt x="20" y="23"/>
                  </a:cubicBezTo>
                  <a:cubicBezTo>
                    <a:pt x="13" y="26"/>
                    <a:pt x="17" y="19"/>
                    <a:pt x="11" y="18"/>
                  </a:cubicBezTo>
                  <a:cubicBezTo>
                    <a:pt x="6" y="17"/>
                    <a:pt x="0" y="15"/>
                    <a:pt x="7" y="1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40">
              <a:extLst>
                <a:ext uri="{FF2B5EF4-FFF2-40B4-BE49-F238E27FC236}">
                  <a16:creationId xmlns:a16="http://schemas.microsoft.com/office/drawing/2014/main" id="{12957A35-13AE-4EDA-BE2B-3723AF46FC94}"/>
                </a:ext>
              </a:extLst>
            </p:cNvPr>
            <p:cNvSpPr>
              <a:spLocks/>
            </p:cNvSpPr>
            <p:nvPr/>
          </p:nvSpPr>
          <p:spPr bwMode="auto">
            <a:xfrm>
              <a:off x="5093099" y="3605351"/>
              <a:ext cx="109143" cy="87789"/>
            </a:xfrm>
            <a:custGeom>
              <a:avLst/>
              <a:gdLst>
                <a:gd name="T0" fmla="*/ 1 w 34"/>
                <a:gd name="T1" fmla="*/ 14 h 28"/>
                <a:gd name="T2" fmla="*/ 13 w 34"/>
                <a:gd name="T3" fmla="*/ 27 h 28"/>
                <a:gd name="T4" fmla="*/ 1 w 34"/>
                <a:gd name="T5" fmla="*/ 14 h 28"/>
              </a:gdLst>
              <a:ahLst/>
              <a:cxnLst>
                <a:cxn ang="0">
                  <a:pos x="T0" y="T1"/>
                </a:cxn>
                <a:cxn ang="0">
                  <a:pos x="T2" y="T3"/>
                </a:cxn>
                <a:cxn ang="0">
                  <a:pos x="T4" y="T5"/>
                </a:cxn>
              </a:cxnLst>
              <a:rect l="0" t="0" r="r" b="b"/>
              <a:pathLst>
                <a:path w="34" h="28">
                  <a:moveTo>
                    <a:pt x="1" y="14"/>
                  </a:moveTo>
                  <a:cubicBezTo>
                    <a:pt x="13" y="0"/>
                    <a:pt x="34" y="26"/>
                    <a:pt x="13" y="27"/>
                  </a:cubicBezTo>
                  <a:cubicBezTo>
                    <a:pt x="6" y="28"/>
                    <a:pt x="0" y="15"/>
                    <a:pt x="1" y="1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41">
              <a:extLst>
                <a:ext uri="{FF2B5EF4-FFF2-40B4-BE49-F238E27FC236}">
                  <a16:creationId xmlns:a16="http://schemas.microsoft.com/office/drawing/2014/main" id="{71EDC1D3-5E34-4FDC-B2E9-3EEF207DFDD2}"/>
                </a:ext>
              </a:extLst>
            </p:cNvPr>
            <p:cNvSpPr>
              <a:spLocks/>
            </p:cNvSpPr>
            <p:nvPr/>
          </p:nvSpPr>
          <p:spPr bwMode="auto">
            <a:xfrm>
              <a:off x="4744318" y="3769066"/>
              <a:ext cx="158969" cy="204049"/>
            </a:xfrm>
            <a:custGeom>
              <a:avLst/>
              <a:gdLst>
                <a:gd name="T0" fmla="*/ 37 w 50"/>
                <a:gd name="T1" fmla="*/ 2 h 64"/>
                <a:gd name="T2" fmla="*/ 47 w 50"/>
                <a:gd name="T3" fmla="*/ 17 h 64"/>
                <a:gd name="T4" fmla="*/ 38 w 50"/>
                <a:gd name="T5" fmla="*/ 21 h 64"/>
                <a:gd name="T6" fmla="*/ 36 w 50"/>
                <a:gd name="T7" fmla="*/ 34 h 64"/>
                <a:gd name="T8" fmla="*/ 37 w 50"/>
                <a:gd name="T9" fmla="*/ 2 h 64"/>
              </a:gdLst>
              <a:ahLst/>
              <a:cxnLst>
                <a:cxn ang="0">
                  <a:pos x="T0" y="T1"/>
                </a:cxn>
                <a:cxn ang="0">
                  <a:pos x="T2" y="T3"/>
                </a:cxn>
                <a:cxn ang="0">
                  <a:pos x="T4" y="T5"/>
                </a:cxn>
                <a:cxn ang="0">
                  <a:pos x="T6" y="T7"/>
                </a:cxn>
                <a:cxn ang="0">
                  <a:pos x="T8" y="T9"/>
                </a:cxn>
              </a:cxnLst>
              <a:rect l="0" t="0" r="r" b="b"/>
              <a:pathLst>
                <a:path w="50" h="64">
                  <a:moveTo>
                    <a:pt x="37" y="2"/>
                  </a:moveTo>
                  <a:cubicBezTo>
                    <a:pt x="41" y="2"/>
                    <a:pt x="50" y="3"/>
                    <a:pt x="47" y="17"/>
                  </a:cubicBezTo>
                  <a:cubicBezTo>
                    <a:pt x="45" y="22"/>
                    <a:pt x="42" y="16"/>
                    <a:pt x="38" y="21"/>
                  </a:cubicBezTo>
                  <a:cubicBezTo>
                    <a:pt x="35" y="25"/>
                    <a:pt x="37" y="32"/>
                    <a:pt x="36" y="34"/>
                  </a:cubicBezTo>
                  <a:cubicBezTo>
                    <a:pt x="5" y="64"/>
                    <a:pt x="0" y="0"/>
                    <a:pt x="37" y="2"/>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42">
              <a:extLst>
                <a:ext uri="{FF2B5EF4-FFF2-40B4-BE49-F238E27FC236}">
                  <a16:creationId xmlns:a16="http://schemas.microsoft.com/office/drawing/2014/main" id="{A73C10E7-6C9B-4997-90FF-2D1B27CF5A70}"/>
                </a:ext>
              </a:extLst>
            </p:cNvPr>
            <p:cNvSpPr>
              <a:spLocks/>
            </p:cNvSpPr>
            <p:nvPr/>
          </p:nvSpPr>
          <p:spPr bwMode="auto">
            <a:xfrm>
              <a:off x="5005311" y="3783302"/>
              <a:ext cx="97280" cy="173205"/>
            </a:xfrm>
            <a:custGeom>
              <a:avLst/>
              <a:gdLst>
                <a:gd name="T0" fmla="*/ 24 w 31"/>
                <a:gd name="T1" fmla="*/ 49 h 55"/>
                <a:gd name="T2" fmla="*/ 21 w 31"/>
                <a:gd name="T3" fmla="*/ 10 h 55"/>
                <a:gd name="T4" fmla="*/ 24 w 31"/>
                <a:gd name="T5" fmla="*/ 49 h 55"/>
              </a:gdLst>
              <a:ahLst/>
              <a:cxnLst>
                <a:cxn ang="0">
                  <a:pos x="T0" y="T1"/>
                </a:cxn>
                <a:cxn ang="0">
                  <a:pos x="T2" y="T3"/>
                </a:cxn>
                <a:cxn ang="0">
                  <a:pos x="T4" y="T5"/>
                </a:cxn>
              </a:cxnLst>
              <a:rect l="0" t="0" r="r" b="b"/>
              <a:pathLst>
                <a:path w="31" h="55">
                  <a:moveTo>
                    <a:pt x="24" y="49"/>
                  </a:moveTo>
                  <a:cubicBezTo>
                    <a:pt x="0" y="55"/>
                    <a:pt x="1" y="0"/>
                    <a:pt x="21" y="10"/>
                  </a:cubicBezTo>
                  <a:cubicBezTo>
                    <a:pt x="31" y="15"/>
                    <a:pt x="24" y="38"/>
                    <a:pt x="24" y="49"/>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43">
              <a:extLst>
                <a:ext uri="{FF2B5EF4-FFF2-40B4-BE49-F238E27FC236}">
                  <a16:creationId xmlns:a16="http://schemas.microsoft.com/office/drawing/2014/main" id="{891F4CC4-1BEA-451C-81CA-7B98623017AE}"/>
                </a:ext>
              </a:extLst>
            </p:cNvPr>
            <p:cNvSpPr>
              <a:spLocks/>
            </p:cNvSpPr>
            <p:nvPr/>
          </p:nvSpPr>
          <p:spPr bwMode="auto">
            <a:xfrm>
              <a:off x="881620" y="4208008"/>
              <a:ext cx="163715" cy="256248"/>
            </a:xfrm>
            <a:custGeom>
              <a:avLst/>
              <a:gdLst>
                <a:gd name="T0" fmla="*/ 52 w 52"/>
                <a:gd name="T1" fmla="*/ 18 h 81"/>
                <a:gd name="T2" fmla="*/ 22 w 52"/>
                <a:gd name="T3" fmla="*/ 75 h 81"/>
                <a:gd name="T4" fmla="*/ 23 w 52"/>
                <a:gd name="T5" fmla="*/ 1 h 81"/>
                <a:gd name="T6" fmla="*/ 52 w 52"/>
                <a:gd name="T7" fmla="*/ 18 h 81"/>
              </a:gdLst>
              <a:ahLst/>
              <a:cxnLst>
                <a:cxn ang="0">
                  <a:pos x="T0" y="T1"/>
                </a:cxn>
                <a:cxn ang="0">
                  <a:pos x="T2" y="T3"/>
                </a:cxn>
                <a:cxn ang="0">
                  <a:pos x="T4" y="T5"/>
                </a:cxn>
                <a:cxn ang="0">
                  <a:pos x="T6" y="T7"/>
                </a:cxn>
              </a:cxnLst>
              <a:rect l="0" t="0" r="r" b="b"/>
              <a:pathLst>
                <a:path w="52" h="81">
                  <a:moveTo>
                    <a:pt x="52" y="18"/>
                  </a:moveTo>
                  <a:cubicBezTo>
                    <a:pt x="43" y="37"/>
                    <a:pt x="21" y="47"/>
                    <a:pt x="22" y="75"/>
                  </a:cubicBezTo>
                  <a:cubicBezTo>
                    <a:pt x="0" y="81"/>
                    <a:pt x="9" y="2"/>
                    <a:pt x="23" y="1"/>
                  </a:cubicBezTo>
                  <a:cubicBezTo>
                    <a:pt x="33" y="0"/>
                    <a:pt x="36" y="24"/>
                    <a:pt x="52" y="18"/>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44">
              <a:extLst>
                <a:ext uri="{FF2B5EF4-FFF2-40B4-BE49-F238E27FC236}">
                  <a16:creationId xmlns:a16="http://schemas.microsoft.com/office/drawing/2014/main" id="{6B66974D-DA4B-4CEB-8C88-89F1DF216D99}"/>
                </a:ext>
              </a:extLst>
            </p:cNvPr>
            <p:cNvSpPr>
              <a:spLocks/>
            </p:cNvSpPr>
            <p:nvPr/>
          </p:nvSpPr>
          <p:spPr bwMode="auto">
            <a:xfrm>
              <a:off x="5876078" y="3785674"/>
              <a:ext cx="49827" cy="68808"/>
            </a:xfrm>
            <a:custGeom>
              <a:avLst/>
              <a:gdLst>
                <a:gd name="T0" fmla="*/ 15 w 16"/>
                <a:gd name="T1" fmla="*/ 6 h 22"/>
                <a:gd name="T2" fmla="*/ 11 w 16"/>
                <a:gd name="T3" fmla="*/ 22 h 22"/>
                <a:gd name="T4" fmla="*/ 15 w 16"/>
                <a:gd name="T5" fmla="*/ 6 h 22"/>
              </a:gdLst>
              <a:ahLst/>
              <a:cxnLst>
                <a:cxn ang="0">
                  <a:pos x="T0" y="T1"/>
                </a:cxn>
                <a:cxn ang="0">
                  <a:pos x="T2" y="T3"/>
                </a:cxn>
                <a:cxn ang="0">
                  <a:pos x="T4" y="T5"/>
                </a:cxn>
              </a:cxnLst>
              <a:rect l="0" t="0" r="r" b="b"/>
              <a:pathLst>
                <a:path w="16" h="22">
                  <a:moveTo>
                    <a:pt x="15" y="6"/>
                  </a:moveTo>
                  <a:cubicBezTo>
                    <a:pt x="16" y="13"/>
                    <a:pt x="14" y="18"/>
                    <a:pt x="11" y="22"/>
                  </a:cubicBezTo>
                  <a:cubicBezTo>
                    <a:pt x="0" y="22"/>
                    <a:pt x="7" y="0"/>
                    <a:pt x="15" y="6"/>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45">
              <a:extLst>
                <a:ext uri="{FF2B5EF4-FFF2-40B4-BE49-F238E27FC236}">
                  <a16:creationId xmlns:a16="http://schemas.microsoft.com/office/drawing/2014/main" id="{4E03566B-4F53-4406-B78A-25769E8258B6}"/>
                </a:ext>
              </a:extLst>
            </p:cNvPr>
            <p:cNvSpPr>
              <a:spLocks/>
            </p:cNvSpPr>
            <p:nvPr/>
          </p:nvSpPr>
          <p:spPr bwMode="auto">
            <a:xfrm>
              <a:off x="7370856" y="4419176"/>
              <a:ext cx="545713" cy="718918"/>
            </a:xfrm>
            <a:custGeom>
              <a:avLst/>
              <a:gdLst>
                <a:gd name="T0" fmla="*/ 19 w 172"/>
                <a:gd name="T1" fmla="*/ 20 h 227"/>
                <a:gd name="T2" fmla="*/ 42 w 172"/>
                <a:gd name="T3" fmla="*/ 101 h 227"/>
                <a:gd name="T4" fmla="*/ 44 w 172"/>
                <a:gd name="T5" fmla="*/ 69 h 227"/>
                <a:gd name="T6" fmla="*/ 69 w 172"/>
                <a:gd name="T7" fmla="*/ 65 h 227"/>
                <a:gd name="T8" fmla="*/ 89 w 172"/>
                <a:gd name="T9" fmla="*/ 78 h 227"/>
                <a:gd name="T10" fmla="*/ 95 w 172"/>
                <a:gd name="T11" fmla="*/ 86 h 227"/>
                <a:gd name="T12" fmla="*/ 111 w 172"/>
                <a:gd name="T13" fmla="*/ 65 h 227"/>
                <a:gd name="T14" fmla="*/ 116 w 172"/>
                <a:gd name="T15" fmla="*/ 56 h 227"/>
                <a:gd name="T16" fmla="*/ 133 w 172"/>
                <a:gd name="T17" fmla="*/ 54 h 227"/>
                <a:gd name="T18" fmla="*/ 134 w 172"/>
                <a:gd name="T19" fmla="*/ 77 h 227"/>
                <a:gd name="T20" fmla="*/ 150 w 172"/>
                <a:gd name="T21" fmla="*/ 88 h 227"/>
                <a:gd name="T22" fmla="*/ 162 w 172"/>
                <a:gd name="T23" fmla="*/ 75 h 227"/>
                <a:gd name="T24" fmla="*/ 163 w 172"/>
                <a:gd name="T25" fmla="*/ 105 h 227"/>
                <a:gd name="T26" fmla="*/ 171 w 172"/>
                <a:gd name="T27" fmla="*/ 120 h 227"/>
                <a:gd name="T28" fmla="*/ 160 w 172"/>
                <a:gd name="T29" fmla="*/ 123 h 227"/>
                <a:gd name="T30" fmla="*/ 164 w 172"/>
                <a:gd name="T31" fmla="*/ 144 h 227"/>
                <a:gd name="T32" fmla="*/ 154 w 172"/>
                <a:gd name="T33" fmla="*/ 153 h 227"/>
                <a:gd name="T34" fmla="*/ 157 w 172"/>
                <a:gd name="T35" fmla="*/ 182 h 227"/>
                <a:gd name="T36" fmla="*/ 137 w 172"/>
                <a:gd name="T37" fmla="*/ 196 h 227"/>
                <a:gd name="T38" fmla="*/ 147 w 172"/>
                <a:gd name="T39" fmla="*/ 149 h 227"/>
                <a:gd name="T40" fmla="*/ 133 w 172"/>
                <a:gd name="T41" fmla="*/ 150 h 227"/>
                <a:gd name="T42" fmla="*/ 120 w 172"/>
                <a:gd name="T43" fmla="*/ 170 h 227"/>
                <a:gd name="T44" fmla="*/ 117 w 172"/>
                <a:gd name="T45" fmla="*/ 157 h 227"/>
                <a:gd name="T46" fmla="*/ 102 w 172"/>
                <a:gd name="T47" fmla="*/ 179 h 227"/>
                <a:gd name="T48" fmla="*/ 81 w 172"/>
                <a:gd name="T49" fmla="*/ 188 h 227"/>
                <a:gd name="T50" fmla="*/ 75 w 172"/>
                <a:gd name="T51" fmla="*/ 197 h 227"/>
                <a:gd name="T52" fmla="*/ 64 w 172"/>
                <a:gd name="T53" fmla="*/ 198 h 227"/>
                <a:gd name="T54" fmla="*/ 38 w 172"/>
                <a:gd name="T55" fmla="*/ 225 h 227"/>
                <a:gd name="T56" fmla="*/ 20 w 172"/>
                <a:gd name="T57" fmla="*/ 216 h 227"/>
                <a:gd name="T58" fmla="*/ 27 w 172"/>
                <a:gd name="T59" fmla="*/ 180 h 227"/>
                <a:gd name="T60" fmla="*/ 12 w 172"/>
                <a:gd name="T61" fmla="*/ 150 h 227"/>
                <a:gd name="T62" fmla="*/ 22 w 172"/>
                <a:gd name="T63" fmla="*/ 143 h 227"/>
                <a:gd name="T64" fmla="*/ 5 w 172"/>
                <a:gd name="T65" fmla="*/ 58 h 227"/>
                <a:gd name="T66" fmla="*/ 16 w 172"/>
                <a:gd name="T67" fmla="*/ 9 h 227"/>
                <a:gd name="T68" fmla="*/ 19 w 172"/>
                <a:gd name="T69"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27">
                  <a:moveTo>
                    <a:pt x="19" y="20"/>
                  </a:moveTo>
                  <a:cubicBezTo>
                    <a:pt x="44" y="26"/>
                    <a:pt x="21" y="79"/>
                    <a:pt x="42" y="101"/>
                  </a:cubicBezTo>
                  <a:cubicBezTo>
                    <a:pt x="45" y="92"/>
                    <a:pt x="40" y="77"/>
                    <a:pt x="44" y="69"/>
                  </a:cubicBezTo>
                  <a:cubicBezTo>
                    <a:pt x="53" y="76"/>
                    <a:pt x="59" y="66"/>
                    <a:pt x="69" y="65"/>
                  </a:cubicBezTo>
                  <a:cubicBezTo>
                    <a:pt x="52" y="88"/>
                    <a:pt x="72" y="96"/>
                    <a:pt x="89" y="78"/>
                  </a:cubicBezTo>
                  <a:cubicBezTo>
                    <a:pt x="89" y="83"/>
                    <a:pt x="90" y="87"/>
                    <a:pt x="95" y="86"/>
                  </a:cubicBezTo>
                  <a:cubicBezTo>
                    <a:pt x="96" y="71"/>
                    <a:pt x="101" y="73"/>
                    <a:pt x="111" y="65"/>
                  </a:cubicBezTo>
                  <a:cubicBezTo>
                    <a:pt x="114" y="63"/>
                    <a:pt x="115" y="56"/>
                    <a:pt x="116" y="56"/>
                  </a:cubicBezTo>
                  <a:cubicBezTo>
                    <a:pt x="121" y="54"/>
                    <a:pt x="130" y="59"/>
                    <a:pt x="133" y="54"/>
                  </a:cubicBezTo>
                  <a:cubicBezTo>
                    <a:pt x="141" y="63"/>
                    <a:pt x="130" y="71"/>
                    <a:pt x="134" y="77"/>
                  </a:cubicBezTo>
                  <a:cubicBezTo>
                    <a:pt x="137" y="85"/>
                    <a:pt x="148" y="77"/>
                    <a:pt x="150" y="88"/>
                  </a:cubicBezTo>
                  <a:cubicBezTo>
                    <a:pt x="158" y="87"/>
                    <a:pt x="155" y="77"/>
                    <a:pt x="162" y="75"/>
                  </a:cubicBezTo>
                  <a:cubicBezTo>
                    <a:pt x="165" y="85"/>
                    <a:pt x="170" y="97"/>
                    <a:pt x="163" y="105"/>
                  </a:cubicBezTo>
                  <a:cubicBezTo>
                    <a:pt x="167" y="108"/>
                    <a:pt x="172" y="111"/>
                    <a:pt x="171" y="120"/>
                  </a:cubicBezTo>
                  <a:cubicBezTo>
                    <a:pt x="169" y="122"/>
                    <a:pt x="165" y="123"/>
                    <a:pt x="160" y="123"/>
                  </a:cubicBezTo>
                  <a:cubicBezTo>
                    <a:pt x="159" y="129"/>
                    <a:pt x="165" y="135"/>
                    <a:pt x="164" y="144"/>
                  </a:cubicBezTo>
                  <a:cubicBezTo>
                    <a:pt x="163" y="147"/>
                    <a:pt x="156" y="148"/>
                    <a:pt x="154" y="153"/>
                  </a:cubicBezTo>
                  <a:cubicBezTo>
                    <a:pt x="152" y="162"/>
                    <a:pt x="159" y="175"/>
                    <a:pt x="157" y="182"/>
                  </a:cubicBezTo>
                  <a:cubicBezTo>
                    <a:pt x="154" y="189"/>
                    <a:pt x="139" y="192"/>
                    <a:pt x="137" y="196"/>
                  </a:cubicBezTo>
                  <a:cubicBezTo>
                    <a:pt x="139" y="186"/>
                    <a:pt x="142" y="162"/>
                    <a:pt x="147" y="149"/>
                  </a:cubicBezTo>
                  <a:cubicBezTo>
                    <a:pt x="144" y="144"/>
                    <a:pt x="136" y="149"/>
                    <a:pt x="133" y="150"/>
                  </a:cubicBezTo>
                  <a:cubicBezTo>
                    <a:pt x="142" y="161"/>
                    <a:pt x="129" y="165"/>
                    <a:pt x="120" y="170"/>
                  </a:cubicBezTo>
                  <a:cubicBezTo>
                    <a:pt x="119" y="166"/>
                    <a:pt x="117" y="163"/>
                    <a:pt x="117" y="157"/>
                  </a:cubicBezTo>
                  <a:cubicBezTo>
                    <a:pt x="113" y="166"/>
                    <a:pt x="110" y="170"/>
                    <a:pt x="102" y="179"/>
                  </a:cubicBezTo>
                  <a:cubicBezTo>
                    <a:pt x="94" y="187"/>
                    <a:pt x="94" y="182"/>
                    <a:pt x="81" y="188"/>
                  </a:cubicBezTo>
                  <a:cubicBezTo>
                    <a:pt x="78" y="189"/>
                    <a:pt x="78" y="196"/>
                    <a:pt x="75" y="197"/>
                  </a:cubicBezTo>
                  <a:cubicBezTo>
                    <a:pt x="73" y="198"/>
                    <a:pt x="68" y="197"/>
                    <a:pt x="64" y="198"/>
                  </a:cubicBezTo>
                  <a:cubicBezTo>
                    <a:pt x="50" y="203"/>
                    <a:pt x="46" y="223"/>
                    <a:pt x="38" y="225"/>
                  </a:cubicBezTo>
                  <a:cubicBezTo>
                    <a:pt x="31" y="227"/>
                    <a:pt x="21" y="219"/>
                    <a:pt x="20" y="216"/>
                  </a:cubicBezTo>
                  <a:cubicBezTo>
                    <a:pt x="16" y="205"/>
                    <a:pt x="31" y="196"/>
                    <a:pt x="27" y="180"/>
                  </a:cubicBezTo>
                  <a:cubicBezTo>
                    <a:pt x="25" y="168"/>
                    <a:pt x="14" y="166"/>
                    <a:pt x="12" y="150"/>
                  </a:cubicBezTo>
                  <a:cubicBezTo>
                    <a:pt x="18" y="149"/>
                    <a:pt x="21" y="147"/>
                    <a:pt x="22" y="143"/>
                  </a:cubicBezTo>
                  <a:cubicBezTo>
                    <a:pt x="8" y="130"/>
                    <a:pt x="7" y="92"/>
                    <a:pt x="5" y="58"/>
                  </a:cubicBezTo>
                  <a:cubicBezTo>
                    <a:pt x="2" y="32"/>
                    <a:pt x="0" y="26"/>
                    <a:pt x="16" y="9"/>
                  </a:cubicBezTo>
                  <a:cubicBezTo>
                    <a:pt x="26" y="0"/>
                    <a:pt x="34" y="13"/>
                    <a:pt x="19" y="2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46">
              <a:extLst>
                <a:ext uri="{FF2B5EF4-FFF2-40B4-BE49-F238E27FC236}">
                  <a16:creationId xmlns:a16="http://schemas.microsoft.com/office/drawing/2014/main" id="{677F470D-1ACB-478F-9DCE-832C5B212FC0}"/>
                </a:ext>
              </a:extLst>
            </p:cNvPr>
            <p:cNvSpPr>
              <a:spLocks/>
            </p:cNvSpPr>
            <p:nvPr/>
          </p:nvSpPr>
          <p:spPr bwMode="auto">
            <a:xfrm>
              <a:off x="7916569" y="4701522"/>
              <a:ext cx="170832" cy="227776"/>
            </a:xfrm>
            <a:custGeom>
              <a:avLst/>
              <a:gdLst>
                <a:gd name="T0" fmla="*/ 9 w 54"/>
                <a:gd name="T1" fmla="*/ 0 h 72"/>
                <a:gd name="T2" fmla="*/ 20 w 54"/>
                <a:gd name="T3" fmla="*/ 28 h 72"/>
                <a:gd name="T4" fmla="*/ 25 w 54"/>
                <a:gd name="T5" fmla="*/ 6 h 72"/>
                <a:gd name="T6" fmla="*/ 40 w 54"/>
                <a:gd name="T7" fmla="*/ 35 h 72"/>
                <a:gd name="T8" fmla="*/ 51 w 54"/>
                <a:gd name="T9" fmla="*/ 57 h 72"/>
                <a:gd name="T10" fmla="*/ 42 w 54"/>
                <a:gd name="T11" fmla="*/ 61 h 72"/>
                <a:gd name="T12" fmla="*/ 39 w 54"/>
                <a:gd name="T13" fmla="*/ 68 h 72"/>
                <a:gd name="T14" fmla="*/ 20 w 54"/>
                <a:gd name="T15" fmla="*/ 54 h 72"/>
                <a:gd name="T16" fmla="*/ 20 w 54"/>
                <a:gd name="T17" fmla="*/ 72 h 72"/>
                <a:gd name="T18" fmla="*/ 9 w 54"/>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2">
                  <a:moveTo>
                    <a:pt x="9" y="0"/>
                  </a:moveTo>
                  <a:cubicBezTo>
                    <a:pt x="16" y="5"/>
                    <a:pt x="16" y="18"/>
                    <a:pt x="20" y="28"/>
                  </a:cubicBezTo>
                  <a:cubicBezTo>
                    <a:pt x="27" y="25"/>
                    <a:pt x="25" y="15"/>
                    <a:pt x="25" y="6"/>
                  </a:cubicBezTo>
                  <a:cubicBezTo>
                    <a:pt x="35" y="2"/>
                    <a:pt x="34" y="23"/>
                    <a:pt x="40" y="35"/>
                  </a:cubicBezTo>
                  <a:cubicBezTo>
                    <a:pt x="43" y="41"/>
                    <a:pt x="54" y="44"/>
                    <a:pt x="51" y="57"/>
                  </a:cubicBezTo>
                  <a:cubicBezTo>
                    <a:pt x="49" y="62"/>
                    <a:pt x="46" y="57"/>
                    <a:pt x="42" y="61"/>
                  </a:cubicBezTo>
                  <a:cubicBezTo>
                    <a:pt x="39" y="64"/>
                    <a:pt x="45" y="68"/>
                    <a:pt x="39" y="68"/>
                  </a:cubicBezTo>
                  <a:cubicBezTo>
                    <a:pt x="30" y="70"/>
                    <a:pt x="30" y="56"/>
                    <a:pt x="20" y="54"/>
                  </a:cubicBezTo>
                  <a:cubicBezTo>
                    <a:pt x="20" y="63"/>
                    <a:pt x="26" y="67"/>
                    <a:pt x="20" y="72"/>
                  </a:cubicBezTo>
                  <a:cubicBezTo>
                    <a:pt x="0" y="64"/>
                    <a:pt x="5" y="17"/>
                    <a:pt x="9" y="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47">
              <a:extLst>
                <a:ext uri="{FF2B5EF4-FFF2-40B4-BE49-F238E27FC236}">
                  <a16:creationId xmlns:a16="http://schemas.microsoft.com/office/drawing/2014/main" id="{AEBFA250-741D-4190-AE7A-EB4DD0A393F3}"/>
                </a:ext>
              </a:extLst>
            </p:cNvPr>
            <p:cNvSpPr>
              <a:spLocks/>
            </p:cNvSpPr>
            <p:nvPr/>
          </p:nvSpPr>
          <p:spPr bwMode="auto">
            <a:xfrm>
              <a:off x="5164278" y="5142838"/>
              <a:ext cx="147105" cy="90161"/>
            </a:xfrm>
            <a:custGeom>
              <a:avLst/>
              <a:gdLst>
                <a:gd name="T0" fmla="*/ 47 w 47"/>
                <a:gd name="T1" fmla="*/ 20 h 29"/>
                <a:gd name="T2" fmla="*/ 3 w 47"/>
                <a:gd name="T3" fmla="*/ 15 h 29"/>
                <a:gd name="T4" fmla="*/ 47 w 47"/>
                <a:gd name="T5" fmla="*/ 20 h 29"/>
              </a:gdLst>
              <a:ahLst/>
              <a:cxnLst>
                <a:cxn ang="0">
                  <a:pos x="T0" y="T1"/>
                </a:cxn>
                <a:cxn ang="0">
                  <a:pos x="T2" y="T3"/>
                </a:cxn>
                <a:cxn ang="0">
                  <a:pos x="T4" y="T5"/>
                </a:cxn>
              </a:cxnLst>
              <a:rect l="0" t="0" r="r" b="b"/>
              <a:pathLst>
                <a:path w="47" h="29">
                  <a:moveTo>
                    <a:pt x="47" y="20"/>
                  </a:moveTo>
                  <a:cubicBezTo>
                    <a:pt x="46" y="29"/>
                    <a:pt x="4" y="20"/>
                    <a:pt x="3" y="15"/>
                  </a:cubicBezTo>
                  <a:cubicBezTo>
                    <a:pt x="0" y="0"/>
                    <a:pt x="45" y="4"/>
                    <a:pt x="47" y="20"/>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48">
              <a:extLst>
                <a:ext uri="{FF2B5EF4-FFF2-40B4-BE49-F238E27FC236}">
                  <a16:creationId xmlns:a16="http://schemas.microsoft.com/office/drawing/2014/main" id="{094CE38E-9604-43F7-B415-182DC4F8CCD9}"/>
                </a:ext>
              </a:extLst>
            </p:cNvPr>
            <p:cNvSpPr>
              <a:spLocks/>
            </p:cNvSpPr>
            <p:nvPr/>
          </p:nvSpPr>
          <p:spPr bwMode="auto">
            <a:xfrm>
              <a:off x="6855989" y="5031323"/>
              <a:ext cx="296584" cy="94907"/>
            </a:xfrm>
            <a:custGeom>
              <a:avLst/>
              <a:gdLst>
                <a:gd name="T0" fmla="*/ 0 w 94"/>
                <a:gd name="T1" fmla="*/ 19 h 30"/>
                <a:gd name="T2" fmla="*/ 63 w 94"/>
                <a:gd name="T3" fmla="*/ 5 h 30"/>
                <a:gd name="T4" fmla="*/ 91 w 94"/>
                <a:gd name="T5" fmla="*/ 10 h 30"/>
                <a:gd name="T6" fmla="*/ 47 w 94"/>
                <a:gd name="T7" fmla="*/ 29 h 30"/>
                <a:gd name="T8" fmla="*/ 0 w 94"/>
                <a:gd name="T9" fmla="*/ 19 h 30"/>
              </a:gdLst>
              <a:ahLst/>
              <a:cxnLst>
                <a:cxn ang="0">
                  <a:pos x="T0" y="T1"/>
                </a:cxn>
                <a:cxn ang="0">
                  <a:pos x="T2" y="T3"/>
                </a:cxn>
                <a:cxn ang="0">
                  <a:pos x="T4" y="T5"/>
                </a:cxn>
                <a:cxn ang="0">
                  <a:pos x="T6" y="T7"/>
                </a:cxn>
                <a:cxn ang="0">
                  <a:pos x="T8" y="T9"/>
                </a:cxn>
              </a:cxnLst>
              <a:rect l="0" t="0" r="r" b="b"/>
              <a:pathLst>
                <a:path w="94" h="30">
                  <a:moveTo>
                    <a:pt x="0" y="19"/>
                  </a:moveTo>
                  <a:cubicBezTo>
                    <a:pt x="8" y="3"/>
                    <a:pt x="42" y="5"/>
                    <a:pt x="63" y="5"/>
                  </a:cubicBezTo>
                  <a:cubicBezTo>
                    <a:pt x="70" y="5"/>
                    <a:pt x="89" y="0"/>
                    <a:pt x="91" y="10"/>
                  </a:cubicBezTo>
                  <a:cubicBezTo>
                    <a:pt x="94" y="20"/>
                    <a:pt x="56" y="30"/>
                    <a:pt x="47" y="29"/>
                  </a:cubicBezTo>
                  <a:cubicBezTo>
                    <a:pt x="33" y="29"/>
                    <a:pt x="20" y="16"/>
                    <a:pt x="0" y="19"/>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49">
              <a:extLst>
                <a:ext uri="{FF2B5EF4-FFF2-40B4-BE49-F238E27FC236}">
                  <a16:creationId xmlns:a16="http://schemas.microsoft.com/office/drawing/2014/main" id="{B54728D5-F7A7-4FE2-9C77-9281EAF4A511}"/>
                </a:ext>
              </a:extLst>
            </p:cNvPr>
            <p:cNvSpPr>
              <a:spLocks/>
            </p:cNvSpPr>
            <p:nvPr/>
          </p:nvSpPr>
          <p:spPr bwMode="auto">
            <a:xfrm>
              <a:off x="5273421" y="6212910"/>
              <a:ext cx="177951" cy="94907"/>
            </a:xfrm>
            <a:custGeom>
              <a:avLst/>
              <a:gdLst>
                <a:gd name="T0" fmla="*/ 0 w 56"/>
                <a:gd name="T1" fmla="*/ 14 h 30"/>
                <a:gd name="T2" fmla="*/ 28 w 56"/>
                <a:gd name="T3" fmla="*/ 7 h 30"/>
                <a:gd name="T4" fmla="*/ 33 w 56"/>
                <a:gd name="T5" fmla="*/ 10 h 30"/>
                <a:gd name="T6" fmla="*/ 52 w 56"/>
                <a:gd name="T7" fmla="*/ 8 h 30"/>
                <a:gd name="T8" fmla="*/ 47 w 56"/>
                <a:gd name="T9" fmla="*/ 26 h 30"/>
                <a:gd name="T10" fmla="*/ 0 w 56"/>
                <a:gd name="T11" fmla="*/ 14 h 30"/>
              </a:gdLst>
              <a:ahLst/>
              <a:cxnLst>
                <a:cxn ang="0">
                  <a:pos x="T0" y="T1"/>
                </a:cxn>
                <a:cxn ang="0">
                  <a:pos x="T2" y="T3"/>
                </a:cxn>
                <a:cxn ang="0">
                  <a:pos x="T4" y="T5"/>
                </a:cxn>
                <a:cxn ang="0">
                  <a:pos x="T6" y="T7"/>
                </a:cxn>
                <a:cxn ang="0">
                  <a:pos x="T8" y="T9"/>
                </a:cxn>
                <a:cxn ang="0">
                  <a:pos x="T10" y="T11"/>
                </a:cxn>
              </a:cxnLst>
              <a:rect l="0" t="0" r="r" b="b"/>
              <a:pathLst>
                <a:path w="56" h="30">
                  <a:moveTo>
                    <a:pt x="0" y="14"/>
                  </a:moveTo>
                  <a:cubicBezTo>
                    <a:pt x="11" y="15"/>
                    <a:pt x="20" y="9"/>
                    <a:pt x="28" y="7"/>
                  </a:cubicBezTo>
                  <a:cubicBezTo>
                    <a:pt x="31" y="5"/>
                    <a:pt x="30" y="10"/>
                    <a:pt x="33" y="10"/>
                  </a:cubicBezTo>
                  <a:cubicBezTo>
                    <a:pt x="38" y="9"/>
                    <a:pt x="48" y="0"/>
                    <a:pt x="52" y="8"/>
                  </a:cubicBezTo>
                  <a:cubicBezTo>
                    <a:pt x="56" y="14"/>
                    <a:pt x="50" y="25"/>
                    <a:pt x="47" y="26"/>
                  </a:cubicBezTo>
                  <a:cubicBezTo>
                    <a:pt x="40" y="30"/>
                    <a:pt x="5" y="16"/>
                    <a:pt x="0" y="1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50">
              <a:extLst>
                <a:ext uri="{FF2B5EF4-FFF2-40B4-BE49-F238E27FC236}">
                  <a16:creationId xmlns:a16="http://schemas.microsoft.com/office/drawing/2014/main" id="{CA51CE02-B982-4955-9F15-731E3C722F50}"/>
                </a:ext>
              </a:extLst>
            </p:cNvPr>
            <p:cNvSpPr>
              <a:spLocks/>
            </p:cNvSpPr>
            <p:nvPr/>
          </p:nvSpPr>
          <p:spPr bwMode="auto">
            <a:xfrm>
              <a:off x="4248430" y="2214970"/>
              <a:ext cx="1715437" cy="1397500"/>
            </a:xfrm>
            <a:custGeom>
              <a:avLst/>
              <a:gdLst>
                <a:gd name="T0" fmla="*/ 44 w 542"/>
                <a:gd name="T1" fmla="*/ 64 h 441"/>
                <a:gd name="T2" fmla="*/ 53 w 542"/>
                <a:gd name="T3" fmla="*/ 91 h 441"/>
                <a:gd name="T4" fmla="*/ 59 w 542"/>
                <a:gd name="T5" fmla="*/ 94 h 441"/>
                <a:gd name="T6" fmla="*/ 55 w 542"/>
                <a:gd name="T7" fmla="*/ 48 h 441"/>
                <a:gd name="T8" fmla="*/ 61 w 542"/>
                <a:gd name="T9" fmla="*/ 37 h 441"/>
                <a:gd name="T10" fmla="*/ 116 w 542"/>
                <a:gd name="T11" fmla="*/ 22 h 441"/>
                <a:gd name="T12" fmla="*/ 128 w 542"/>
                <a:gd name="T13" fmla="*/ 56 h 441"/>
                <a:gd name="T14" fmla="*/ 141 w 542"/>
                <a:gd name="T15" fmla="*/ 59 h 441"/>
                <a:gd name="T16" fmla="*/ 158 w 542"/>
                <a:gd name="T17" fmla="*/ 40 h 441"/>
                <a:gd name="T18" fmla="*/ 225 w 542"/>
                <a:gd name="T19" fmla="*/ 53 h 441"/>
                <a:gd name="T20" fmla="*/ 237 w 542"/>
                <a:gd name="T21" fmla="*/ 63 h 441"/>
                <a:gd name="T22" fmla="*/ 251 w 542"/>
                <a:gd name="T23" fmla="*/ 62 h 441"/>
                <a:gd name="T24" fmla="*/ 268 w 542"/>
                <a:gd name="T25" fmla="*/ 96 h 441"/>
                <a:gd name="T26" fmla="*/ 293 w 542"/>
                <a:gd name="T27" fmla="*/ 85 h 441"/>
                <a:gd name="T28" fmla="*/ 307 w 542"/>
                <a:gd name="T29" fmla="*/ 84 h 441"/>
                <a:gd name="T30" fmla="*/ 325 w 542"/>
                <a:gd name="T31" fmla="*/ 102 h 441"/>
                <a:gd name="T32" fmla="*/ 335 w 542"/>
                <a:gd name="T33" fmla="*/ 92 h 441"/>
                <a:gd name="T34" fmla="*/ 346 w 542"/>
                <a:gd name="T35" fmla="*/ 123 h 441"/>
                <a:gd name="T36" fmla="*/ 363 w 542"/>
                <a:gd name="T37" fmla="*/ 139 h 441"/>
                <a:gd name="T38" fmla="*/ 388 w 542"/>
                <a:gd name="T39" fmla="*/ 163 h 441"/>
                <a:gd name="T40" fmla="*/ 423 w 542"/>
                <a:gd name="T41" fmla="*/ 176 h 441"/>
                <a:gd name="T42" fmla="*/ 463 w 542"/>
                <a:gd name="T43" fmla="*/ 191 h 441"/>
                <a:gd name="T44" fmla="*/ 479 w 542"/>
                <a:gd name="T45" fmla="*/ 193 h 441"/>
                <a:gd name="T46" fmla="*/ 518 w 542"/>
                <a:gd name="T47" fmla="*/ 188 h 441"/>
                <a:gd name="T48" fmla="*/ 519 w 542"/>
                <a:gd name="T49" fmla="*/ 205 h 441"/>
                <a:gd name="T50" fmla="*/ 517 w 542"/>
                <a:gd name="T51" fmla="*/ 246 h 441"/>
                <a:gd name="T52" fmla="*/ 520 w 542"/>
                <a:gd name="T53" fmla="*/ 278 h 441"/>
                <a:gd name="T54" fmla="*/ 490 w 542"/>
                <a:gd name="T55" fmla="*/ 278 h 441"/>
                <a:gd name="T56" fmla="*/ 475 w 542"/>
                <a:gd name="T57" fmla="*/ 266 h 441"/>
                <a:gd name="T58" fmla="*/ 472 w 542"/>
                <a:gd name="T59" fmla="*/ 246 h 441"/>
                <a:gd name="T60" fmla="*/ 451 w 542"/>
                <a:gd name="T61" fmla="*/ 252 h 441"/>
                <a:gd name="T62" fmla="*/ 429 w 542"/>
                <a:gd name="T63" fmla="*/ 245 h 441"/>
                <a:gd name="T64" fmla="*/ 419 w 542"/>
                <a:gd name="T65" fmla="*/ 254 h 441"/>
                <a:gd name="T66" fmla="*/ 419 w 542"/>
                <a:gd name="T67" fmla="*/ 276 h 441"/>
                <a:gd name="T68" fmla="*/ 475 w 542"/>
                <a:gd name="T69" fmla="*/ 308 h 441"/>
                <a:gd name="T70" fmla="*/ 500 w 542"/>
                <a:gd name="T71" fmla="*/ 313 h 441"/>
                <a:gd name="T72" fmla="*/ 520 w 542"/>
                <a:gd name="T73" fmla="*/ 338 h 441"/>
                <a:gd name="T74" fmla="*/ 523 w 542"/>
                <a:gd name="T75" fmla="*/ 352 h 441"/>
                <a:gd name="T76" fmla="*/ 542 w 542"/>
                <a:gd name="T77" fmla="*/ 391 h 441"/>
                <a:gd name="T78" fmla="*/ 470 w 542"/>
                <a:gd name="T79" fmla="*/ 392 h 441"/>
                <a:gd name="T80" fmla="*/ 513 w 542"/>
                <a:gd name="T81" fmla="*/ 404 h 441"/>
                <a:gd name="T82" fmla="*/ 533 w 542"/>
                <a:gd name="T83" fmla="*/ 432 h 441"/>
                <a:gd name="T84" fmla="*/ 472 w 542"/>
                <a:gd name="T85" fmla="*/ 437 h 441"/>
                <a:gd name="T86" fmla="*/ 425 w 542"/>
                <a:gd name="T87" fmla="*/ 429 h 441"/>
                <a:gd name="T88" fmla="*/ 405 w 542"/>
                <a:gd name="T89" fmla="*/ 425 h 441"/>
                <a:gd name="T90" fmla="*/ 346 w 542"/>
                <a:gd name="T91" fmla="*/ 374 h 441"/>
                <a:gd name="T92" fmla="*/ 332 w 542"/>
                <a:gd name="T93" fmla="*/ 377 h 441"/>
                <a:gd name="T94" fmla="*/ 268 w 542"/>
                <a:gd name="T95" fmla="*/ 412 h 441"/>
                <a:gd name="T96" fmla="*/ 258 w 542"/>
                <a:gd name="T97" fmla="*/ 358 h 441"/>
                <a:gd name="T98" fmla="*/ 310 w 542"/>
                <a:gd name="T99" fmla="*/ 345 h 441"/>
                <a:gd name="T100" fmla="*/ 325 w 542"/>
                <a:gd name="T101" fmla="*/ 335 h 441"/>
                <a:gd name="T102" fmla="*/ 326 w 542"/>
                <a:gd name="T103" fmla="*/ 278 h 441"/>
                <a:gd name="T104" fmla="*/ 317 w 542"/>
                <a:gd name="T105" fmla="*/ 242 h 441"/>
                <a:gd name="T106" fmla="*/ 278 w 542"/>
                <a:gd name="T107" fmla="*/ 203 h 441"/>
                <a:gd name="T108" fmla="*/ 237 w 542"/>
                <a:gd name="T109" fmla="*/ 215 h 441"/>
                <a:gd name="T110" fmla="*/ 215 w 542"/>
                <a:gd name="T111" fmla="*/ 162 h 441"/>
                <a:gd name="T112" fmla="*/ 173 w 542"/>
                <a:gd name="T113" fmla="*/ 143 h 441"/>
                <a:gd name="T114" fmla="*/ 148 w 542"/>
                <a:gd name="T115" fmla="*/ 168 h 441"/>
                <a:gd name="T116" fmla="*/ 91 w 542"/>
                <a:gd name="T117" fmla="*/ 178 h 441"/>
                <a:gd name="T118" fmla="*/ 13 w 542"/>
                <a:gd name="T119" fmla="*/ 142 h 441"/>
                <a:gd name="T120" fmla="*/ 9 w 542"/>
                <a:gd name="T121" fmla="*/ 134 h 441"/>
                <a:gd name="T122" fmla="*/ 17 w 542"/>
                <a:gd name="T123" fmla="*/ 2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441">
                  <a:moveTo>
                    <a:pt x="62" y="12"/>
                  </a:moveTo>
                  <a:cubicBezTo>
                    <a:pt x="61" y="24"/>
                    <a:pt x="39" y="48"/>
                    <a:pt x="44" y="64"/>
                  </a:cubicBezTo>
                  <a:cubicBezTo>
                    <a:pt x="45" y="69"/>
                    <a:pt x="52" y="69"/>
                    <a:pt x="53" y="73"/>
                  </a:cubicBezTo>
                  <a:cubicBezTo>
                    <a:pt x="54" y="76"/>
                    <a:pt x="52" y="86"/>
                    <a:pt x="53" y="91"/>
                  </a:cubicBezTo>
                  <a:cubicBezTo>
                    <a:pt x="55" y="100"/>
                    <a:pt x="76" y="123"/>
                    <a:pt x="80" y="121"/>
                  </a:cubicBezTo>
                  <a:cubicBezTo>
                    <a:pt x="91" y="114"/>
                    <a:pt x="59" y="98"/>
                    <a:pt x="59" y="94"/>
                  </a:cubicBezTo>
                  <a:cubicBezTo>
                    <a:pt x="58" y="87"/>
                    <a:pt x="67" y="86"/>
                    <a:pt x="73" y="77"/>
                  </a:cubicBezTo>
                  <a:cubicBezTo>
                    <a:pt x="64" y="72"/>
                    <a:pt x="53" y="62"/>
                    <a:pt x="55" y="48"/>
                  </a:cubicBezTo>
                  <a:cubicBezTo>
                    <a:pt x="55" y="48"/>
                    <a:pt x="60" y="48"/>
                    <a:pt x="60" y="48"/>
                  </a:cubicBezTo>
                  <a:cubicBezTo>
                    <a:pt x="61" y="45"/>
                    <a:pt x="60" y="41"/>
                    <a:pt x="61" y="37"/>
                  </a:cubicBezTo>
                  <a:cubicBezTo>
                    <a:pt x="67" y="24"/>
                    <a:pt x="90" y="0"/>
                    <a:pt x="104" y="4"/>
                  </a:cubicBezTo>
                  <a:cubicBezTo>
                    <a:pt x="112" y="6"/>
                    <a:pt x="110" y="13"/>
                    <a:pt x="116" y="22"/>
                  </a:cubicBezTo>
                  <a:cubicBezTo>
                    <a:pt x="122" y="30"/>
                    <a:pt x="130" y="32"/>
                    <a:pt x="132" y="45"/>
                  </a:cubicBezTo>
                  <a:cubicBezTo>
                    <a:pt x="133" y="50"/>
                    <a:pt x="128" y="53"/>
                    <a:pt x="128" y="56"/>
                  </a:cubicBezTo>
                  <a:cubicBezTo>
                    <a:pt x="128" y="64"/>
                    <a:pt x="135" y="71"/>
                    <a:pt x="134" y="81"/>
                  </a:cubicBezTo>
                  <a:cubicBezTo>
                    <a:pt x="143" y="76"/>
                    <a:pt x="134" y="63"/>
                    <a:pt x="141" y="59"/>
                  </a:cubicBezTo>
                  <a:cubicBezTo>
                    <a:pt x="159" y="48"/>
                    <a:pt x="153" y="81"/>
                    <a:pt x="172" y="76"/>
                  </a:cubicBezTo>
                  <a:cubicBezTo>
                    <a:pt x="165" y="70"/>
                    <a:pt x="150" y="53"/>
                    <a:pt x="158" y="40"/>
                  </a:cubicBezTo>
                  <a:cubicBezTo>
                    <a:pt x="161" y="35"/>
                    <a:pt x="193" y="31"/>
                    <a:pt x="204" y="37"/>
                  </a:cubicBezTo>
                  <a:cubicBezTo>
                    <a:pt x="210" y="41"/>
                    <a:pt x="209" y="60"/>
                    <a:pt x="225" y="53"/>
                  </a:cubicBezTo>
                  <a:cubicBezTo>
                    <a:pt x="225" y="59"/>
                    <a:pt x="221" y="63"/>
                    <a:pt x="221" y="70"/>
                  </a:cubicBezTo>
                  <a:cubicBezTo>
                    <a:pt x="230" y="71"/>
                    <a:pt x="231" y="59"/>
                    <a:pt x="237" y="63"/>
                  </a:cubicBezTo>
                  <a:cubicBezTo>
                    <a:pt x="236" y="73"/>
                    <a:pt x="244" y="72"/>
                    <a:pt x="247" y="78"/>
                  </a:cubicBezTo>
                  <a:cubicBezTo>
                    <a:pt x="252" y="76"/>
                    <a:pt x="247" y="66"/>
                    <a:pt x="251" y="62"/>
                  </a:cubicBezTo>
                  <a:cubicBezTo>
                    <a:pt x="264" y="62"/>
                    <a:pt x="276" y="62"/>
                    <a:pt x="278" y="70"/>
                  </a:cubicBezTo>
                  <a:cubicBezTo>
                    <a:pt x="280" y="79"/>
                    <a:pt x="264" y="84"/>
                    <a:pt x="268" y="96"/>
                  </a:cubicBezTo>
                  <a:cubicBezTo>
                    <a:pt x="278" y="93"/>
                    <a:pt x="283" y="85"/>
                    <a:pt x="283" y="73"/>
                  </a:cubicBezTo>
                  <a:cubicBezTo>
                    <a:pt x="290" y="73"/>
                    <a:pt x="294" y="76"/>
                    <a:pt x="293" y="85"/>
                  </a:cubicBezTo>
                  <a:cubicBezTo>
                    <a:pt x="298" y="88"/>
                    <a:pt x="300" y="79"/>
                    <a:pt x="305" y="78"/>
                  </a:cubicBezTo>
                  <a:cubicBezTo>
                    <a:pt x="304" y="79"/>
                    <a:pt x="307" y="84"/>
                    <a:pt x="307" y="84"/>
                  </a:cubicBezTo>
                  <a:cubicBezTo>
                    <a:pt x="313" y="84"/>
                    <a:pt x="327" y="77"/>
                    <a:pt x="330" y="82"/>
                  </a:cubicBezTo>
                  <a:cubicBezTo>
                    <a:pt x="336" y="88"/>
                    <a:pt x="324" y="97"/>
                    <a:pt x="325" y="102"/>
                  </a:cubicBezTo>
                  <a:cubicBezTo>
                    <a:pt x="325" y="105"/>
                    <a:pt x="337" y="103"/>
                    <a:pt x="333" y="113"/>
                  </a:cubicBezTo>
                  <a:cubicBezTo>
                    <a:pt x="339" y="111"/>
                    <a:pt x="334" y="99"/>
                    <a:pt x="335" y="92"/>
                  </a:cubicBezTo>
                  <a:cubicBezTo>
                    <a:pt x="349" y="92"/>
                    <a:pt x="355" y="102"/>
                    <a:pt x="363" y="111"/>
                  </a:cubicBezTo>
                  <a:cubicBezTo>
                    <a:pt x="352" y="103"/>
                    <a:pt x="347" y="125"/>
                    <a:pt x="346" y="123"/>
                  </a:cubicBezTo>
                  <a:cubicBezTo>
                    <a:pt x="352" y="134"/>
                    <a:pt x="373" y="115"/>
                    <a:pt x="380" y="127"/>
                  </a:cubicBezTo>
                  <a:cubicBezTo>
                    <a:pt x="379" y="134"/>
                    <a:pt x="371" y="137"/>
                    <a:pt x="363" y="139"/>
                  </a:cubicBezTo>
                  <a:cubicBezTo>
                    <a:pt x="365" y="143"/>
                    <a:pt x="371" y="157"/>
                    <a:pt x="360" y="160"/>
                  </a:cubicBezTo>
                  <a:cubicBezTo>
                    <a:pt x="368" y="170"/>
                    <a:pt x="380" y="161"/>
                    <a:pt x="388" y="163"/>
                  </a:cubicBezTo>
                  <a:cubicBezTo>
                    <a:pt x="391" y="164"/>
                    <a:pt x="398" y="173"/>
                    <a:pt x="405" y="174"/>
                  </a:cubicBezTo>
                  <a:cubicBezTo>
                    <a:pt x="412" y="176"/>
                    <a:pt x="418" y="168"/>
                    <a:pt x="423" y="176"/>
                  </a:cubicBezTo>
                  <a:cubicBezTo>
                    <a:pt x="429" y="176"/>
                    <a:pt x="424" y="166"/>
                    <a:pt x="427" y="164"/>
                  </a:cubicBezTo>
                  <a:cubicBezTo>
                    <a:pt x="439" y="173"/>
                    <a:pt x="456" y="175"/>
                    <a:pt x="463" y="191"/>
                  </a:cubicBezTo>
                  <a:cubicBezTo>
                    <a:pt x="469" y="190"/>
                    <a:pt x="467" y="183"/>
                    <a:pt x="469" y="179"/>
                  </a:cubicBezTo>
                  <a:cubicBezTo>
                    <a:pt x="481" y="176"/>
                    <a:pt x="476" y="191"/>
                    <a:pt x="479" y="193"/>
                  </a:cubicBezTo>
                  <a:cubicBezTo>
                    <a:pt x="490" y="198"/>
                    <a:pt x="496" y="179"/>
                    <a:pt x="516" y="184"/>
                  </a:cubicBezTo>
                  <a:cubicBezTo>
                    <a:pt x="516" y="186"/>
                    <a:pt x="516" y="187"/>
                    <a:pt x="518" y="188"/>
                  </a:cubicBezTo>
                  <a:cubicBezTo>
                    <a:pt x="519" y="193"/>
                    <a:pt x="516" y="196"/>
                    <a:pt x="512" y="197"/>
                  </a:cubicBezTo>
                  <a:cubicBezTo>
                    <a:pt x="512" y="202"/>
                    <a:pt x="516" y="203"/>
                    <a:pt x="519" y="205"/>
                  </a:cubicBezTo>
                  <a:cubicBezTo>
                    <a:pt x="518" y="210"/>
                    <a:pt x="509" y="209"/>
                    <a:pt x="508" y="213"/>
                  </a:cubicBezTo>
                  <a:cubicBezTo>
                    <a:pt x="521" y="219"/>
                    <a:pt x="514" y="234"/>
                    <a:pt x="517" y="246"/>
                  </a:cubicBezTo>
                  <a:cubicBezTo>
                    <a:pt x="511" y="247"/>
                    <a:pt x="513" y="248"/>
                    <a:pt x="507" y="247"/>
                  </a:cubicBezTo>
                  <a:cubicBezTo>
                    <a:pt x="509" y="259"/>
                    <a:pt x="521" y="268"/>
                    <a:pt x="520" y="278"/>
                  </a:cubicBezTo>
                  <a:cubicBezTo>
                    <a:pt x="516" y="283"/>
                    <a:pt x="509" y="275"/>
                    <a:pt x="504" y="276"/>
                  </a:cubicBezTo>
                  <a:cubicBezTo>
                    <a:pt x="499" y="277"/>
                    <a:pt x="497" y="287"/>
                    <a:pt x="490" y="278"/>
                  </a:cubicBezTo>
                  <a:cubicBezTo>
                    <a:pt x="486" y="273"/>
                    <a:pt x="487" y="278"/>
                    <a:pt x="479" y="274"/>
                  </a:cubicBezTo>
                  <a:cubicBezTo>
                    <a:pt x="476" y="273"/>
                    <a:pt x="475" y="266"/>
                    <a:pt x="475" y="266"/>
                  </a:cubicBezTo>
                  <a:cubicBezTo>
                    <a:pt x="472" y="264"/>
                    <a:pt x="465" y="269"/>
                    <a:pt x="466" y="259"/>
                  </a:cubicBezTo>
                  <a:cubicBezTo>
                    <a:pt x="466" y="253"/>
                    <a:pt x="475" y="255"/>
                    <a:pt x="472" y="246"/>
                  </a:cubicBezTo>
                  <a:cubicBezTo>
                    <a:pt x="461" y="245"/>
                    <a:pt x="467" y="257"/>
                    <a:pt x="460" y="260"/>
                  </a:cubicBezTo>
                  <a:cubicBezTo>
                    <a:pt x="455" y="265"/>
                    <a:pt x="455" y="254"/>
                    <a:pt x="451" y="252"/>
                  </a:cubicBezTo>
                  <a:cubicBezTo>
                    <a:pt x="449" y="251"/>
                    <a:pt x="442" y="254"/>
                    <a:pt x="438" y="253"/>
                  </a:cubicBezTo>
                  <a:cubicBezTo>
                    <a:pt x="429" y="250"/>
                    <a:pt x="436" y="243"/>
                    <a:pt x="429" y="245"/>
                  </a:cubicBezTo>
                  <a:cubicBezTo>
                    <a:pt x="426" y="246"/>
                    <a:pt x="425" y="255"/>
                    <a:pt x="426" y="254"/>
                  </a:cubicBezTo>
                  <a:cubicBezTo>
                    <a:pt x="426" y="254"/>
                    <a:pt x="419" y="254"/>
                    <a:pt x="419" y="254"/>
                  </a:cubicBezTo>
                  <a:cubicBezTo>
                    <a:pt x="419" y="262"/>
                    <a:pt x="440" y="265"/>
                    <a:pt x="431" y="275"/>
                  </a:cubicBezTo>
                  <a:cubicBezTo>
                    <a:pt x="428" y="279"/>
                    <a:pt x="425" y="273"/>
                    <a:pt x="419" y="276"/>
                  </a:cubicBezTo>
                  <a:cubicBezTo>
                    <a:pt x="420" y="288"/>
                    <a:pt x="433" y="280"/>
                    <a:pt x="439" y="283"/>
                  </a:cubicBezTo>
                  <a:cubicBezTo>
                    <a:pt x="453" y="290"/>
                    <a:pt x="456" y="310"/>
                    <a:pt x="475" y="308"/>
                  </a:cubicBezTo>
                  <a:cubicBezTo>
                    <a:pt x="478" y="308"/>
                    <a:pt x="478" y="304"/>
                    <a:pt x="480" y="304"/>
                  </a:cubicBezTo>
                  <a:cubicBezTo>
                    <a:pt x="487" y="306"/>
                    <a:pt x="491" y="315"/>
                    <a:pt x="500" y="313"/>
                  </a:cubicBezTo>
                  <a:cubicBezTo>
                    <a:pt x="490" y="330"/>
                    <a:pt x="514" y="327"/>
                    <a:pt x="519" y="331"/>
                  </a:cubicBezTo>
                  <a:cubicBezTo>
                    <a:pt x="521" y="332"/>
                    <a:pt x="519" y="337"/>
                    <a:pt x="520" y="338"/>
                  </a:cubicBezTo>
                  <a:cubicBezTo>
                    <a:pt x="524" y="344"/>
                    <a:pt x="537" y="348"/>
                    <a:pt x="536" y="358"/>
                  </a:cubicBezTo>
                  <a:cubicBezTo>
                    <a:pt x="529" y="358"/>
                    <a:pt x="528" y="353"/>
                    <a:pt x="523" y="352"/>
                  </a:cubicBezTo>
                  <a:cubicBezTo>
                    <a:pt x="523" y="364"/>
                    <a:pt x="533" y="364"/>
                    <a:pt x="540" y="368"/>
                  </a:cubicBezTo>
                  <a:cubicBezTo>
                    <a:pt x="538" y="377"/>
                    <a:pt x="537" y="383"/>
                    <a:pt x="542" y="391"/>
                  </a:cubicBezTo>
                  <a:cubicBezTo>
                    <a:pt x="510" y="380"/>
                    <a:pt x="490" y="384"/>
                    <a:pt x="451" y="376"/>
                  </a:cubicBezTo>
                  <a:cubicBezTo>
                    <a:pt x="454" y="379"/>
                    <a:pt x="463" y="391"/>
                    <a:pt x="470" y="392"/>
                  </a:cubicBezTo>
                  <a:cubicBezTo>
                    <a:pt x="482" y="394"/>
                    <a:pt x="495" y="402"/>
                    <a:pt x="504" y="405"/>
                  </a:cubicBezTo>
                  <a:cubicBezTo>
                    <a:pt x="507" y="405"/>
                    <a:pt x="511" y="403"/>
                    <a:pt x="513" y="404"/>
                  </a:cubicBezTo>
                  <a:cubicBezTo>
                    <a:pt x="518" y="406"/>
                    <a:pt x="520" y="416"/>
                    <a:pt x="532" y="411"/>
                  </a:cubicBezTo>
                  <a:cubicBezTo>
                    <a:pt x="525" y="415"/>
                    <a:pt x="538" y="427"/>
                    <a:pt x="533" y="432"/>
                  </a:cubicBezTo>
                  <a:cubicBezTo>
                    <a:pt x="526" y="441"/>
                    <a:pt x="510" y="431"/>
                    <a:pt x="498" y="432"/>
                  </a:cubicBezTo>
                  <a:cubicBezTo>
                    <a:pt x="488" y="432"/>
                    <a:pt x="481" y="439"/>
                    <a:pt x="472" y="437"/>
                  </a:cubicBezTo>
                  <a:cubicBezTo>
                    <a:pt x="460" y="436"/>
                    <a:pt x="455" y="423"/>
                    <a:pt x="448" y="424"/>
                  </a:cubicBezTo>
                  <a:cubicBezTo>
                    <a:pt x="436" y="424"/>
                    <a:pt x="438" y="437"/>
                    <a:pt x="425" y="429"/>
                  </a:cubicBezTo>
                  <a:cubicBezTo>
                    <a:pt x="423" y="428"/>
                    <a:pt x="423" y="423"/>
                    <a:pt x="419" y="423"/>
                  </a:cubicBezTo>
                  <a:cubicBezTo>
                    <a:pt x="415" y="422"/>
                    <a:pt x="408" y="427"/>
                    <a:pt x="405" y="425"/>
                  </a:cubicBezTo>
                  <a:cubicBezTo>
                    <a:pt x="392" y="418"/>
                    <a:pt x="403" y="405"/>
                    <a:pt x="398" y="400"/>
                  </a:cubicBezTo>
                  <a:cubicBezTo>
                    <a:pt x="381" y="407"/>
                    <a:pt x="360" y="387"/>
                    <a:pt x="346" y="374"/>
                  </a:cubicBezTo>
                  <a:cubicBezTo>
                    <a:pt x="341" y="374"/>
                    <a:pt x="341" y="378"/>
                    <a:pt x="342" y="383"/>
                  </a:cubicBezTo>
                  <a:cubicBezTo>
                    <a:pt x="337" y="382"/>
                    <a:pt x="336" y="378"/>
                    <a:pt x="332" y="377"/>
                  </a:cubicBezTo>
                  <a:cubicBezTo>
                    <a:pt x="325" y="380"/>
                    <a:pt x="334" y="386"/>
                    <a:pt x="328" y="390"/>
                  </a:cubicBezTo>
                  <a:cubicBezTo>
                    <a:pt x="298" y="381"/>
                    <a:pt x="300" y="422"/>
                    <a:pt x="268" y="412"/>
                  </a:cubicBezTo>
                  <a:cubicBezTo>
                    <a:pt x="266" y="412"/>
                    <a:pt x="250" y="394"/>
                    <a:pt x="252" y="385"/>
                  </a:cubicBezTo>
                  <a:cubicBezTo>
                    <a:pt x="253" y="376"/>
                    <a:pt x="274" y="375"/>
                    <a:pt x="258" y="358"/>
                  </a:cubicBezTo>
                  <a:cubicBezTo>
                    <a:pt x="281" y="347"/>
                    <a:pt x="289" y="368"/>
                    <a:pt x="306" y="354"/>
                  </a:cubicBezTo>
                  <a:cubicBezTo>
                    <a:pt x="308" y="352"/>
                    <a:pt x="308" y="347"/>
                    <a:pt x="310" y="345"/>
                  </a:cubicBezTo>
                  <a:cubicBezTo>
                    <a:pt x="313" y="343"/>
                    <a:pt x="316" y="347"/>
                    <a:pt x="319" y="344"/>
                  </a:cubicBezTo>
                  <a:cubicBezTo>
                    <a:pt x="322" y="341"/>
                    <a:pt x="318" y="337"/>
                    <a:pt x="325" y="335"/>
                  </a:cubicBezTo>
                  <a:cubicBezTo>
                    <a:pt x="345" y="330"/>
                    <a:pt x="309" y="320"/>
                    <a:pt x="308" y="317"/>
                  </a:cubicBezTo>
                  <a:cubicBezTo>
                    <a:pt x="303" y="307"/>
                    <a:pt x="318" y="280"/>
                    <a:pt x="326" y="278"/>
                  </a:cubicBezTo>
                  <a:cubicBezTo>
                    <a:pt x="312" y="268"/>
                    <a:pt x="330" y="262"/>
                    <a:pt x="329" y="253"/>
                  </a:cubicBezTo>
                  <a:cubicBezTo>
                    <a:pt x="328" y="248"/>
                    <a:pt x="319" y="245"/>
                    <a:pt x="317" y="242"/>
                  </a:cubicBezTo>
                  <a:cubicBezTo>
                    <a:pt x="309" y="231"/>
                    <a:pt x="306" y="214"/>
                    <a:pt x="297" y="212"/>
                  </a:cubicBezTo>
                  <a:cubicBezTo>
                    <a:pt x="288" y="210"/>
                    <a:pt x="279" y="219"/>
                    <a:pt x="278" y="203"/>
                  </a:cubicBezTo>
                  <a:cubicBezTo>
                    <a:pt x="268" y="212"/>
                    <a:pt x="266" y="196"/>
                    <a:pt x="260" y="194"/>
                  </a:cubicBezTo>
                  <a:cubicBezTo>
                    <a:pt x="247" y="189"/>
                    <a:pt x="243" y="201"/>
                    <a:pt x="237" y="215"/>
                  </a:cubicBezTo>
                  <a:cubicBezTo>
                    <a:pt x="234" y="206"/>
                    <a:pt x="228" y="196"/>
                    <a:pt x="235" y="192"/>
                  </a:cubicBezTo>
                  <a:cubicBezTo>
                    <a:pt x="259" y="180"/>
                    <a:pt x="211" y="183"/>
                    <a:pt x="215" y="162"/>
                  </a:cubicBezTo>
                  <a:cubicBezTo>
                    <a:pt x="208" y="162"/>
                    <a:pt x="209" y="169"/>
                    <a:pt x="203" y="170"/>
                  </a:cubicBezTo>
                  <a:cubicBezTo>
                    <a:pt x="203" y="149"/>
                    <a:pt x="188" y="146"/>
                    <a:pt x="173" y="143"/>
                  </a:cubicBezTo>
                  <a:cubicBezTo>
                    <a:pt x="176" y="148"/>
                    <a:pt x="195" y="163"/>
                    <a:pt x="182" y="172"/>
                  </a:cubicBezTo>
                  <a:cubicBezTo>
                    <a:pt x="172" y="179"/>
                    <a:pt x="162" y="164"/>
                    <a:pt x="148" y="168"/>
                  </a:cubicBezTo>
                  <a:cubicBezTo>
                    <a:pt x="144" y="174"/>
                    <a:pt x="154" y="175"/>
                    <a:pt x="155" y="181"/>
                  </a:cubicBezTo>
                  <a:cubicBezTo>
                    <a:pt x="136" y="174"/>
                    <a:pt x="109" y="191"/>
                    <a:pt x="91" y="178"/>
                  </a:cubicBezTo>
                  <a:cubicBezTo>
                    <a:pt x="82" y="188"/>
                    <a:pt x="64" y="186"/>
                    <a:pt x="62" y="172"/>
                  </a:cubicBezTo>
                  <a:cubicBezTo>
                    <a:pt x="42" y="184"/>
                    <a:pt x="11" y="167"/>
                    <a:pt x="13" y="142"/>
                  </a:cubicBezTo>
                  <a:cubicBezTo>
                    <a:pt x="24" y="143"/>
                    <a:pt x="34" y="145"/>
                    <a:pt x="47" y="143"/>
                  </a:cubicBezTo>
                  <a:cubicBezTo>
                    <a:pt x="44" y="120"/>
                    <a:pt x="23" y="144"/>
                    <a:pt x="9" y="134"/>
                  </a:cubicBezTo>
                  <a:cubicBezTo>
                    <a:pt x="1" y="128"/>
                    <a:pt x="0" y="86"/>
                    <a:pt x="2" y="72"/>
                  </a:cubicBezTo>
                  <a:cubicBezTo>
                    <a:pt x="3" y="65"/>
                    <a:pt x="14" y="31"/>
                    <a:pt x="17" y="25"/>
                  </a:cubicBezTo>
                  <a:cubicBezTo>
                    <a:pt x="27" y="9"/>
                    <a:pt x="46" y="5"/>
                    <a:pt x="62" y="12"/>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51">
              <a:extLst>
                <a:ext uri="{FF2B5EF4-FFF2-40B4-BE49-F238E27FC236}">
                  <a16:creationId xmlns:a16="http://schemas.microsoft.com/office/drawing/2014/main" id="{E1614EEE-2A65-4C5C-9B61-6790BDCD4F5D}"/>
                </a:ext>
              </a:extLst>
            </p:cNvPr>
            <p:cNvSpPr>
              <a:spLocks/>
            </p:cNvSpPr>
            <p:nvPr/>
          </p:nvSpPr>
          <p:spPr bwMode="auto">
            <a:xfrm>
              <a:off x="1004999" y="2027530"/>
              <a:ext cx="6555672" cy="4906670"/>
            </a:xfrm>
            <a:custGeom>
              <a:avLst/>
              <a:gdLst>
                <a:gd name="T0" fmla="*/ 1097 w 2070"/>
                <a:gd name="T1" fmla="*/ 323 h 1549"/>
                <a:gd name="T2" fmla="*/ 1166 w 2070"/>
                <a:gd name="T3" fmla="*/ 303 h 1549"/>
                <a:gd name="T4" fmla="*/ 1163 w 2070"/>
                <a:gd name="T5" fmla="*/ 410 h 1549"/>
                <a:gd name="T6" fmla="*/ 1109 w 2070"/>
                <a:gd name="T7" fmla="*/ 446 h 1549"/>
                <a:gd name="T8" fmla="*/ 1099 w 2070"/>
                <a:gd name="T9" fmla="*/ 513 h 1549"/>
                <a:gd name="T10" fmla="*/ 1004 w 2070"/>
                <a:gd name="T11" fmla="*/ 597 h 1549"/>
                <a:gd name="T12" fmla="*/ 959 w 2070"/>
                <a:gd name="T13" fmla="*/ 755 h 1549"/>
                <a:gd name="T14" fmla="*/ 1147 w 2070"/>
                <a:gd name="T15" fmla="*/ 885 h 1549"/>
                <a:gd name="T16" fmla="*/ 1335 w 2070"/>
                <a:gd name="T17" fmla="*/ 1034 h 1549"/>
                <a:gd name="T18" fmla="*/ 1425 w 2070"/>
                <a:gd name="T19" fmla="*/ 1017 h 1549"/>
                <a:gd name="T20" fmla="*/ 1343 w 2070"/>
                <a:gd name="T21" fmla="*/ 720 h 1549"/>
                <a:gd name="T22" fmla="*/ 1371 w 2070"/>
                <a:gd name="T23" fmla="*/ 543 h 1549"/>
                <a:gd name="T24" fmla="*/ 1517 w 2070"/>
                <a:gd name="T25" fmla="*/ 604 h 1549"/>
                <a:gd name="T26" fmla="*/ 1598 w 2070"/>
                <a:gd name="T27" fmla="*/ 658 h 1549"/>
                <a:gd name="T28" fmla="*/ 1629 w 2070"/>
                <a:gd name="T29" fmla="*/ 547 h 1549"/>
                <a:gd name="T30" fmla="*/ 1692 w 2070"/>
                <a:gd name="T31" fmla="*/ 593 h 1549"/>
                <a:gd name="T32" fmla="*/ 1765 w 2070"/>
                <a:gd name="T33" fmla="*/ 668 h 1549"/>
                <a:gd name="T34" fmla="*/ 1913 w 2070"/>
                <a:gd name="T35" fmla="*/ 679 h 1549"/>
                <a:gd name="T36" fmla="*/ 1937 w 2070"/>
                <a:gd name="T37" fmla="*/ 715 h 1549"/>
                <a:gd name="T38" fmla="*/ 2011 w 2070"/>
                <a:gd name="T39" fmla="*/ 732 h 1549"/>
                <a:gd name="T40" fmla="*/ 1959 w 2070"/>
                <a:gd name="T41" fmla="*/ 885 h 1549"/>
                <a:gd name="T42" fmla="*/ 1785 w 2070"/>
                <a:gd name="T43" fmla="*/ 981 h 1549"/>
                <a:gd name="T44" fmla="*/ 1737 w 2070"/>
                <a:gd name="T45" fmla="*/ 1127 h 1549"/>
                <a:gd name="T46" fmla="*/ 1876 w 2070"/>
                <a:gd name="T47" fmla="*/ 1032 h 1549"/>
                <a:gd name="T48" fmla="*/ 1928 w 2070"/>
                <a:gd name="T49" fmla="*/ 1109 h 1549"/>
                <a:gd name="T50" fmla="*/ 2040 w 2070"/>
                <a:gd name="T51" fmla="*/ 1052 h 1549"/>
                <a:gd name="T52" fmla="*/ 1993 w 2070"/>
                <a:gd name="T53" fmla="*/ 1181 h 1549"/>
                <a:gd name="T54" fmla="*/ 1958 w 2070"/>
                <a:gd name="T55" fmla="*/ 1163 h 1549"/>
                <a:gd name="T56" fmla="*/ 1860 w 2070"/>
                <a:gd name="T57" fmla="*/ 1205 h 1549"/>
                <a:gd name="T58" fmla="*/ 1754 w 2070"/>
                <a:gd name="T59" fmla="*/ 1200 h 1549"/>
                <a:gd name="T60" fmla="*/ 1559 w 2070"/>
                <a:gd name="T61" fmla="*/ 1383 h 1549"/>
                <a:gd name="T62" fmla="*/ 1477 w 2070"/>
                <a:gd name="T63" fmla="*/ 1475 h 1549"/>
                <a:gd name="T64" fmla="*/ 1421 w 2070"/>
                <a:gd name="T65" fmla="*/ 1380 h 1549"/>
                <a:gd name="T66" fmla="*/ 1469 w 2070"/>
                <a:gd name="T67" fmla="*/ 1364 h 1549"/>
                <a:gd name="T68" fmla="*/ 1292 w 2070"/>
                <a:gd name="T69" fmla="*/ 1282 h 1549"/>
                <a:gd name="T70" fmla="*/ 1131 w 2070"/>
                <a:gd name="T71" fmla="*/ 1263 h 1549"/>
                <a:gd name="T72" fmla="*/ 966 w 2070"/>
                <a:gd name="T73" fmla="*/ 1235 h 1549"/>
                <a:gd name="T74" fmla="*/ 95 w 2070"/>
                <a:gd name="T75" fmla="*/ 994 h 1549"/>
                <a:gd name="T76" fmla="*/ 107 w 2070"/>
                <a:gd name="T77" fmla="*/ 1059 h 1549"/>
                <a:gd name="T78" fmla="*/ 29 w 2070"/>
                <a:gd name="T79" fmla="*/ 949 h 1549"/>
                <a:gd name="T80" fmla="*/ 73 w 2070"/>
                <a:gd name="T81" fmla="*/ 929 h 1549"/>
                <a:gd name="T82" fmla="*/ 35 w 2070"/>
                <a:gd name="T83" fmla="*/ 808 h 1549"/>
                <a:gd name="T84" fmla="*/ 77 w 2070"/>
                <a:gd name="T85" fmla="*/ 686 h 1549"/>
                <a:gd name="T86" fmla="*/ 26 w 2070"/>
                <a:gd name="T87" fmla="*/ 436 h 1549"/>
                <a:gd name="T88" fmla="*/ 296 w 2070"/>
                <a:gd name="T89" fmla="*/ 36 h 1549"/>
                <a:gd name="T90" fmla="*/ 440 w 2070"/>
                <a:gd name="T91" fmla="*/ 103 h 1549"/>
                <a:gd name="T92" fmla="*/ 438 w 2070"/>
                <a:gd name="T93" fmla="*/ 125 h 1549"/>
                <a:gd name="T94" fmla="*/ 522 w 2070"/>
                <a:gd name="T95" fmla="*/ 169 h 1549"/>
                <a:gd name="T96" fmla="*/ 607 w 2070"/>
                <a:gd name="T97" fmla="*/ 296 h 1549"/>
                <a:gd name="T98" fmla="*/ 735 w 2070"/>
                <a:gd name="T99" fmla="*/ 324 h 1549"/>
                <a:gd name="T100" fmla="*/ 781 w 2070"/>
                <a:gd name="T101" fmla="*/ 313 h 1549"/>
                <a:gd name="T102" fmla="*/ 937 w 2070"/>
                <a:gd name="T103" fmla="*/ 337 h 1549"/>
                <a:gd name="T104" fmla="*/ 968 w 2070"/>
                <a:gd name="T105" fmla="*/ 299 h 1549"/>
                <a:gd name="T106" fmla="*/ 931 w 2070"/>
                <a:gd name="T107" fmla="*/ 219 h 1549"/>
                <a:gd name="T108" fmla="*/ 995 w 2070"/>
                <a:gd name="T109" fmla="*/ 247 h 1549"/>
                <a:gd name="T110" fmla="*/ 1043 w 2070"/>
                <a:gd name="T111" fmla="*/ 312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70" h="1549">
                  <a:moveTo>
                    <a:pt x="1044" y="284"/>
                  </a:moveTo>
                  <a:cubicBezTo>
                    <a:pt x="1064" y="289"/>
                    <a:pt x="1077" y="304"/>
                    <a:pt x="1079" y="332"/>
                  </a:cubicBezTo>
                  <a:cubicBezTo>
                    <a:pt x="1072" y="333"/>
                    <a:pt x="1072" y="327"/>
                    <a:pt x="1067" y="326"/>
                  </a:cubicBezTo>
                  <a:cubicBezTo>
                    <a:pt x="1070" y="348"/>
                    <a:pt x="1082" y="360"/>
                    <a:pt x="1091" y="375"/>
                  </a:cubicBezTo>
                  <a:cubicBezTo>
                    <a:pt x="1098" y="366"/>
                    <a:pt x="1105" y="361"/>
                    <a:pt x="1103" y="349"/>
                  </a:cubicBezTo>
                  <a:cubicBezTo>
                    <a:pt x="1102" y="346"/>
                    <a:pt x="1097" y="350"/>
                    <a:pt x="1096" y="348"/>
                  </a:cubicBezTo>
                  <a:cubicBezTo>
                    <a:pt x="1092" y="343"/>
                    <a:pt x="1094" y="327"/>
                    <a:pt x="1097" y="323"/>
                  </a:cubicBezTo>
                  <a:cubicBezTo>
                    <a:pt x="1103" y="325"/>
                    <a:pt x="1102" y="335"/>
                    <a:pt x="1106" y="339"/>
                  </a:cubicBezTo>
                  <a:cubicBezTo>
                    <a:pt x="1112" y="330"/>
                    <a:pt x="1111" y="316"/>
                    <a:pt x="1109" y="301"/>
                  </a:cubicBezTo>
                  <a:cubicBezTo>
                    <a:pt x="1143" y="298"/>
                    <a:pt x="1080" y="250"/>
                    <a:pt x="1119" y="246"/>
                  </a:cubicBezTo>
                  <a:cubicBezTo>
                    <a:pt x="1129" y="244"/>
                    <a:pt x="1139" y="258"/>
                    <a:pt x="1151" y="248"/>
                  </a:cubicBezTo>
                  <a:cubicBezTo>
                    <a:pt x="1154" y="262"/>
                    <a:pt x="1164" y="268"/>
                    <a:pt x="1178" y="269"/>
                  </a:cubicBezTo>
                  <a:cubicBezTo>
                    <a:pt x="1180" y="277"/>
                    <a:pt x="1173" y="276"/>
                    <a:pt x="1169" y="278"/>
                  </a:cubicBezTo>
                  <a:cubicBezTo>
                    <a:pt x="1186" y="280"/>
                    <a:pt x="1190" y="304"/>
                    <a:pt x="1166" y="303"/>
                  </a:cubicBezTo>
                  <a:cubicBezTo>
                    <a:pt x="1171" y="312"/>
                    <a:pt x="1170" y="319"/>
                    <a:pt x="1177" y="327"/>
                  </a:cubicBezTo>
                  <a:cubicBezTo>
                    <a:pt x="1186" y="337"/>
                    <a:pt x="1205" y="337"/>
                    <a:pt x="1198" y="364"/>
                  </a:cubicBezTo>
                  <a:cubicBezTo>
                    <a:pt x="1197" y="367"/>
                    <a:pt x="1192" y="365"/>
                    <a:pt x="1190" y="370"/>
                  </a:cubicBezTo>
                  <a:cubicBezTo>
                    <a:pt x="1188" y="374"/>
                    <a:pt x="1190" y="379"/>
                    <a:pt x="1189" y="381"/>
                  </a:cubicBezTo>
                  <a:cubicBezTo>
                    <a:pt x="1185" y="386"/>
                    <a:pt x="1171" y="402"/>
                    <a:pt x="1171" y="402"/>
                  </a:cubicBezTo>
                  <a:cubicBezTo>
                    <a:pt x="1156" y="405"/>
                    <a:pt x="1159" y="375"/>
                    <a:pt x="1139" y="378"/>
                  </a:cubicBezTo>
                  <a:cubicBezTo>
                    <a:pt x="1140" y="389"/>
                    <a:pt x="1159" y="395"/>
                    <a:pt x="1163" y="410"/>
                  </a:cubicBezTo>
                  <a:cubicBezTo>
                    <a:pt x="1157" y="410"/>
                    <a:pt x="1153" y="408"/>
                    <a:pt x="1150" y="406"/>
                  </a:cubicBezTo>
                  <a:cubicBezTo>
                    <a:pt x="1151" y="417"/>
                    <a:pt x="1129" y="414"/>
                    <a:pt x="1130" y="402"/>
                  </a:cubicBezTo>
                  <a:cubicBezTo>
                    <a:pt x="1128" y="407"/>
                    <a:pt x="1108" y="399"/>
                    <a:pt x="1106" y="408"/>
                  </a:cubicBezTo>
                  <a:cubicBezTo>
                    <a:pt x="1104" y="417"/>
                    <a:pt x="1128" y="408"/>
                    <a:pt x="1124" y="426"/>
                  </a:cubicBezTo>
                  <a:cubicBezTo>
                    <a:pt x="1122" y="431"/>
                    <a:pt x="1121" y="426"/>
                    <a:pt x="1119" y="430"/>
                  </a:cubicBezTo>
                  <a:cubicBezTo>
                    <a:pt x="1116" y="433"/>
                    <a:pt x="1119" y="440"/>
                    <a:pt x="1118" y="442"/>
                  </a:cubicBezTo>
                  <a:cubicBezTo>
                    <a:pt x="1116" y="445"/>
                    <a:pt x="1113" y="443"/>
                    <a:pt x="1109" y="446"/>
                  </a:cubicBezTo>
                  <a:cubicBezTo>
                    <a:pt x="1102" y="455"/>
                    <a:pt x="1107" y="468"/>
                    <a:pt x="1090" y="464"/>
                  </a:cubicBezTo>
                  <a:cubicBezTo>
                    <a:pt x="1084" y="463"/>
                    <a:pt x="1065" y="441"/>
                    <a:pt x="1056" y="438"/>
                  </a:cubicBezTo>
                  <a:cubicBezTo>
                    <a:pt x="1049" y="437"/>
                    <a:pt x="1046" y="441"/>
                    <a:pt x="1038" y="438"/>
                  </a:cubicBezTo>
                  <a:cubicBezTo>
                    <a:pt x="1063" y="448"/>
                    <a:pt x="1068" y="475"/>
                    <a:pt x="1109" y="464"/>
                  </a:cubicBezTo>
                  <a:cubicBezTo>
                    <a:pt x="1106" y="472"/>
                    <a:pt x="1110" y="487"/>
                    <a:pt x="1105" y="496"/>
                  </a:cubicBezTo>
                  <a:cubicBezTo>
                    <a:pt x="1104" y="497"/>
                    <a:pt x="1098" y="498"/>
                    <a:pt x="1098" y="499"/>
                  </a:cubicBezTo>
                  <a:cubicBezTo>
                    <a:pt x="1096" y="503"/>
                    <a:pt x="1100" y="508"/>
                    <a:pt x="1099" y="513"/>
                  </a:cubicBezTo>
                  <a:cubicBezTo>
                    <a:pt x="1095" y="528"/>
                    <a:pt x="1071" y="530"/>
                    <a:pt x="1057" y="520"/>
                  </a:cubicBezTo>
                  <a:cubicBezTo>
                    <a:pt x="1055" y="526"/>
                    <a:pt x="1055" y="534"/>
                    <a:pt x="1056" y="543"/>
                  </a:cubicBezTo>
                  <a:cubicBezTo>
                    <a:pt x="1037" y="549"/>
                    <a:pt x="1026" y="543"/>
                    <a:pt x="1011" y="540"/>
                  </a:cubicBezTo>
                  <a:cubicBezTo>
                    <a:pt x="1016" y="548"/>
                    <a:pt x="1054" y="550"/>
                    <a:pt x="1044" y="574"/>
                  </a:cubicBezTo>
                  <a:cubicBezTo>
                    <a:pt x="1040" y="584"/>
                    <a:pt x="1024" y="581"/>
                    <a:pt x="1011" y="580"/>
                  </a:cubicBezTo>
                  <a:cubicBezTo>
                    <a:pt x="1011" y="589"/>
                    <a:pt x="1018" y="591"/>
                    <a:pt x="1020" y="597"/>
                  </a:cubicBezTo>
                  <a:cubicBezTo>
                    <a:pt x="1013" y="598"/>
                    <a:pt x="1008" y="598"/>
                    <a:pt x="1004" y="597"/>
                  </a:cubicBezTo>
                  <a:cubicBezTo>
                    <a:pt x="1005" y="602"/>
                    <a:pt x="1012" y="606"/>
                    <a:pt x="1008" y="611"/>
                  </a:cubicBezTo>
                  <a:cubicBezTo>
                    <a:pt x="992" y="609"/>
                    <a:pt x="1001" y="628"/>
                    <a:pt x="988" y="625"/>
                  </a:cubicBezTo>
                  <a:cubicBezTo>
                    <a:pt x="988" y="631"/>
                    <a:pt x="996" y="629"/>
                    <a:pt x="995" y="636"/>
                  </a:cubicBezTo>
                  <a:cubicBezTo>
                    <a:pt x="979" y="638"/>
                    <a:pt x="987" y="649"/>
                    <a:pt x="979" y="663"/>
                  </a:cubicBezTo>
                  <a:cubicBezTo>
                    <a:pt x="978" y="665"/>
                    <a:pt x="972" y="667"/>
                    <a:pt x="971" y="669"/>
                  </a:cubicBezTo>
                  <a:cubicBezTo>
                    <a:pt x="962" y="689"/>
                    <a:pt x="962" y="723"/>
                    <a:pt x="962" y="745"/>
                  </a:cubicBezTo>
                  <a:cubicBezTo>
                    <a:pt x="962" y="746"/>
                    <a:pt x="959" y="754"/>
                    <a:pt x="959" y="755"/>
                  </a:cubicBezTo>
                  <a:cubicBezTo>
                    <a:pt x="965" y="780"/>
                    <a:pt x="989" y="761"/>
                    <a:pt x="1001" y="774"/>
                  </a:cubicBezTo>
                  <a:cubicBezTo>
                    <a:pt x="1003" y="776"/>
                    <a:pt x="1001" y="782"/>
                    <a:pt x="1002" y="786"/>
                  </a:cubicBezTo>
                  <a:cubicBezTo>
                    <a:pt x="1007" y="803"/>
                    <a:pt x="1025" y="832"/>
                    <a:pt x="1018" y="852"/>
                  </a:cubicBezTo>
                  <a:cubicBezTo>
                    <a:pt x="1031" y="850"/>
                    <a:pt x="1045" y="833"/>
                    <a:pt x="1065" y="837"/>
                  </a:cubicBezTo>
                  <a:cubicBezTo>
                    <a:pt x="1071" y="839"/>
                    <a:pt x="1078" y="847"/>
                    <a:pt x="1087" y="850"/>
                  </a:cubicBezTo>
                  <a:cubicBezTo>
                    <a:pt x="1099" y="853"/>
                    <a:pt x="1113" y="852"/>
                    <a:pt x="1121" y="857"/>
                  </a:cubicBezTo>
                  <a:cubicBezTo>
                    <a:pt x="1132" y="864"/>
                    <a:pt x="1136" y="879"/>
                    <a:pt x="1147" y="885"/>
                  </a:cubicBezTo>
                  <a:cubicBezTo>
                    <a:pt x="1167" y="897"/>
                    <a:pt x="1197" y="892"/>
                    <a:pt x="1207" y="901"/>
                  </a:cubicBezTo>
                  <a:cubicBezTo>
                    <a:pt x="1210" y="905"/>
                    <a:pt x="1208" y="912"/>
                    <a:pt x="1213" y="913"/>
                  </a:cubicBezTo>
                  <a:cubicBezTo>
                    <a:pt x="1225" y="917"/>
                    <a:pt x="1280" y="895"/>
                    <a:pt x="1294" y="906"/>
                  </a:cubicBezTo>
                  <a:cubicBezTo>
                    <a:pt x="1299" y="911"/>
                    <a:pt x="1293" y="923"/>
                    <a:pt x="1294" y="936"/>
                  </a:cubicBezTo>
                  <a:cubicBezTo>
                    <a:pt x="1297" y="956"/>
                    <a:pt x="1311" y="964"/>
                    <a:pt x="1311" y="990"/>
                  </a:cubicBezTo>
                  <a:cubicBezTo>
                    <a:pt x="1311" y="994"/>
                    <a:pt x="1308" y="999"/>
                    <a:pt x="1309" y="1001"/>
                  </a:cubicBezTo>
                  <a:cubicBezTo>
                    <a:pt x="1315" y="1019"/>
                    <a:pt x="1346" y="1013"/>
                    <a:pt x="1335" y="1034"/>
                  </a:cubicBezTo>
                  <a:cubicBezTo>
                    <a:pt x="1345" y="1037"/>
                    <a:pt x="1366" y="1038"/>
                    <a:pt x="1372" y="1052"/>
                  </a:cubicBezTo>
                  <a:cubicBezTo>
                    <a:pt x="1373" y="1056"/>
                    <a:pt x="1370" y="1062"/>
                    <a:pt x="1373" y="1064"/>
                  </a:cubicBezTo>
                  <a:cubicBezTo>
                    <a:pt x="1373" y="1065"/>
                    <a:pt x="1397" y="1070"/>
                    <a:pt x="1398" y="1069"/>
                  </a:cubicBezTo>
                  <a:cubicBezTo>
                    <a:pt x="1403" y="1066"/>
                    <a:pt x="1398" y="1049"/>
                    <a:pt x="1405" y="1046"/>
                  </a:cubicBezTo>
                  <a:cubicBezTo>
                    <a:pt x="1412" y="1041"/>
                    <a:pt x="1419" y="1056"/>
                    <a:pt x="1425" y="1058"/>
                  </a:cubicBezTo>
                  <a:cubicBezTo>
                    <a:pt x="1425" y="1047"/>
                    <a:pt x="1417" y="1047"/>
                    <a:pt x="1416" y="1039"/>
                  </a:cubicBezTo>
                  <a:cubicBezTo>
                    <a:pt x="1416" y="1030"/>
                    <a:pt x="1426" y="1025"/>
                    <a:pt x="1425" y="1017"/>
                  </a:cubicBezTo>
                  <a:cubicBezTo>
                    <a:pt x="1425" y="1012"/>
                    <a:pt x="1398" y="974"/>
                    <a:pt x="1392" y="958"/>
                  </a:cubicBezTo>
                  <a:cubicBezTo>
                    <a:pt x="1390" y="952"/>
                    <a:pt x="1391" y="945"/>
                    <a:pt x="1389" y="941"/>
                  </a:cubicBezTo>
                  <a:cubicBezTo>
                    <a:pt x="1384" y="932"/>
                    <a:pt x="1362" y="919"/>
                    <a:pt x="1365" y="909"/>
                  </a:cubicBezTo>
                  <a:cubicBezTo>
                    <a:pt x="1365" y="908"/>
                    <a:pt x="1386" y="896"/>
                    <a:pt x="1388" y="893"/>
                  </a:cubicBezTo>
                  <a:cubicBezTo>
                    <a:pt x="1401" y="879"/>
                    <a:pt x="1422" y="853"/>
                    <a:pt x="1423" y="826"/>
                  </a:cubicBezTo>
                  <a:cubicBezTo>
                    <a:pt x="1425" y="799"/>
                    <a:pt x="1409" y="760"/>
                    <a:pt x="1388" y="746"/>
                  </a:cubicBezTo>
                  <a:cubicBezTo>
                    <a:pt x="1376" y="739"/>
                    <a:pt x="1347" y="737"/>
                    <a:pt x="1343" y="720"/>
                  </a:cubicBezTo>
                  <a:cubicBezTo>
                    <a:pt x="1342" y="715"/>
                    <a:pt x="1350" y="689"/>
                    <a:pt x="1354" y="678"/>
                  </a:cubicBezTo>
                  <a:cubicBezTo>
                    <a:pt x="1359" y="663"/>
                    <a:pt x="1357" y="666"/>
                    <a:pt x="1348" y="649"/>
                  </a:cubicBezTo>
                  <a:cubicBezTo>
                    <a:pt x="1342" y="639"/>
                    <a:pt x="1343" y="623"/>
                    <a:pt x="1330" y="624"/>
                  </a:cubicBezTo>
                  <a:cubicBezTo>
                    <a:pt x="1349" y="586"/>
                    <a:pt x="1301" y="586"/>
                    <a:pt x="1312" y="555"/>
                  </a:cubicBezTo>
                  <a:cubicBezTo>
                    <a:pt x="1312" y="553"/>
                    <a:pt x="1325" y="543"/>
                    <a:pt x="1328" y="543"/>
                  </a:cubicBezTo>
                  <a:cubicBezTo>
                    <a:pt x="1336" y="541"/>
                    <a:pt x="1349" y="550"/>
                    <a:pt x="1361" y="549"/>
                  </a:cubicBezTo>
                  <a:cubicBezTo>
                    <a:pt x="1363" y="549"/>
                    <a:pt x="1367" y="544"/>
                    <a:pt x="1371" y="543"/>
                  </a:cubicBezTo>
                  <a:cubicBezTo>
                    <a:pt x="1387" y="538"/>
                    <a:pt x="1394" y="546"/>
                    <a:pt x="1398" y="526"/>
                  </a:cubicBezTo>
                  <a:cubicBezTo>
                    <a:pt x="1409" y="527"/>
                    <a:pt x="1416" y="536"/>
                    <a:pt x="1430" y="534"/>
                  </a:cubicBezTo>
                  <a:cubicBezTo>
                    <a:pt x="1431" y="538"/>
                    <a:pt x="1428" y="540"/>
                    <a:pt x="1427" y="543"/>
                  </a:cubicBezTo>
                  <a:cubicBezTo>
                    <a:pt x="1440" y="536"/>
                    <a:pt x="1439" y="550"/>
                    <a:pt x="1454" y="546"/>
                  </a:cubicBezTo>
                  <a:cubicBezTo>
                    <a:pt x="1454" y="579"/>
                    <a:pt x="1490" y="551"/>
                    <a:pt x="1498" y="564"/>
                  </a:cubicBezTo>
                  <a:cubicBezTo>
                    <a:pt x="1502" y="560"/>
                    <a:pt x="1503" y="554"/>
                    <a:pt x="1513" y="555"/>
                  </a:cubicBezTo>
                  <a:cubicBezTo>
                    <a:pt x="1502" y="577"/>
                    <a:pt x="1529" y="589"/>
                    <a:pt x="1517" y="604"/>
                  </a:cubicBezTo>
                  <a:cubicBezTo>
                    <a:pt x="1523" y="605"/>
                    <a:pt x="1524" y="600"/>
                    <a:pt x="1528" y="603"/>
                  </a:cubicBezTo>
                  <a:cubicBezTo>
                    <a:pt x="1527" y="612"/>
                    <a:pt x="1532" y="615"/>
                    <a:pt x="1531" y="623"/>
                  </a:cubicBezTo>
                  <a:cubicBezTo>
                    <a:pt x="1532" y="626"/>
                    <a:pt x="1540" y="623"/>
                    <a:pt x="1544" y="623"/>
                  </a:cubicBezTo>
                  <a:cubicBezTo>
                    <a:pt x="1542" y="626"/>
                    <a:pt x="1542" y="640"/>
                    <a:pt x="1547" y="643"/>
                  </a:cubicBezTo>
                  <a:cubicBezTo>
                    <a:pt x="1553" y="645"/>
                    <a:pt x="1560" y="635"/>
                    <a:pt x="1566" y="636"/>
                  </a:cubicBezTo>
                  <a:cubicBezTo>
                    <a:pt x="1577" y="636"/>
                    <a:pt x="1583" y="657"/>
                    <a:pt x="1590" y="644"/>
                  </a:cubicBezTo>
                  <a:cubicBezTo>
                    <a:pt x="1593" y="648"/>
                    <a:pt x="1597" y="651"/>
                    <a:pt x="1598" y="658"/>
                  </a:cubicBezTo>
                  <a:cubicBezTo>
                    <a:pt x="1601" y="644"/>
                    <a:pt x="1623" y="639"/>
                    <a:pt x="1612" y="619"/>
                  </a:cubicBezTo>
                  <a:cubicBezTo>
                    <a:pt x="1623" y="618"/>
                    <a:pt x="1626" y="610"/>
                    <a:pt x="1627" y="604"/>
                  </a:cubicBezTo>
                  <a:cubicBezTo>
                    <a:pt x="1628" y="595"/>
                    <a:pt x="1622" y="604"/>
                    <a:pt x="1621" y="594"/>
                  </a:cubicBezTo>
                  <a:cubicBezTo>
                    <a:pt x="1621" y="592"/>
                    <a:pt x="1624" y="586"/>
                    <a:pt x="1624" y="585"/>
                  </a:cubicBezTo>
                  <a:cubicBezTo>
                    <a:pt x="1621" y="579"/>
                    <a:pt x="1615" y="577"/>
                    <a:pt x="1614" y="573"/>
                  </a:cubicBezTo>
                  <a:cubicBezTo>
                    <a:pt x="1613" y="566"/>
                    <a:pt x="1621" y="551"/>
                    <a:pt x="1614" y="538"/>
                  </a:cubicBezTo>
                  <a:cubicBezTo>
                    <a:pt x="1624" y="532"/>
                    <a:pt x="1625" y="544"/>
                    <a:pt x="1629" y="547"/>
                  </a:cubicBezTo>
                  <a:cubicBezTo>
                    <a:pt x="1631" y="549"/>
                    <a:pt x="1636" y="547"/>
                    <a:pt x="1638" y="548"/>
                  </a:cubicBezTo>
                  <a:cubicBezTo>
                    <a:pt x="1641" y="550"/>
                    <a:pt x="1640" y="555"/>
                    <a:pt x="1642" y="557"/>
                  </a:cubicBezTo>
                  <a:cubicBezTo>
                    <a:pt x="1645" y="558"/>
                    <a:pt x="1650" y="556"/>
                    <a:pt x="1653" y="557"/>
                  </a:cubicBezTo>
                  <a:cubicBezTo>
                    <a:pt x="1655" y="559"/>
                    <a:pt x="1654" y="563"/>
                    <a:pt x="1656" y="564"/>
                  </a:cubicBezTo>
                  <a:cubicBezTo>
                    <a:pt x="1660" y="569"/>
                    <a:pt x="1672" y="568"/>
                    <a:pt x="1677" y="571"/>
                  </a:cubicBezTo>
                  <a:cubicBezTo>
                    <a:pt x="1682" y="574"/>
                    <a:pt x="1684" y="586"/>
                    <a:pt x="1694" y="580"/>
                  </a:cubicBezTo>
                  <a:cubicBezTo>
                    <a:pt x="1696" y="587"/>
                    <a:pt x="1693" y="589"/>
                    <a:pt x="1692" y="593"/>
                  </a:cubicBezTo>
                  <a:cubicBezTo>
                    <a:pt x="1699" y="595"/>
                    <a:pt x="1699" y="586"/>
                    <a:pt x="1704" y="590"/>
                  </a:cubicBezTo>
                  <a:cubicBezTo>
                    <a:pt x="1705" y="596"/>
                    <a:pt x="1702" y="597"/>
                    <a:pt x="1703" y="601"/>
                  </a:cubicBezTo>
                  <a:cubicBezTo>
                    <a:pt x="1716" y="603"/>
                    <a:pt x="1740" y="609"/>
                    <a:pt x="1731" y="625"/>
                  </a:cubicBezTo>
                  <a:cubicBezTo>
                    <a:pt x="1737" y="626"/>
                    <a:pt x="1738" y="623"/>
                    <a:pt x="1742" y="622"/>
                  </a:cubicBezTo>
                  <a:cubicBezTo>
                    <a:pt x="1737" y="635"/>
                    <a:pt x="1758" y="625"/>
                    <a:pt x="1762" y="630"/>
                  </a:cubicBezTo>
                  <a:cubicBezTo>
                    <a:pt x="1770" y="638"/>
                    <a:pt x="1756" y="644"/>
                    <a:pt x="1757" y="656"/>
                  </a:cubicBezTo>
                  <a:cubicBezTo>
                    <a:pt x="1757" y="654"/>
                    <a:pt x="1764" y="668"/>
                    <a:pt x="1765" y="668"/>
                  </a:cubicBezTo>
                  <a:cubicBezTo>
                    <a:pt x="1768" y="669"/>
                    <a:pt x="1774" y="664"/>
                    <a:pt x="1781" y="667"/>
                  </a:cubicBezTo>
                  <a:cubicBezTo>
                    <a:pt x="1781" y="667"/>
                    <a:pt x="1785" y="675"/>
                    <a:pt x="1785" y="675"/>
                  </a:cubicBezTo>
                  <a:cubicBezTo>
                    <a:pt x="1802" y="678"/>
                    <a:pt x="1825" y="665"/>
                    <a:pt x="1824" y="693"/>
                  </a:cubicBezTo>
                  <a:cubicBezTo>
                    <a:pt x="1835" y="693"/>
                    <a:pt x="1838" y="676"/>
                    <a:pt x="1848" y="686"/>
                  </a:cubicBezTo>
                  <a:cubicBezTo>
                    <a:pt x="1851" y="683"/>
                    <a:pt x="1853" y="679"/>
                    <a:pt x="1854" y="675"/>
                  </a:cubicBezTo>
                  <a:cubicBezTo>
                    <a:pt x="1865" y="676"/>
                    <a:pt x="1860" y="681"/>
                    <a:pt x="1867" y="682"/>
                  </a:cubicBezTo>
                  <a:cubicBezTo>
                    <a:pt x="1880" y="685"/>
                    <a:pt x="1915" y="663"/>
                    <a:pt x="1913" y="679"/>
                  </a:cubicBezTo>
                  <a:cubicBezTo>
                    <a:pt x="1912" y="684"/>
                    <a:pt x="1903" y="688"/>
                    <a:pt x="1898" y="696"/>
                  </a:cubicBezTo>
                  <a:cubicBezTo>
                    <a:pt x="1892" y="706"/>
                    <a:pt x="1890" y="721"/>
                    <a:pt x="1885" y="727"/>
                  </a:cubicBezTo>
                  <a:cubicBezTo>
                    <a:pt x="1883" y="730"/>
                    <a:pt x="1875" y="732"/>
                    <a:pt x="1874" y="735"/>
                  </a:cubicBezTo>
                  <a:cubicBezTo>
                    <a:pt x="1868" y="745"/>
                    <a:pt x="1873" y="758"/>
                    <a:pt x="1875" y="769"/>
                  </a:cubicBezTo>
                  <a:cubicBezTo>
                    <a:pt x="1889" y="755"/>
                    <a:pt x="1893" y="694"/>
                    <a:pt x="1916" y="691"/>
                  </a:cubicBezTo>
                  <a:cubicBezTo>
                    <a:pt x="1925" y="690"/>
                    <a:pt x="1939" y="700"/>
                    <a:pt x="1932" y="714"/>
                  </a:cubicBezTo>
                  <a:cubicBezTo>
                    <a:pt x="1934" y="714"/>
                    <a:pt x="1937" y="713"/>
                    <a:pt x="1937" y="715"/>
                  </a:cubicBezTo>
                  <a:cubicBezTo>
                    <a:pt x="1940" y="703"/>
                    <a:pt x="1941" y="693"/>
                    <a:pt x="1948" y="690"/>
                  </a:cubicBezTo>
                  <a:cubicBezTo>
                    <a:pt x="1952" y="688"/>
                    <a:pt x="1951" y="694"/>
                    <a:pt x="1953" y="695"/>
                  </a:cubicBezTo>
                  <a:cubicBezTo>
                    <a:pt x="1958" y="696"/>
                    <a:pt x="1975" y="694"/>
                    <a:pt x="1982" y="701"/>
                  </a:cubicBezTo>
                  <a:cubicBezTo>
                    <a:pt x="1985" y="704"/>
                    <a:pt x="1988" y="720"/>
                    <a:pt x="1989" y="722"/>
                  </a:cubicBezTo>
                  <a:cubicBezTo>
                    <a:pt x="1990" y="723"/>
                    <a:pt x="1994" y="723"/>
                    <a:pt x="1993" y="721"/>
                  </a:cubicBezTo>
                  <a:cubicBezTo>
                    <a:pt x="1994" y="723"/>
                    <a:pt x="1994" y="729"/>
                    <a:pt x="1993" y="728"/>
                  </a:cubicBezTo>
                  <a:cubicBezTo>
                    <a:pt x="1996" y="730"/>
                    <a:pt x="2008" y="728"/>
                    <a:pt x="2011" y="732"/>
                  </a:cubicBezTo>
                  <a:cubicBezTo>
                    <a:pt x="2017" y="739"/>
                    <a:pt x="2010" y="780"/>
                    <a:pt x="2000" y="791"/>
                  </a:cubicBezTo>
                  <a:cubicBezTo>
                    <a:pt x="1994" y="798"/>
                    <a:pt x="1985" y="796"/>
                    <a:pt x="1982" y="800"/>
                  </a:cubicBezTo>
                  <a:cubicBezTo>
                    <a:pt x="1979" y="803"/>
                    <a:pt x="1982" y="811"/>
                    <a:pt x="1981" y="813"/>
                  </a:cubicBezTo>
                  <a:cubicBezTo>
                    <a:pt x="1979" y="816"/>
                    <a:pt x="1976" y="812"/>
                    <a:pt x="1972" y="815"/>
                  </a:cubicBezTo>
                  <a:cubicBezTo>
                    <a:pt x="1964" y="821"/>
                    <a:pt x="1971" y="835"/>
                    <a:pt x="1969" y="844"/>
                  </a:cubicBezTo>
                  <a:cubicBezTo>
                    <a:pt x="1969" y="850"/>
                    <a:pt x="1959" y="867"/>
                    <a:pt x="1958" y="875"/>
                  </a:cubicBezTo>
                  <a:cubicBezTo>
                    <a:pt x="1957" y="878"/>
                    <a:pt x="1959" y="884"/>
                    <a:pt x="1959" y="885"/>
                  </a:cubicBezTo>
                  <a:cubicBezTo>
                    <a:pt x="1956" y="889"/>
                    <a:pt x="1943" y="894"/>
                    <a:pt x="1939" y="898"/>
                  </a:cubicBezTo>
                  <a:cubicBezTo>
                    <a:pt x="1926" y="908"/>
                    <a:pt x="1925" y="913"/>
                    <a:pt x="1910" y="916"/>
                  </a:cubicBezTo>
                  <a:cubicBezTo>
                    <a:pt x="1903" y="917"/>
                    <a:pt x="1886" y="924"/>
                    <a:pt x="1878" y="929"/>
                  </a:cubicBezTo>
                  <a:cubicBezTo>
                    <a:pt x="1874" y="932"/>
                    <a:pt x="1874" y="937"/>
                    <a:pt x="1870" y="939"/>
                  </a:cubicBezTo>
                  <a:cubicBezTo>
                    <a:pt x="1865" y="941"/>
                    <a:pt x="1858" y="940"/>
                    <a:pt x="1854" y="942"/>
                  </a:cubicBezTo>
                  <a:cubicBezTo>
                    <a:pt x="1848" y="944"/>
                    <a:pt x="1838" y="954"/>
                    <a:pt x="1831" y="958"/>
                  </a:cubicBezTo>
                  <a:cubicBezTo>
                    <a:pt x="1815" y="966"/>
                    <a:pt x="1792" y="973"/>
                    <a:pt x="1785" y="981"/>
                  </a:cubicBezTo>
                  <a:cubicBezTo>
                    <a:pt x="1785" y="981"/>
                    <a:pt x="1778" y="993"/>
                    <a:pt x="1779" y="993"/>
                  </a:cubicBezTo>
                  <a:cubicBezTo>
                    <a:pt x="1776" y="1003"/>
                    <a:pt x="1784" y="1011"/>
                    <a:pt x="1783" y="1019"/>
                  </a:cubicBezTo>
                  <a:cubicBezTo>
                    <a:pt x="1782" y="1024"/>
                    <a:pt x="1768" y="1041"/>
                    <a:pt x="1760" y="1049"/>
                  </a:cubicBezTo>
                  <a:cubicBezTo>
                    <a:pt x="1758" y="1052"/>
                    <a:pt x="1753" y="1051"/>
                    <a:pt x="1750" y="1055"/>
                  </a:cubicBezTo>
                  <a:cubicBezTo>
                    <a:pt x="1743" y="1068"/>
                    <a:pt x="1747" y="1083"/>
                    <a:pt x="1744" y="1100"/>
                  </a:cubicBezTo>
                  <a:cubicBezTo>
                    <a:pt x="1743" y="1104"/>
                    <a:pt x="1737" y="1106"/>
                    <a:pt x="1736" y="1109"/>
                  </a:cubicBezTo>
                  <a:cubicBezTo>
                    <a:pt x="1734" y="1115"/>
                    <a:pt x="1738" y="1122"/>
                    <a:pt x="1737" y="1127"/>
                  </a:cubicBezTo>
                  <a:cubicBezTo>
                    <a:pt x="1736" y="1132"/>
                    <a:pt x="1729" y="1134"/>
                    <a:pt x="1727" y="1138"/>
                  </a:cubicBezTo>
                  <a:cubicBezTo>
                    <a:pt x="1722" y="1151"/>
                    <a:pt x="1729" y="1167"/>
                    <a:pt x="1718" y="1178"/>
                  </a:cubicBezTo>
                  <a:cubicBezTo>
                    <a:pt x="1742" y="1155"/>
                    <a:pt x="1743" y="1113"/>
                    <a:pt x="1763" y="1079"/>
                  </a:cubicBezTo>
                  <a:cubicBezTo>
                    <a:pt x="1769" y="1068"/>
                    <a:pt x="1778" y="1056"/>
                    <a:pt x="1785" y="1047"/>
                  </a:cubicBezTo>
                  <a:cubicBezTo>
                    <a:pt x="1805" y="1023"/>
                    <a:pt x="1832" y="989"/>
                    <a:pt x="1879" y="1005"/>
                  </a:cubicBezTo>
                  <a:cubicBezTo>
                    <a:pt x="1878" y="1007"/>
                    <a:pt x="1877" y="1009"/>
                    <a:pt x="1874" y="1009"/>
                  </a:cubicBezTo>
                  <a:cubicBezTo>
                    <a:pt x="1889" y="1012"/>
                    <a:pt x="1882" y="1017"/>
                    <a:pt x="1876" y="1032"/>
                  </a:cubicBezTo>
                  <a:cubicBezTo>
                    <a:pt x="1875" y="1034"/>
                    <a:pt x="1878" y="1039"/>
                    <a:pt x="1877" y="1041"/>
                  </a:cubicBezTo>
                  <a:cubicBezTo>
                    <a:pt x="1869" y="1056"/>
                    <a:pt x="1858" y="1059"/>
                    <a:pt x="1843" y="1067"/>
                  </a:cubicBezTo>
                  <a:cubicBezTo>
                    <a:pt x="1853" y="1067"/>
                    <a:pt x="1861" y="1068"/>
                    <a:pt x="1864" y="1077"/>
                  </a:cubicBezTo>
                  <a:cubicBezTo>
                    <a:pt x="1868" y="1070"/>
                    <a:pt x="1872" y="1052"/>
                    <a:pt x="1883" y="1058"/>
                  </a:cubicBezTo>
                  <a:cubicBezTo>
                    <a:pt x="1892" y="1062"/>
                    <a:pt x="1885" y="1080"/>
                    <a:pt x="1888" y="1091"/>
                  </a:cubicBezTo>
                  <a:cubicBezTo>
                    <a:pt x="1890" y="1095"/>
                    <a:pt x="1894" y="1088"/>
                    <a:pt x="1900" y="1090"/>
                  </a:cubicBezTo>
                  <a:cubicBezTo>
                    <a:pt x="1897" y="1109"/>
                    <a:pt x="1918" y="1105"/>
                    <a:pt x="1928" y="1109"/>
                  </a:cubicBezTo>
                  <a:cubicBezTo>
                    <a:pt x="1929" y="1109"/>
                    <a:pt x="1930" y="1116"/>
                    <a:pt x="1931" y="1116"/>
                  </a:cubicBezTo>
                  <a:cubicBezTo>
                    <a:pt x="1939" y="1117"/>
                    <a:pt x="1954" y="1107"/>
                    <a:pt x="1949" y="1123"/>
                  </a:cubicBezTo>
                  <a:cubicBezTo>
                    <a:pt x="1976" y="1120"/>
                    <a:pt x="2001" y="1116"/>
                    <a:pt x="2009" y="1097"/>
                  </a:cubicBezTo>
                  <a:cubicBezTo>
                    <a:pt x="2015" y="1100"/>
                    <a:pt x="2023" y="1099"/>
                    <a:pt x="2024" y="1092"/>
                  </a:cubicBezTo>
                  <a:cubicBezTo>
                    <a:pt x="2025" y="1087"/>
                    <a:pt x="2017" y="1084"/>
                    <a:pt x="2016" y="1077"/>
                  </a:cubicBezTo>
                  <a:cubicBezTo>
                    <a:pt x="2013" y="1064"/>
                    <a:pt x="2020" y="1024"/>
                    <a:pt x="2019" y="1025"/>
                  </a:cubicBezTo>
                  <a:cubicBezTo>
                    <a:pt x="2028" y="1016"/>
                    <a:pt x="2043" y="1038"/>
                    <a:pt x="2040" y="1052"/>
                  </a:cubicBezTo>
                  <a:cubicBezTo>
                    <a:pt x="2070" y="1026"/>
                    <a:pt x="2070" y="1078"/>
                    <a:pt x="2052" y="1090"/>
                  </a:cubicBezTo>
                  <a:cubicBezTo>
                    <a:pt x="2047" y="1088"/>
                    <a:pt x="2046" y="1080"/>
                    <a:pt x="2046" y="1072"/>
                  </a:cubicBezTo>
                  <a:cubicBezTo>
                    <a:pt x="2026" y="1078"/>
                    <a:pt x="2046" y="1092"/>
                    <a:pt x="2046" y="1101"/>
                  </a:cubicBezTo>
                  <a:cubicBezTo>
                    <a:pt x="2046" y="1109"/>
                    <a:pt x="2039" y="1111"/>
                    <a:pt x="2034" y="1119"/>
                  </a:cubicBezTo>
                  <a:cubicBezTo>
                    <a:pt x="2027" y="1130"/>
                    <a:pt x="2022" y="1146"/>
                    <a:pt x="2012" y="1155"/>
                  </a:cubicBezTo>
                  <a:cubicBezTo>
                    <a:pt x="2009" y="1158"/>
                    <a:pt x="2004" y="1158"/>
                    <a:pt x="2002" y="1161"/>
                  </a:cubicBezTo>
                  <a:cubicBezTo>
                    <a:pt x="1997" y="1167"/>
                    <a:pt x="1998" y="1178"/>
                    <a:pt x="1993" y="1181"/>
                  </a:cubicBezTo>
                  <a:cubicBezTo>
                    <a:pt x="1989" y="1183"/>
                    <a:pt x="1979" y="1179"/>
                    <a:pt x="1977" y="1181"/>
                  </a:cubicBezTo>
                  <a:cubicBezTo>
                    <a:pt x="1968" y="1187"/>
                    <a:pt x="1973" y="1197"/>
                    <a:pt x="1972" y="1208"/>
                  </a:cubicBezTo>
                  <a:cubicBezTo>
                    <a:pt x="1971" y="1224"/>
                    <a:pt x="1959" y="1238"/>
                    <a:pt x="1958" y="1251"/>
                  </a:cubicBezTo>
                  <a:cubicBezTo>
                    <a:pt x="1950" y="1256"/>
                    <a:pt x="1942" y="1247"/>
                    <a:pt x="1938" y="1246"/>
                  </a:cubicBezTo>
                  <a:cubicBezTo>
                    <a:pt x="1933" y="1245"/>
                    <a:pt x="1931" y="1251"/>
                    <a:pt x="1928" y="1249"/>
                  </a:cubicBezTo>
                  <a:cubicBezTo>
                    <a:pt x="1903" y="1233"/>
                    <a:pt x="1935" y="1164"/>
                    <a:pt x="1949" y="1160"/>
                  </a:cubicBezTo>
                  <a:cubicBezTo>
                    <a:pt x="1950" y="1160"/>
                    <a:pt x="1956" y="1165"/>
                    <a:pt x="1958" y="1163"/>
                  </a:cubicBezTo>
                  <a:cubicBezTo>
                    <a:pt x="1962" y="1159"/>
                    <a:pt x="1964" y="1150"/>
                    <a:pt x="1961" y="1143"/>
                  </a:cubicBezTo>
                  <a:cubicBezTo>
                    <a:pt x="1952" y="1149"/>
                    <a:pt x="1948" y="1159"/>
                    <a:pt x="1938" y="1165"/>
                  </a:cubicBezTo>
                  <a:cubicBezTo>
                    <a:pt x="1934" y="1158"/>
                    <a:pt x="1938" y="1154"/>
                    <a:pt x="1937" y="1145"/>
                  </a:cubicBezTo>
                  <a:cubicBezTo>
                    <a:pt x="1927" y="1150"/>
                    <a:pt x="1925" y="1172"/>
                    <a:pt x="1912" y="1183"/>
                  </a:cubicBezTo>
                  <a:cubicBezTo>
                    <a:pt x="1911" y="1184"/>
                    <a:pt x="1902" y="1185"/>
                    <a:pt x="1901" y="1186"/>
                  </a:cubicBezTo>
                  <a:cubicBezTo>
                    <a:pt x="1894" y="1194"/>
                    <a:pt x="1898" y="1202"/>
                    <a:pt x="1884" y="1207"/>
                  </a:cubicBezTo>
                  <a:cubicBezTo>
                    <a:pt x="1875" y="1209"/>
                    <a:pt x="1865" y="1208"/>
                    <a:pt x="1860" y="1205"/>
                  </a:cubicBezTo>
                  <a:cubicBezTo>
                    <a:pt x="1856" y="1203"/>
                    <a:pt x="1861" y="1197"/>
                    <a:pt x="1858" y="1193"/>
                  </a:cubicBezTo>
                  <a:cubicBezTo>
                    <a:pt x="1855" y="1189"/>
                    <a:pt x="1842" y="1192"/>
                    <a:pt x="1838" y="1187"/>
                  </a:cubicBezTo>
                  <a:cubicBezTo>
                    <a:pt x="1835" y="1185"/>
                    <a:pt x="1831" y="1169"/>
                    <a:pt x="1827" y="1160"/>
                  </a:cubicBezTo>
                  <a:cubicBezTo>
                    <a:pt x="1815" y="1139"/>
                    <a:pt x="1796" y="1107"/>
                    <a:pt x="1777" y="1141"/>
                  </a:cubicBezTo>
                  <a:cubicBezTo>
                    <a:pt x="1771" y="1142"/>
                    <a:pt x="1772" y="1134"/>
                    <a:pt x="1766" y="1135"/>
                  </a:cubicBezTo>
                  <a:cubicBezTo>
                    <a:pt x="1753" y="1155"/>
                    <a:pt x="1759" y="1171"/>
                    <a:pt x="1758" y="1185"/>
                  </a:cubicBezTo>
                  <a:cubicBezTo>
                    <a:pt x="1758" y="1189"/>
                    <a:pt x="1753" y="1196"/>
                    <a:pt x="1754" y="1200"/>
                  </a:cubicBezTo>
                  <a:cubicBezTo>
                    <a:pt x="1755" y="1206"/>
                    <a:pt x="1762" y="1212"/>
                    <a:pt x="1763" y="1219"/>
                  </a:cubicBezTo>
                  <a:cubicBezTo>
                    <a:pt x="1763" y="1230"/>
                    <a:pt x="1746" y="1262"/>
                    <a:pt x="1738" y="1268"/>
                  </a:cubicBezTo>
                  <a:cubicBezTo>
                    <a:pt x="1730" y="1275"/>
                    <a:pt x="1695" y="1286"/>
                    <a:pt x="1682" y="1291"/>
                  </a:cubicBezTo>
                  <a:cubicBezTo>
                    <a:pt x="1659" y="1300"/>
                    <a:pt x="1629" y="1302"/>
                    <a:pt x="1617" y="1319"/>
                  </a:cubicBezTo>
                  <a:cubicBezTo>
                    <a:pt x="1611" y="1329"/>
                    <a:pt x="1612" y="1343"/>
                    <a:pt x="1604" y="1351"/>
                  </a:cubicBezTo>
                  <a:cubicBezTo>
                    <a:pt x="1594" y="1360"/>
                    <a:pt x="1578" y="1359"/>
                    <a:pt x="1568" y="1366"/>
                  </a:cubicBezTo>
                  <a:cubicBezTo>
                    <a:pt x="1564" y="1369"/>
                    <a:pt x="1563" y="1380"/>
                    <a:pt x="1559" y="1383"/>
                  </a:cubicBezTo>
                  <a:cubicBezTo>
                    <a:pt x="1555" y="1385"/>
                    <a:pt x="1548" y="1383"/>
                    <a:pt x="1543" y="1384"/>
                  </a:cubicBezTo>
                  <a:cubicBezTo>
                    <a:pt x="1537" y="1386"/>
                    <a:pt x="1531" y="1395"/>
                    <a:pt x="1521" y="1400"/>
                  </a:cubicBezTo>
                  <a:cubicBezTo>
                    <a:pt x="1514" y="1404"/>
                    <a:pt x="1506" y="1403"/>
                    <a:pt x="1502" y="1405"/>
                  </a:cubicBezTo>
                  <a:cubicBezTo>
                    <a:pt x="1499" y="1408"/>
                    <a:pt x="1488" y="1428"/>
                    <a:pt x="1489" y="1429"/>
                  </a:cubicBezTo>
                  <a:cubicBezTo>
                    <a:pt x="1494" y="1442"/>
                    <a:pt x="1523" y="1424"/>
                    <a:pt x="1513" y="1445"/>
                  </a:cubicBezTo>
                  <a:cubicBezTo>
                    <a:pt x="1507" y="1458"/>
                    <a:pt x="1486" y="1453"/>
                    <a:pt x="1479" y="1466"/>
                  </a:cubicBezTo>
                  <a:cubicBezTo>
                    <a:pt x="1482" y="1460"/>
                    <a:pt x="1480" y="1473"/>
                    <a:pt x="1477" y="1475"/>
                  </a:cubicBezTo>
                  <a:cubicBezTo>
                    <a:pt x="1469" y="1479"/>
                    <a:pt x="1451" y="1474"/>
                    <a:pt x="1442" y="1481"/>
                  </a:cubicBezTo>
                  <a:cubicBezTo>
                    <a:pt x="1441" y="1481"/>
                    <a:pt x="1388" y="1549"/>
                    <a:pt x="1386" y="1511"/>
                  </a:cubicBezTo>
                  <a:cubicBezTo>
                    <a:pt x="1385" y="1500"/>
                    <a:pt x="1400" y="1501"/>
                    <a:pt x="1402" y="1495"/>
                  </a:cubicBezTo>
                  <a:cubicBezTo>
                    <a:pt x="1406" y="1486"/>
                    <a:pt x="1396" y="1473"/>
                    <a:pt x="1401" y="1465"/>
                  </a:cubicBezTo>
                  <a:cubicBezTo>
                    <a:pt x="1409" y="1454"/>
                    <a:pt x="1420" y="1462"/>
                    <a:pt x="1423" y="1453"/>
                  </a:cubicBezTo>
                  <a:cubicBezTo>
                    <a:pt x="1426" y="1444"/>
                    <a:pt x="1410" y="1416"/>
                    <a:pt x="1414" y="1400"/>
                  </a:cubicBezTo>
                  <a:cubicBezTo>
                    <a:pt x="1416" y="1391"/>
                    <a:pt x="1422" y="1388"/>
                    <a:pt x="1421" y="1380"/>
                  </a:cubicBezTo>
                  <a:cubicBezTo>
                    <a:pt x="1419" y="1370"/>
                    <a:pt x="1407" y="1367"/>
                    <a:pt x="1408" y="1357"/>
                  </a:cubicBezTo>
                  <a:cubicBezTo>
                    <a:pt x="1419" y="1350"/>
                    <a:pt x="1418" y="1363"/>
                    <a:pt x="1421" y="1366"/>
                  </a:cubicBezTo>
                  <a:cubicBezTo>
                    <a:pt x="1423" y="1368"/>
                    <a:pt x="1428" y="1367"/>
                    <a:pt x="1430" y="1369"/>
                  </a:cubicBezTo>
                  <a:cubicBezTo>
                    <a:pt x="1434" y="1372"/>
                    <a:pt x="1432" y="1376"/>
                    <a:pt x="1435" y="1377"/>
                  </a:cubicBezTo>
                  <a:cubicBezTo>
                    <a:pt x="1436" y="1378"/>
                    <a:pt x="1440" y="1376"/>
                    <a:pt x="1445" y="1377"/>
                  </a:cubicBezTo>
                  <a:cubicBezTo>
                    <a:pt x="1451" y="1378"/>
                    <a:pt x="1454" y="1387"/>
                    <a:pt x="1467" y="1382"/>
                  </a:cubicBezTo>
                  <a:cubicBezTo>
                    <a:pt x="1465" y="1375"/>
                    <a:pt x="1454" y="1364"/>
                    <a:pt x="1469" y="1364"/>
                  </a:cubicBezTo>
                  <a:cubicBezTo>
                    <a:pt x="1467" y="1349"/>
                    <a:pt x="1457" y="1346"/>
                    <a:pt x="1447" y="1337"/>
                  </a:cubicBezTo>
                  <a:cubicBezTo>
                    <a:pt x="1440" y="1331"/>
                    <a:pt x="1435" y="1321"/>
                    <a:pt x="1428" y="1320"/>
                  </a:cubicBezTo>
                  <a:cubicBezTo>
                    <a:pt x="1421" y="1318"/>
                    <a:pt x="1412" y="1322"/>
                    <a:pt x="1403" y="1322"/>
                  </a:cubicBezTo>
                  <a:cubicBezTo>
                    <a:pt x="1381" y="1322"/>
                    <a:pt x="1350" y="1322"/>
                    <a:pt x="1331" y="1321"/>
                  </a:cubicBezTo>
                  <a:cubicBezTo>
                    <a:pt x="1324" y="1320"/>
                    <a:pt x="1313" y="1319"/>
                    <a:pt x="1309" y="1316"/>
                  </a:cubicBezTo>
                  <a:cubicBezTo>
                    <a:pt x="1306" y="1313"/>
                    <a:pt x="1309" y="1310"/>
                    <a:pt x="1304" y="1304"/>
                  </a:cubicBezTo>
                  <a:cubicBezTo>
                    <a:pt x="1296" y="1292"/>
                    <a:pt x="1294" y="1299"/>
                    <a:pt x="1292" y="1282"/>
                  </a:cubicBezTo>
                  <a:cubicBezTo>
                    <a:pt x="1291" y="1273"/>
                    <a:pt x="1278" y="1249"/>
                    <a:pt x="1279" y="1249"/>
                  </a:cubicBezTo>
                  <a:cubicBezTo>
                    <a:pt x="1269" y="1245"/>
                    <a:pt x="1253" y="1264"/>
                    <a:pt x="1241" y="1249"/>
                  </a:cubicBezTo>
                  <a:cubicBezTo>
                    <a:pt x="1237" y="1243"/>
                    <a:pt x="1238" y="1230"/>
                    <a:pt x="1229" y="1223"/>
                  </a:cubicBezTo>
                  <a:cubicBezTo>
                    <a:pt x="1220" y="1218"/>
                    <a:pt x="1199" y="1222"/>
                    <a:pt x="1186" y="1220"/>
                  </a:cubicBezTo>
                  <a:cubicBezTo>
                    <a:pt x="1177" y="1218"/>
                    <a:pt x="1174" y="1211"/>
                    <a:pt x="1165" y="1218"/>
                  </a:cubicBezTo>
                  <a:cubicBezTo>
                    <a:pt x="1161" y="1221"/>
                    <a:pt x="1160" y="1230"/>
                    <a:pt x="1152" y="1237"/>
                  </a:cubicBezTo>
                  <a:cubicBezTo>
                    <a:pt x="1140" y="1247"/>
                    <a:pt x="1127" y="1241"/>
                    <a:pt x="1131" y="1263"/>
                  </a:cubicBezTo>
                  <a:cubicBezTo>
                    <a:pt x="1117" y="1266"/>
                    <a:pt x="1107" y="1259"/>
                    <a:pt x="1094" y="1265"/>
                  </a:cubicBezTo>
                  <a:cubicBezTo>
                    <a:pt x="1095" y="1260"/>
                    <a:pt x="1091" y="1261"/>
                    <a:pt x="1092" y="1256"/>
                  </a:cubicBezTo>
                  <a:cubicBezTo>
                    <a:pt x="1086" y="1256"/>
                    <a:pt x="1081" y="1269"/>
                    <a:pt x="1072" y="1269"/>
                  </a:cubicBezTo>
                  <a:cubicBezTo>
                    <a:pt x="1063" y="1269"/>
                    <a:pt x="1063" y="1256"/>
                    <a:pt x="1051" y="1254"/>
                  </a:cubicBezTo>
                  <a:cubicBezTo>
                    <a:pt x="1046" y="1254"/>
                    <a:pt x="1044" y="1258"/>
                    <a:pt x="1040" y="1257"/>
                  </a:cubicBezTo>
                  <a:cubicBezTo>
                    <a:pt x="1027" y="1252"/>
                    <a:pt x="1028" y="1243"/>
                    <a:pt x="1013" y="1243"/>
                  </a:cubicBezTo>
                  <a:cubicBezTo>
                    <a:pt x="997" y="1244"/>
                    <a:pt x="973" y="1247"/>
                    <a:pt x="966" y="1235"/>
                  </a:cubicBezTo>
                  <a:cubicBezTo>
                    <a:pt x="964" y="1231"/>
                    <a:pt x="968" y="1204"/>
                    <a:pt x="955" y="1211"/>
                  </a:cubicBezTo>
                  <a:cubicBezTo>
                    <a:pt x="953" y="1213"/>
                    <a:pt x="952" y="1220"/>
                    <a:pt x="953" y="1226"/>
                  </a:cubicBezTo>
                  <a:cubicBezTo>
                    <a:pt x="729" y="1224"/>
                    <a:pt x="503" y="1178"/>
                    <a:pt x="321" y="1120"/>
                  </a:cubicBezTo>
                  <a:cubicBezTo>
                    <a:pt x="274" y="1105"/>
                    <a:pt x="223" y="1083"/>
                    <a:pt x="173" y="1064"/>
                  </a:cubicBezTo>
                  <a:cubicBezTo>
                    <a:pt x="143" y="1052"/>
                    <a:pt x="116" y="1052"/>
                    <a:pt x="123" y="1013"/>
                  </a:cubicBezTo>
                  <a:cubicBezTo>
                    <a:pt x="102" y="1021"/>
                    <a:pt x="103" y="997"/>
                    <a:pt x="115" y="986"/>
                  </a:cubicBezTo>
                  <a:cubicBezTo>
                    <a:pt x="106" y="987"/>
                    <a:pt x="105" y="995"/>
                    <a:pt x="95" y="994"/>
                  </a:cubicBezTo>
                  <a:cubicBezTo>
                    <a:pt x="84" y="980"/>
                    <a:pt x="101" y="971"/>
                    <a:pt x="103" y="962"/>
                  </a:cubicBezTo>
                  <a:cubicBezTo>
                    <a:pt x="103" y="957"/>
                    <a:pt x="95" y="959"/>
                    <a:pt x="95" y="957"/>
                  </a:cubicBezTo>
                  <a:cubicBezTo>
                    <a:pt x="95" y="955"/>
                    <a:pt x="101" y="951"/>
                    <a:pt x="100" y="950"/>
                  </a:cubicBezTo>
                  <a:cubicBezTo>
                    <a:pt x="95" y="945"/>
                    <a:pt x="85" y="946"/>
                    <a:pt x="72" y="941"/>
                  </a:cubicBezTo>
                  <a:cubicBezTo>
                    <a:pt x="84" y="946"/>
                    <a:pt x="76" y="982"/>
                    <a:pt x="83" y="997"/>
                  </a:cubicBezTo>
                  <a:cubicBezTo>
                    <a:pt x="89" y="1012"/>
                    <a:pt x="97" y="1011"/>
                    <a:pt x="99" y="1029"/>
                  </a:cubicBezTo>
                  <a:cubicBezTo>
                    <a:pt x="101" y="1042"/>
                    <a:pt x="110" y="1053"/>
                    <a:pt x="107" y="1059"/>
                  </a:cubicBezTo>
                  <a:cubicBezTo>
                    <a:pt x="99" y="1078"/>
                    <a:pt x="63" y="1050"/>
                    <a:pt x="61" y="1034"/>
                  </a:cubicBezTo>
                  <a:cubicBezTo>
                    <a:pt x="60" y="1025"/>
                    <a:pt x="67" y="1023"/>
                    <a:pt x="70" y="1014"/>
                  </a:cubicBezTo>
                  <a:cubicBezTo>
                    <a:pt x="68" y="1008"/>
                    <a:pt x="52" y="1014"/>
                    <a:pt x="46" y="1006"/>
                  </a:cubicBezTo>
                  <a:cubicBezTo>
                    <a:pt x="45" y="1003"/>
                    <a:pt x="47" y="990"/>
                    <a:pt x="46" y="988"/>
                  </a:cubicBezTo>
                  <a:cubicBezTo>
                    <a:pt x="45" y="984"/>
                    <a:pt x="21" y="973"/>
                    <a:pt x="39" y="965"/>
                  </a:cubicBezTo>
                  <a:cubicBezTo>
                    <a:pt x="38" y="959"/>
                    <a:pt x="31" y="961"/>
                    <a:pt x="27" y="963"/>
                  </a:cubicBezTo>
                  <a:cubicBezTo>
                    <a:pt x="23" y="956"/>
                    <a:pt x="29" y="953"/>
                    <a:pt x="29" y="949"/>
                  </a:cubicBezTo>
                  <a:cubicBezTo>
                    <a:pt x="28" y="936"/>
                    <a:pt x="13" y="930"/>
                    <a:pt x="11" y="920"/>
                  </a:cubicBezTo>
                  <a:cubicBezTo>
                    <a:pt x="11" y="922"/>
                    <a:pt x="16" y="918"/>
                    <a:pt x="16" y="918"/>
                  </a:cubicBezTo>
                  <a:cubicBezTo>
                    <a:pt x="17" y="908"/>
                    <a:pt x="6" y="898"/>
                    <a:pt x="10" y="894"/>
                  </a:cubicBezTo>
                  <a:cubicBezTo>
                    <a:pt x="22" y="879"/>
                    <a:pt x="34" y="908"/>
                    <a:pt x="40" y="916"/>
                  </a:cubicBezTo>
                  <a:cubicBezTo>
                    <a:pt x="49" y="927"/>
                    <a:pt x="63" y="930"/>
                    <a:pt x="67" y="940"/>
                  </a:cubicBezTo>
                  <a:cubicBezTo>
                    <a:pt x="71" y="939"/>
                    <a:pt x="63" y="936"/>
                    <a:pt x="65" y="931"/>
                  </a:cubicBezTo>
                  <a:cubicBezTo>
                    <a:pt x="70" y="933"/>
                    <a:pt x="69" y="929"/>
                    <a:pt x="73" y="929"/>
                  </a:cubicBezTo>
                  <a:cubicBezTo>
                    <a:pt x="71" y="923"/>
                    <a:pt x="61" y="927"/>
                    <a:pt x="57" y="923"/>
                  </a:cubicBezTo>
                  <a:cubicBezTo>
                    <a:pt x="75" y="911"/>
                    <a:pt x="46" y="907"/>
                    <a:pt x="39" y="897"/>
                  </a:cubicBezTo>
                  <a:cubicBezTo>
                    <a:pt x="46" y="891"/>
                    <a:pt x="39" y="891"/>
                    <a:pt x="39" y="881"/>
                  </a:cubicBezTo>
                  <a:cubicBezTo>
                    <a:pt x="41" y="878"/>
                    <a:pt x="47" y="879"/>
                    <a:pt x="49" y="876"/>
                  </a:cubicBezTo>
                  <a:cubicBezTo>
                    <a:pt x="38" y="854"/>
                    <a:pt x="70" y="848"/>
                    <a:pt x="59" y="829"/>
                  </a:cubicBezTo>
                  <a:cubicBezTo>
                    <a:pt x="59" y="829"/>
                    <a:pt x="53" y="826"/>
                    <a:pt x="52" y="825"/>
                  </a:cubicBezTo>
                  <a:cubicBezTo>
                    <a:pt x="48" y="818"/>
                    <a:pt x="50" y="800"/>
                    <a:pt x="35" y="808"/>
                  </a:cubicBezTo>
                  <a:cubicBezTo>
                    <a:pt x="37" y="787"/>
                    <a:pt x="59" y="782"/>
                    <a:pt x="66" y="765"/>
                  </a:cubicBezTo>
                  <a:cubicBezTo>
                    <a:pt x="50" y="771"/>
                    <a:pt x="40" y="771"/>
                    <a:pt x="30" y="775"/>
                  </a:cubicBezTo>
                  <a:cubicBezTo>
                    <a:pt x="31" y="762"/>
                    <a:pt x="20" y="758"/>
                    <a:pt x="24" y="747"/>
                  </a:cubicBezTo>
                  <a:cubicBezTo>
                    <a:pt x="26" y="743"/>
                    <a:pt x="49" y="737"/>
                    <a:pt x="51" y="729"/>
                  </a:cubicBezTo>
                  <a:cubicBezTo>
                    <a:pt x="52" y="723"/>
                    <a:pt x="45" y="723"/>
                    <a:pt x="46" y="712"/>
                  </a:cubicBezTo>
                  <a:cubicBezTo>
                    <a:pt x="49" y="708"/>
                    <a:pt x="57" y="707"/>
                    <a:pt x="63" y="705"/>
                  </a:cubicBezTo>
                  <a:cubicBezTo>
                    <a:pt x="56" y="696"/>
                    <a:pt x="69" y="694"/>
                    <a:pt x="77" y="686"/>
                  </a:cubicBezTo>
                  <a:cubicBezTo>
                    <a:pt x="84" y="681"/>
                    <a:pt x="99" y="661"/>
                    <a:pt x="99" y="653"/>
                  </a:cubicBezTo>
                  <a:cubicBezTo>
                    <a:pt x="100" y="639"/>
                    <a:pt x="77" y="625"/>
                    <a:pt x="74" y="609"/>
                  </a:cubicBezTo>
                  <a:cubicBezTo>
                    <a:pt x="70" y="587"/>
                    <a:pt x="89" y="542"/>
                    <a:pt x="87" y="509"/>
                  </a:cubicBezTo>
                  <a:cubicBezTo>
                    <a:pt x="86" y="493"/>
                    <a:pt x="79" y="474"/>
                    <a:pt x="81" y="461"/>
                  </a:cubicBezTo>
                  <a:cubicBezTo>
                    <a:pt x="82" y="456"/>
                    <a:pt x="88" y="447"/>
                    <a:pt x="87" y="443"/>
                  </a:cubicBezTo>
                  <a:cubicBezTo>
                    <a:pt x="79" y="422"/>
                    <a:pt x="57" y="443"/>
                    <a:pt x="48" y="445"/>
                  </a:cubicBezTo>
                  <a:cubicBezTo>
                    <a:pt x="42" y="446"/>
                    <a:pt x="26" y="442"/>
                    <a:pt x="26" y="436"/>
                  </a:cubicBezTo>
                  <a:cubicBezTo>
                    <a:pt x="26" y="431"/>
                    <a:pt x="29" y="428"/>
                    <a:pt x="30" y="418"/>
                  </a:cubicBezTo>
                  <a:cubicBezTo>
                    <a:pt x="31" y="403"/>
                    <a:pt x="25" y="382"/>
                    <a:pt x="26" y="377"/>
                  </a:cubicBezTo>
                  <a:cubicBezTo>
                    <a:pt x="27" y="375"/>
                    <a:pt x="33" y="367"/>
                    <a:pt x="32" y="365"/>
                  </a:cubicBezTo>
                  <a:cubicBezTo>
                    <a:pt x="29" y="357"/>
                    <a:pt x="0" y="355"/>
                    <a:pt x="0" y="337"/>
                  </a:cubicBezTo>
                  <a:cubicBezTo>
                    <a:pt x="0" y="331"/>
                    <a:pt x="25" y="305"/>
                    <a:pt x="33" y="295"/>
                  </a:cubicBezTo>
                  <a:cubicBezTo>
                    <a:pt x="102" y="214"/>
                    <a:pt x="171" y="141"/>
                    <a:pt x="243" y="58"/>
                  </a:cubicBezTo>
                  <a:cubicBezTo>
                    <a:pt x="259" y="40"/>
                    <a:pt x="283" y="0"/>
                    <a:pt x="296" y="36"/>
                  </a:cubicBezTo>
                  <a:cubicBezTo>
                    <a:pt x="302" y="52"/>
                    <a:pt x="300" y="67"/>
                    <a:pt x="307" y="79"/>
                  </a:cubicBezTo>
                  <a:cubicBezTo>
                    <a:pt x="312" y="89"/>
                    <a:pt x="322" y="94"/>
                    <a:pt x="323" y="108"/>
                  </a:cubicBezTo>
                  <a:cubicBezTo>
                    <a:pt x="328" y="87"/>
                    <a:pt x="338" y="77"/>
                    <a:pt x="364" y="85"/>
                  </a:cubicBezTo>
                  <a:cubicBezTo>
                    <a:pt x="359" y="106"/>
                    <a:pt x="373" y="96"/>
                    <a:pt x="386" y="96"/>
                  </a:cubicBezTo>
                  <a:cubicBezTo>
                    <a:pt x="389" y="96"/>
                    <a:pt x="392" y="100"/>
                    <a:pt x="395" y="100"/>
                  </a:cubicBezTo>
                  <a:cubicBezTo>
                    <a:pt x="406" y="100"/>
                    <a:pt x="420" y="95"/>
                    <a:pt x="425" y="96"/>
                  </a:cubicBezTo>
                  <a:cubicBezTo>
                    <a:pt x="432" y="97"/>
                    <a:pt x="434" y="104"/>
                    <a:pt x="440" y="103"/>
                  </a:cubicBezTo>
                  <a:cubicBezTo>
                    <a:pt x="435" y="114"/>
                    <a:pt x="414" y="115"/>
                    <a:pt x="402" y="114"/>
                  </a:cubicBezTo>
                  <a:cubicBezTo>
                    <a:pt x="399" y="113"/>
                    <a:pt x="397" y="109"/>
                    <a:pt x="394" y="109"/>
                  </a:cubicBezTo>
                  <a:cubicBezTo>
                    <a:pt x="380" y="109"/>
                    <a:pt x="367" y="115"/>
                    <a:pt x="357" y="123"/>
                  </a:cubicBezTo>
                  <a:cubicBezTo>
                    <a:pt x="369" y="129"/>
                    <a:pt x="380" y="114"/>
                    <a:pt x="397" y="116"/>
                  </a:cubicBezTo>
                  <a:cubicBezTo>
                    <a:pt x="395" y="116"/>
                    <a:pt x="403" y="123"/>
                    <a:pt x="403" y="123"/>
                  </a:cubicBezTo>
                  <a:cubicBezTo>
                    <a:pt x="414" y="123"/>
                    <a:pt x="428" y="111"/>
                    <a:pt x="437" y="116"/>
                  </a:cubicBezTo>
                  <a:cubicBezTo>
                    <a:pt x="439" y="117"/>
                    <a:pt x="436" y="125"/>
                    <a:pt x="438" y="125"/>
                  </a:cubicBezTo>
                  <a:cubicBezTo>
                    <a:pt x="449" y="126"/>
                    <a:pt x="463" y="109"/>
                    <a:pt x="468" y="99"/>
                  </a:cubicBezTo>
                  <a:cubicBezTo>
                    <a:pt x="483" y="107"/>
                    <a:pt x="470" y="125"/>
                    <a:pt x="470" y="140"/>
                  </a:cubicBezTo>
                  <a:cubicBezTo>
                    <a:pt x="469" y="146"/>
                    <a:pt x="471" y="163"/>
                    <a:pt x="473" y="164"/>
                  </a:cubicBezTo>
                  <a:cubicBezTo>
                    <a:pt x="485" y="172"/>
                    <a:pt x="489" y="147"/>
                    <a:pt x="504" y="148"/>
                  </a:cubicBezTo>
                  <a:cubicBezTo>
                    <a:pt x="506" y="160"/>
                    <a:pt x="506" y="171"/>
                    <a:pt x="495" y="173"/>
                  </a:cubicBezTo>
                  <a:cubicBezTo>
                    <a:pt x="500" y="182"/>
                    <a:pt x="505" y="183"/>
                    <a:pt x="513" y="179"/>
                  </a:cubicBezTo>
                  <a:cubicBezTo>
                    <a:pt x="518" y="176"/>
                    <a:pt x="518" y="170"/>
                    <a:pt x="522" y="169"/>
                  </a:cubicBezTo>
                  <a:cubicBezTo>
                    <a:pt x="538" y="166"/>
                    <a:pt x="546" y="185"/>
                    <a:pt x="556" y="200"/>
                  </a:cubicBezTo>
                  <a:cubicBezTo>
                    <a:pt x="559" y="204"/>
                    <a:pt x="566" y="207"/>
                    <a:pt x="571" y="213"/>
                  </a:cubicBezTo>
                  <a:cubicBezTo>
                    <a:pt x="586" y="228"/>
                    <a:pt x="591" y="247"/>
                    <a:pt x="608" y="248"/>
                  </a:cubicBezTo>
                  <a:cubicBezTo>
                    <a:pt x="619" y="249"/>
                    <a:pt x="626" y="246"/>
                    <a:pt x="634" y="260"/>
                  </a:cubicBezTo>
                  <a:cubicBezTo>
                    <a:pt x="632" y="258"/>
                    <a:pt x="644" y="278"/>
                    <a:pt x="638" y="285"/>
                  </a:cubicBezTo>
                  <a:cubicBezTo>
                    <a:pt x="635" y="287"/>
                    <a:pt x="620" y="286"/>
                    <a:pt x="615" y="288"/>
                  </a:cubicBezTo>
                  <a:cubicBezTo>
                    <a:pt x="608" y="293"/>
                    <a:pt x="615" y="297"/>
                    <a:pt x="607" y="296"/>
                  </a:cubicBezTo>
                  <a:cubicBezTo>
                    <a:pt x="619" y="306"/>
                    <a:pt x="634" y="318"/>
                    <a:pt x="656" y="320"/>
                  </a:cubicBezTo>
                  <a:cubicBezTo>
                    <a:pt x="669" y="321"/>
                    <a:pt x="682" y="313"/>
                    <a:pt x="691" y="316"/>
                  </a:cubicBezTo>
                  <a:cubicBezTo>
                    <a:pt x="694" y="316"/>
                    <a:pt x="717" y="338"/>
                    <a:pt x="712" y="344"/>
                  </a:cubicBezTo>
                  <a:cubicBezTo>
                    <a:pt x="721" y="344"/>
                    <a:pt x="726" y="348"/>
                    <a:pt x="727" y="357"/>
                  </a:cubicBezTo>
                  <a:cubicBezTo>
                    <a:pt x="727" y="366"/>
                    <a:pt x="713" y="364"/>
                    <a:pt x="721" y="375"/>
                  </a:cubicBezTo>
                  <a:cubicBezTo>
                    <a:pt x="723" y="377"/>
                    <a:pt x="722" y="381"/>
                    <a:pt x="725" y="382"/>
                  </a:cubicBezTo>
                  <a:cubicBezTo>
                    <a:pt x="748" y="385"/>
                    <a:pt x="723" y="335"/>
                    <a:pt x="735" y="324"/>
                  </a:cubicBezTo>
                  <a:cubicBezTo>
                    <a:pt x="739" y="320"/>
                    <a:pt x="754" y="321"/>
                    <a:pt x="756" y="321"/>
                  </a:cubicBezTo>
                  <a:cubicBezTo>
                    <a:pt x="765" y="317"/>
                    <a:pt x="763" y="310"/>
                    <a:pt x="776" y="307"/>
                  </a:cubicBezTo>
                  <a:cubicBezTo>
                    <a:pt x="769" y="304"/>
                    <a:pt x="714" y="332"/>
                    <a:pt x="724" y="302"/>
                  </a:cubicBezTo>
                  <a:cubicBezTo>
                    <a:pt x="724" y="302"/>
                    <a:pt x="737" y="294"/>
                    <a:pt x="736" y="294"/>
                  </a:cubicBezTo>
                  <a:cubicBezTo>
                    <a:pt x="738" y="293"/>
                    <a:pt x="750" y="295"/>
                    <a:pt x="758" y="292"/>
                  </a:cubicBezTo>
                  <a:cubicBezTo>
                    <a:pt x="762" y="291"/>
                    <a:pt x="774" y="282"/>
                    <a:pt x="780" y="292"/>
                  </a:cubicBezTo>
                  <a:cubicBezTo>
                    <a:pt x="783" y="297"/>
                    <a:pt x="780" y="307"/>
                    <a:pt x="781" y="313"/>
                  </a:cubicBezTo>
                  <a:cubicBezTo>
                    <a:pt x="784" y="320"/>
                    <a:pt x="794" y="332"/>
                    <a:pt x="797" y="333"/>
                  </a:cubicBezTo>
                  <a:cubicBezTo>
                    <a:pt x="801" y="334"/>
                    <a:pt x="807" y="332"/>
                    <a:pt x="815" y="333"/>
                  </a:cubicBezTo>
                  <a:cubicBezTo>
                    <a:pt x="821" y="360"/>
                    <a:pt x="841" y="348"/>
                    <a:pt x="870" y="352"/>
                  </a:cubicBezTo>
                  <a:cubicBezTo>
                    <a:pt x="883" y="353"/>
                    <a:pt x="891" y="362"/>
                    <a:pt x="901" y="351"/>
                  </a:cubicBezTo>
                  <a:cubicBezTo>
                    <a:pt x="904" y="351"/>
                    <a:pt x="904" y="368"/>
                    <a:pt x="915" y="362"/>
                  </a:cubicBezTo>
                  <a:cubicBezTo>
                    <a:pt x="928" y="355"/>
                    <a:pt x="874" y="342"/>
                    <a:pt x="903" y="328"/>
                  </a:cubicBezTo>
                  <a:cubicBezTo>
                    <a:pt x="924" y="317"/>
                    <a:pt x="913" y="340"/>
                    <a:pt x="937" y="337"/>
                  </a:cubicBezTo>
                  <a:cubicBezTo>
                    <a:pt x="933" y="358"/>
                    <a:pt x="927" y="378"/>
                    <a:pt x="950" y="384"/>
                  </a:cubicBezTo>
                  <a:cubicBezTo>
                    <a:pt x="949" y="361"/>
                    <a:pt x="940" y="355"/>
                    <a:pt x="952" y="343"/>
                  </a:cubicBezTo>
                  <a:cubicBezTo>
                    <a:pt x="954" y="341"/>
                    <a:pt x="958" y="345"/>
                    <a:pt x="961" y="344"/>
                  </a:cubicBezTo>
                  <a:cubicBezTo>
                    <a:pt x="964" y="342"/>
                    <a:pt x="962" y="332"/>
                    <a:pt x="968" y="327"/>
                  </a:cubicBezTo>
                  <a:cubicBezTo>
                    <a:pt x="972" y="324"/>
                    <a:pt x="977" y="328"/>
                    <a:pt x="979" y="325"/>
                  </a:cubicBezTo>
                  <a:cubicBezTo>
                    <a:pt x="981" y="320"/>
                    <a:pt x="982" y="308"/>
                    <a:pt x="975" y="304"/>
                  </a:cubicBezTo>
                  <a:cubicBezTo>
                    <a:pt x="976" y="324"/>
                    <a:pt x="948" y="304"/>
                    <a:pt x="968" y="299"/>
                  </a:cubicBezTo>
                  <a:cubicBezTo>
                    <a:pt x="969" y="292"/>
                    <a:pt x="964" y="293"/>
                    <a:pt x="963" y="287"/>
                  </a:cubicBezTo>
                  <a:cubicBezTo>
                    <a:pt x="972" y="282"/>
                    <a:pt x="979" y="293"/>
                    <a:pt x="979" y="280"/>
                  </a:cubicBezTo>
                  <a:cubicBezTo>
                    <a:pt x="968" y="283"/>
                    <a:pt x="969" y="278"/>
                    <a:pt x="962" y="273"/>
                  </a:cubicBezTo>
                  <a:cubicBezTo>
                    <a:pt x="958" y="270"/>
                    <a:pt x="952" y="273"/>
                    <a:pt x="948" y="271"/>
                  </a:cubicBezTo>
                  <a:cubicBezTo>
                    <a:pt x="938" y="266"/>
                    <a:pt x="929" y="253"/>
                    <a:pt x="929" y="242"/>
                  </a:cubicBezTo>
                  <a:cubicBezTo>
                    <a:pt x="930" y="237"/>
                    <a:pt x="937" y="233"/>
                    <a:pt x="937" y="227"/>
                  </a:cubicBezTo>
                  <a:cubicBezTo>
                    <a:pt x="937" y="223"/>
                    <a:pt x="932" y="223"/>
                    <a:pt x="931" y="219"/>
                  </a:cubicBezTo>
                  <a:cubicBezTo>
                    <a:pt x="929" y="212"/>
                    <a:pt x="931" y="196"/>
                    <a:pt x="934" y="192"/>
                  </a:cubicBezTo>
                  <a:cubicBezTo>
                    <a:pt x="937" y="188"/>
                    <a:pt x="947" y="195"/>
                    <a:pt x="948" y="189"/>
                  </a:cubicBezTo>
                  <a:cubicBezTo>
                    <a:pt x="949" y="183"/>
                    <a:pt x="941" y="187"/>
                    <a:pt x="942" y="181"/>
                  </a:cubicBezTo>
                  <a:cubicBezTo>
                    <a:pt x="951" y="177"/>
                    <a:pt x="948" y="169"/>
                    <a:pt x="955" y="168"/>
                  </a:cubicBezTo>
                  <a:cubicBezTo>
                    <a:pt x="960" y="166"/>
                    <a:pt x="981" y="176"/>
                    <a:pt x="987" y="191"/>
                  </a:cubicBezTo>
                  <a:cubicBezTo>
                    <a:pt x="989" y="196"/>
                    <a:pt x="986" y="206"/>
                    <a:pt x="987" y="211"/>
                  </a:cubicBezTo>
                  <a:cubicBezTo>
                    <a:pt x="991" y="228"/>
                    <a:pt x="1018" y="240"/>
                    <a:pt x="995" y="247"/>
                  </a:cubicBezTo>
                  <a:cubicBezTo>
                    <a:pt x="1009" y="249"/>
                    <a:pt x="997" y="264"/>
                    <a:pt x="990" y="267"/>
                  </a:cubicBezTo>
                  <a:cubicBezTo>
                    <a:pt x="995" y="270"/>
                    <a:pt x="1005" y="267"/>
                    <a:pt x="1005" y="276"/>
                  </a:cubicBezTo>
                  <a:cubicBezTo>
                    <a:pt x="1009" y="277"/>
                    <a:pt x="1010" y="274"/>
                    <a:pt x="1009" y="269"/>
                  </a:cubicBezTo>
                  <a:cubicBezTo>
                    <a:pt x="1019" y="273"/>
                    <a:pt x="1033" y="270"/>
                    <a:pt x="1034" y="285"/>
                  </a:cubicBezTo>
                  <a:cubicBezTo>
                    <a:pt x="1033" y="287"/>
                    <a:pt x="1021" y="280"/>
                    <a:pt x="1020" y="284"/>
                  </a:cubicBezTo>
                  <a:cubicBezTo>
                    <a:pt x="1020" y="281"/>
                    <a:pt x="1035" y="329"/>
                    <a:pt x="1034" y="329"/>
                  </a:cubicBezTo>
                  <a:cubicBezTo>
                    <a:pt x="1037" y="329"/>
                    <a:pt x="1043" y="313"/>
                    <a:pt x="1043" y="312"/>
                  </a:cubicBezTo>
                  <a:cubicBezTo>
                    <a:pt x="1046" y="301"/>
                    <a:pt x="1043" y="293"/>
                    <a:pt x="1044" y="284"/>
                  </a:cubicBezTo>
                  <a:close/>
                </a:path>
              </a:pathLst>
            </a:custGeom>
            <a:solidFill>
              <a:schemeClr val="bg1">
                <a:lumMod val="9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BCE2F2A5-AA08-48C6-A8A2-1D199549DFE0}"/>
              </a:ext>
            </a:extLst>
          </p:cNvPr>
          <p:cNvSpPr>
            <a:spLocks noGrp="1"/>
          </p:cNvSpPr>
          <p:nvPr>
            <p:ph type="title"/>
          </p:nvPr>
        </p:nvSpPr>
        <p:spPr>
          <a:xfrm>
            <a:off x="901847" y="4490301"/>
            <a:ext cx="4762500" cy="419132"/>
          </a:xfrm>
        </p:spPr>
        <p:txBody>
          <a:bodyPr/>
          <a:lstStyle/>
          <a:p>
            <a:r>
              <a:rPr lang="en-GB" dirty="0"/>
              <a:t>The Canadian COVID Experience  </a:t>
            </a:r>
            <a:endParaRPr lang="en-US" dirty="0"/>
          </a:p>
        </p:txBody>
      </p:sp>
      <p:sp>
        <p:nvSpPr>
          <p:cNvPr id="12" name="Oval 11"/>
          <p:cNvSpPr/>
          <p:nvPr/>
        </p:nvSpPr>
        <p:spPr>
          <a:xfrm>
            <a:off x="1098795" y="2099604"/>
            <a:ext cx="789120" cy="789119"/>
          </a:xfrm>
          <a:prstGeom prst="ellipse">
            <a:avLst/>
          </a:prstGeom>
          <a:ln w="57150">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IN" sz="2800" b="1" dirty="0">
                <a:latin typeface="Arial" pitchFamily="34" charset="0"/>
                <a:cs typeface="Arial" pitchFamily="34" charset="0"/>
              </a:rPr>
              <a:t>01</a:t>
            </a:r>
          </a:p>
        </p:txBody>
      </p:sp>
      <p:grpSp>
        <p:nvGrpSpPr>
          <p:cNvPr id="74" name="Group 73">
            <a:extLst>
              <a:ext uri="{C183D7F6-B498-43B3-948B-1728B52AA6E4}">
                <adec:decorative xmlns:adec="http://schemas.microsoft.com/office/drawing/2017/decorative" val="1"/>
              </a:ext>
            </a:extLst>
          </p:cNvPr>
          <p:cNvGrpSpPr/>
          <p:nvPr/>
        </p:nvGrpSpPr>
        <p:grpSpPr>
          <a:xfrm>
            <a:off x="2600714" y="3032851"/>
            <a:ext cx="228900" cy="575564"/>
            <a:chOff x="1750158" y="3947923"/>
            <a:chExt cx="440262" cy="1107028"/>
          </a:xfrm>
        </p:grpSpPr>
        <p:sp>
          <p:nvSpPr>
            <p:cNvPr id="69" name="Oval 68"/>
            <p:cNvSpPr/>
            <p:nvPr/>
          </p:nvSpPr>
          <p:spPr>
            <a:xfrm>
              <a:off x="192531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baseline="-25000" dirty="0"/>
            </a:p>
          </p:txBody>
        </p:sp>
        <p:sp>
          <p:nvSpPr>
            <p:cNvPr id="70" name="Oval 69"/>
            <p:cNvSpPr/>
            <p:nvPr/>
          </p:nvSpPr>
          <p:spPr>
            <a:xfrm>
              <a:off x="210047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71" name="Oval 70"/>
            <p:cNvSpPr/>
            <p:nvPr/>
          </p:nvSpPr>
          <p:spPr>
            <a:xfrm>
              <a:off x="1750158"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73" name="Straight Arrow Connector 72"/>
            <p:cNvCxnSpPr/>
            <p:nvPr/>
          </p:nvCxnSpPr>
          <p:spPr>
            <a:xfrm flipH="1">
              <a:off x="1967148" y="3992764"/>
              <a:ext cx="1" cy="1062187"/>
            </a:xfrm>
            <a:prstGeom prst="straightConnector1">
              <a:avLst/>
            </a:prstGeom>
            <a:ln>
              <a:solidFill>
                <a:schemeClr val="tx1">
                  <a:lumMod val="50000"/>
                  <a:lumOff val="50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grpSp>
        <p:nvGrpSpPr>
          <p:cNvPr id="75" name="Group 74">
            <a:extLst>
              <a:ext uri="{C183D7F6-B498-43B3-948B-1728B52AA6E4}">
                <adec:decorative xmlns:adec="http://schemas.microsoft.com/office/drawing/2017/decorative" val="1"/>
              </a:ext>
            </a:extLst>
          </p:cNvPr>
          <p:cNvGrpSpPr/>
          <p:nvPr/>
        </p:nvGrpSpPr>
        <p:grpSpPr>
          <a:xfrm rot="10800000">
            <a:off x="1357046" y="1358665"/>
            <a:ext cx="228900" cy="575564"/>
            <a:chOff x="1750158" y="3947923"/>
            <a:chExt cx="440262" cy="1107028"/>
          </a:xfrm>
        </p:grpSpPr>
        <p:sp>
          <p:nvSpPr>
            <p:cNvPr id="76" name="Oval 75"/>
            <p:cNvSpPr/>
            <p:nvPr/>
          </p:nvSpPr>
          <p:spPr>
            <a:xfrm>
              <a:off x="192531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baseline="-25000" dirty="0"/>
            </a:p>
          </p:txBody>
        </p:sp>
        <p:sp>
          <p:nvSpPr>
            <p:cNvPr id="77" name="Oval 76"/>
            <p:cNvSpPr/>
            <p:nvPr/>
          </p:nvSpPr>
          <p:spPr>
            <a:xfrm>
              <a:off x="210047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78" name="Oval 77"/>
            <p:cNvSpPr/>
            <p:nvPr/>
          </p:nvSpPr>
          <p:spPr>
            <a:xfrm>
              <a:off x="1750158"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79" name="Straight Arrow Connector 78"/>
            <p:cNvCxnSpPr/>
            <p:nvPr/>
          </p:nvCxnSpPr>
          <p:spPr>
            <a:xfrm flipH="1">
              <a:off x="1967148" y="3992764"/>
              <a:ext cx="1" cy="1062187"/>
            </a:xfrm>
            <a:prstGeom prst="straightConnector1">
              <a:avLst/>
            </a:prstGeom>
            <a:ln>
              <a:solidFill>
                <a:schemeClr val="tx1">
                  <a:lumMod val="50000"/>
                  <a:lumOff val="50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C183D7F6-B498-43B3-948B-1728B52AA6E4}">
                <adec:decorative xmlns:adec="http://schemas.microsoft.com/office/drawing/2017/decorative" val="1"/>
              </a:ext>
            </a:extLst>
          </p:cNvPr>
          <p:cNvGrpSpPr/>
          <p:nvPr/>
        </p:nvGrpSpPr>
        <p:grpSpPr>
          <a:xfrm rot="10800000">
            <a:off x="3844383" y="1358665"/>
            <a:ext cx="228900" cy="575564"/>
            <a:chOff x="1750158" y="3947923"/>
            <a:chExt cx="440262" cy="1107028"/>
          </a:xfrm>
        </p:grpSpPr>
        <p:sp>
          <p:nvSpPr>
            <p:cNvPr id="81" name="Oval 80"/>
            <p:cNvSpPr/>
            <p:nvPr/>
          </p:nvSpPr>
          <p:spPr>
            <a:xfrm>
              <a:off x="192531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baseline="-25000" dirty="0"/>
            </a:p>
          </p:txBody>
        </p:sp>
        <p:sp>
          <p:nvSpPr>
            <p:cNvPr id="82" name="Oval 81"/>
            <p:cNvSpPr/>
            <p:nvPr/>
          </p:nvSpPr>
          <p:spPr>
            <a:xfrm>
              <a:off x="210047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83" name="Oval 82"/>
            <p:cNvSpPr/>
            <p:nvPr/>
          </p:nvSpPr>
          <p:spPr>
            <a:xfrm>
              <a:off x="1750158"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84" name="Straight Arrow Connector 83"/>
            <p:cNvCxnSpPr/>
            <p:nvPr/>
          </p:nvCxnSpPr>
          <p:spPr>
            <a:xfrm flipH="1">
              <a:off x="1967148" y="3992764"/>
              <a:ext cx="1" cy="1062187"/>
            </a:xfrm>
            <a:prstGeom prst="straightConnector1">
              <a:avLst/>
            </a:prstGeom>
            <a:ln>
              <a:solidFill>
                <a:schemeClr val="tx1">
                  <a:lumMod val="50000"/>
                  <a:lumOff val="50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grpSp>
        <p:nvGrpSpPr>
          <p:cNvPr id="85" name="Group 84">
            <a:extLst>
              <a:ext uri="{C183D7F6-B498-43B3-948B-1728B52AA6E4}">
                <adec:decorative xmlns:adec="http://schemas.microsoft.com/office/drawing/2017/decorative" val="1"/>
              </a:ext>
            </a:extLst>
          </p:cNvPr>
          <p:cNvGrpSpPr/>
          <p:nvPr/>
        </p:nvGrpSpPr>
        <p:grpSpPr>
          <a:xfrm>
            <a:off x="5078484" y="3032851"/>
            <a:ext cx="228900" cy="575564"/>
            <a:chOff x="1750158" y="3947923"/>
            <a:chExt cx="440262" cy="1107028"/>
          </a:xfrm>
        </p:grpSpPr>
        <p:sp>
          <p:nvSpPr>
            <p:cNvPr id="86" name="Oval 85"/>
            <p:cNvSpPr/>
            <p:nvPr/>
          </p:nvSpPr>
          <p:spPr>
            <a:xfrm>
              <a:off x="192531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baseline="-25000" dirty="0"/>
            </a:p>
          </p:txBody>
        </p:sp>
        <p:sp>
          <p:nvSpPr>
            <p:cNvPr id="87" name="Oval 86"/>
            <p:cNvSpPr/>
            <p:nvPr/>
          </p:nvSpPr>
          <p:spPr>
            <a:xfrm>
              <a:off x="210047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88" name="Oval 87"/>
            <p:cNvSpPr/>
            <p:nvPr/>
          </p:nvSpPr>
          <p:spPr>
            <a:xfrm>
              <a:off x="1750158"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89" name="Straight Arrow Connector 88"/>
            <p:cNvCxnSpPr/>
            <p:nvPr/>
          </p:nvCxnSpPr>
          <p:spPr>
            <a:xfrm flipH="1">
              <a:off x="1967148" y="3992764"/>
              <a:ext cx="1" cy="1062187"/>
            </a:xfrm>
            <a:prstGeom prst="straightConnector1">
              <a:avLst/>
            </a:prstGeom>
            <a:ln>
              <a:solidFill>
                <a:schemeClr val="tx1">
                  <a:lumMod val="50000"/>
                  <a:lumOff val="50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grpSp>
        <p:nvGrpSpPr>
          <p:cNvPr id="90" name="Group 89">
            <a:extLst>
              <a:ext uri="{C183D7F6-B498-43B3-948B-1728B52AA6E4}">
                <adec:decorative xmlns:adec="http://schemas.microsoft.com/office/drawing/2017/decorative" val="1"/>
              </a:ext>
            </a:extLst>
          </p:cNvPr>
          <p:cNvGrpSpPr/>
          <p:nvPr/>
        </p:nvGrpSpPr>
        <p:grpSpPr>
          <a:xfrm rot="10800000">
            <a:off x="6320351" y="1358665"/>
            <a:ext cx="228900" cy="575564"/>
            <a:chOff x="1750158" y="3947923"/>
            <a:chExt cx="440262" cy="1107028"/>
          </a:xfrm>
        </p:grpSpPr>
        <p:sp>
          <p:nvSpPr>
            <p:cNvPr id="91" name="Oval 90"/>
            <p:cNvSpPr/>
            <p:nvPr/>
          </p:nvSpPr>
          <p:spPr>
            <a:xfrm>
              <a:off x="192531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baseline="-25000" dirty="0"/>
            </a:p>
          </p:txBody>
        </p:sp>
        <p:sp>
          <p:nvSpPr>
            <p:cNvPr id="92" name="Oval 91"/>
            <p:cNvSpPr/>
            <p:nvPr/>
          </p:nvSpPr>
          <p:spPr>
            <a:xfrm>
              <a:off x="210047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93" name="Oval 92"/>
            <p:cNvSpPr/>
            <p:nvPr/>
          </p:nvSpPr>
          <p:spPr>
            <a:xfrm>
              <a:off x="1750158"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94" name="Straight Arrow Connector 93"/>
            <p:cNvCxnSpPr/>
            <p:nvPr/>
          </p:nvCxnSpPr>
          <p:spPr>
            <a:xfrm flipH="1">
              <a:off x="1967148" y="3992764"/>
              <a:ext cx="1" cy="1062187"/>
            </a:xfrm>
            <a:prstGeom prst="straightConnector1">
              <a:avLst/>
            </a:prstGeom>
            <a:ln>
              <a:solidFill>
                <a:schemeClr val="tx1">
                  <a:lumMod val="50000"/>
                  <a:lumOff val="50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C183D7F6-B498-43B3-948B-1728B52AA6E4}">
                <adec:decorative xmlns:adec="http://schemas.microsoft.com/office/drawing/2017/decorative" val="1"/>
              </a:ext>
            </a:extLst>
          </p:cNvPr>
          <p:cNvGrpSpPr/>
          <p:nvPr/>
        </p:nvGrpSpPr>
        <p:grpSpPr>
          <a:xfrm>
            <a:off x="7562218" y="3032851"/>
            <a:ext cx="228900" cy="575564"/>
            <a:chOff x="1750158" y="3947923"/>
            <a:chExt cx="440262" cy="1107028"/>
          </a:xfrm>
        </p:grpSpPr>
        <p:sp>
          <p:nvSpPr>
            <p:cNvPr id="96" name="Oval 95"/>
            <p:cNvSpPr/>
            <p:nvPr/>
          </p:nvSpPr>
          <p:spPr>
            <a:xfrm>
              <a:off x="192531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baseline="-25000" dirty="0"/>
            </a:p>
          </p:txBody>
        </p:sp>
        <p:sp>
          <p:nvSpPr>
            <p:cNvPr id="97" name="Oval 96"/>
            <p:cNvSpPr/>
            <p:nvPr/>
          </p:nvSpPr>
          <p:spPr>
            <a:xfrm>
              <a:off x="2100479"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98" name="Oval 97"/>
            <p:cNvSpPr/>
            <p:nvPr/>
          </p:nvSpPr>
          <p:spPr>
            <a:xfrm>
              <a:off x="1750158" y="3947923"/>
              <a:ext cx="89941" cy="89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99" name="Straight Arrow Connector 98"/>
            <p:cNvCxnSpPr/>
            <p:nvPr/>
          </p:nvCxnSpPr>
          <p:spPr>
            <a:xfrm flipH="1">
              <a:off x="1967148" y="3992764"/>
              <a:ext cx="1" cy="1062187"/>
            </a:xfrm>
            <a:prstGeom prst="straightConnector1">
              <a:avLst/>
            </a:prstGeom>
            <a:ln>
              <a:solidFill>
                <a:schemeClr val="tx1">
                  <a:lumMod val="50000"/>
                  <a:lumOff val="50000"/>
                </a:schemeClr>
              </a:solidFill>
              <a:headEnd type="oval"/>
              <a:tailEnd type="oval" w="lg" len="lg"/>
            </a:ln>
          </p:spPr>
          <p:style>
            <a:lnRef idx="1">
              <a:schemeClr val="accent1"/>
            </a:lnRef>
            <a:fillRef idx="0">
              <a:schemeClr val="accent1"/>
            </a:fillRef>
            <a:effectRef idx="0">
              <a:schemeClr val="accent1"/>
            </a:effectRef>
            <a:fontRef idx="minor">
              <a:schemeClr val="tx1"/>
            </a:fontRef>
          </p:style>
        </p:cxnSp>
      </p:grpSp>
      <p:sp>
        <p:nvSpPr>
          <p:cNvPr id="255" name="TextBox 254"/>
          <p:cNvSpPr txBox="1"/>
          <p:nvPr/>
        </p:nvSpPr>
        <p:spPr>
          <a:xfrm>
            <a:off x="1626287" y="1341761"/>
            <a:ext cx="1733533" cy="392415"/>
          </a:xfrm>
          <a:prstGeom prst="rect">
            <a:avLst/>
          </a:prstGeom>
          <a:noFill/>
        </p:spPr>
        <p:txBody>
          <a:bodyPr wrap="square" rtlCol="0">
            <a:spAutoFit/>
          </a:bodyPr>
          <a:lstStyle/>
          <a:p>
            <a:r>
              <a:rPr lang="en-IN" sz="1050" b="1" dirty="0">
                <a:solidFill>
                  <a:schemeClr val="accent1"/>
                </a:solidFill>
                <a:latin typeface="Arial" pitchFamily="34" charset="0"/>
                <a:cs typeface="Arial" pitchFamily="34" charset="0"/>
              </a:rPr>
              <a:t>Jan 2020</a:t>
            </a:r>
          </a:p>
          <a:p>
            <a:r>
              <a:rPr lang="en-IN" sz="900" dirty="0">
                <a:solidFill>
                  <a:schemeClr val="tx2"/>
                </a:solidFill>
                <a:latin typeface="Arial" pitchFamily="34" charset="0"/>
                <a:cs typeface="Arial" pitchFamily="34" charset="0"/>
              </a:rPr>
              <a:t>First confirmed case</a:t>
            </a:r>
            <a:endParaRPr lang="en-IN" sz="1050" dirty="0">
              <a:solidFill>
                <a:schemeClr val="tx2"/>
              </a:solidFill>
              <a:latin typeface="Arial" pitchFamily="34" charset="0"/>
              <a:cs typeface="Arial" pitchFamily="34" charset="0"/>
            </a:endParaRPr>
          </a:p>
        </p:txBody>
      </p:sp>
      <p:sp>
        <p:nvSpPr>
          <p:cNvPr id="259" name="TextBox 258"/>
          <p:cNvSpPr txBox="1"/>
          <p:nvPr/>
        </p:nvSpPr>
        <p:spPr>
          <a:xfrm>
            <a:off x="4086525" y="1138113"/>
            <a:ext cx="1533553" cy="669414"/>
          </a:xfrm>
          <a:prstGeom prst="rect">
            <a:avLst/>
          </a:prstGeom>
          <a:noFill/>
        </p:spPr>
        <p:txBody>
          <a:bodyPr wrap="square" rtlCol="0">
            <a:spAutoFit/>
          </a:bodyPr>
          <a:lstStyle/>
          <a:p>
            <a:r>
              <a:rPr lang="en-IN" sz="1050" b="1" dirty="0">
                <a:solidFill>
                  <a:schemeClr val="accent3">
                    <a:lumMod val="75000"/>
                  </a:schemeClr>
                </a:solidFill>
                <a:latin typeface="Arial" pitchFamily="34" charset="0"/>
                <a:cs typeface="Arial" pitchFamily="34" charset="0"/>
              </a:rPr>
              <a:t>May 2020</a:t>
            </a:r>
          </a:p>
          <a:p>
            <a:r>
              <a:rPr lang="en-US" sz="900" dirty="0">
                <a:solidFill>
                  <a:schemeClr val="tx2"/>
                </a:solidFill>
              </a:rPr>
              <a:t>Seasonal businesses, stores with curbside pickup begin to open</a:t>
            </a:r>
            <a:endParaRPr lang="en-IN" sz="1050" b="1" dirty="0">
              <a:solidFill>
                <a:schemeClr val="accent3">
                  <a:lumMod val="75000"/>
                </a:schemeClr>
              </a:solidFill>
            </a:endParaRPr>
          </a:p>
        </p:txBody>
      </p:sp>
      <p:sp>
        <p:nvSpPr>
          <p:cNvPr id="262" name="TextBox 261"/>
          <p:cNvSpPr txBox="1"/>
          <p:nvPr/>
        </p:nvSpPr>
        <p:spPr>
          <a:xfrm>
            <a:off x="6622708" y="856116"/>
            <a:ext cx="1733533" cy="946413"/>
          </a:xfrm>
          <a:prstGeom prst="rect">
            <a:avLst/>
          </a:prstGeom>
          <a:noFill/>
        </p:spPr>
        <p:txBody>
          <a:bodyPr wrap="square" rtlCol="0">
            <a:spAutoFit/>
          </a:bodyPr>
          <a:lstStyle/>
          <a:p>
            <a:r>
              <a:rPr lang="en-IN" sz="1050" b="1" dirty="0">
                <a:solidFill>
                  <a:schemeClr val="accent4"/>
                </a:solidFill>
                <a:latin typeface="Arial" pitchFamily="34" charset="0"/>
                <a:cs typeface="Arial" pitchFamily="34" charset="0"/>
              </a:rPr>
              <a:t>Sept 2020</a:t>
            </a:r>
          </a:p>
          <a:p>
            <a:r>
              <a:rPr lang="en-US" sz="900" dirty="0">
                <a:solidFill>
                  <a:schemeClr val="tx2"/>
                </a:solidFill>
              </a:rPr>
              <a:t>Schools reopen in various combinations of virtual and in-class learning; Hotspots begin to emerge, and by month end 2nd wave</a:t>
            </a:r>
            <a:endParaRPr lang="en-IN" sz="1050" b="1" dirty="0">
              <a:solidFill>
                <a:schemeClr val="accent4"/>
              </a:solidFill>
            </a:endParaRPr>
          </a:p>
        </p:txBody>
      </p:sp>
      <p:sp>
        <p:nvSpPr>
          <p:cNvPr id="265" name="TextBox 264"/>
          <p:cNvSpPr txBox="1"/>
          <p:nvPr/>
        </p:nvSpPr>
        <p:spPr>
          <a:xfrm>
            <a:off x="745227" y="2993401"/>
            <a:ext cx="1878585" cy="1084912"/>
          </a:xfrm>
          <a:prstGeom prst="rect">
            <a:avLst/>
          </a:prstGeom>
          <a:noFill/>
        </p:spPr>
        <p:txBody>
          <a:bodyPr wrap="square" rtlCol="0">
            <a:spAutoFit/>
          </a:bodyPr>
          <a:lstStyle/>
          <a:p>
            <a:pPr algn="r"/>
            <a:r>
              <a:rPr lang="en-IN" sz="1050" b="1" dirty="0">
                <a:solidFill>
                  <a:schemeClr val="accent2"/>
                </a:solidFill>
                <a:latin typeface="Arial" pitchFamily="34" charset="0"/>
                <a:cs typeface="Arial" pitchFamily="34" charset="0"/>
              </a:rPr>
              <a:t>March – April 2020</a:t>
            </a:r>
          </a:p>
          <a:p>
            <a:pPr algn="r"/>
            <a:r>
              <a:rPr lang="en-US" sz="900" dirty="0">
                <a:solidFill>
                  <a:schemeClr val="tx2"/>
                </a:solidFill>
              </a:rPr>
              <a:t>State of emergency, businesses and schools closed down across the country, Parliament shuts down for five weeks, border closed to all non-essential travel. By the end of April 3 million</a:t>
            </a:r>
            <a:endParaRPr lang="en-IN" sz="1050" dirty="0">
              <a:solidFill>
                <a:schemeClr val="tx2"/>
              </a:solidFill>
              <a:latin typeface="Arial" pitchFamily="34" charset="0"/>
              <a:cs typeface="Arial" pitchFamily="34" charset="0"/>
            </a:endParaRPr>
          </a:p>
        </p:txBody>
      </p:sp>
      <p:sp>
        <p:nvSpPr>
          <p:cNvPr id="268" name="TextBox 267"/>
          <p:cNvSpPr txBox="1"/>
          <p:nvPr/>
        </p:nvSpPr>
        <p:spPr>
          <a:xfrm>
            <a:off x="3277307" y="3086516"/>
            <a:ext cx="1733533" cy="669414"/>
          </a:xfrm>
          <a:prstGeom prst="rect">
            <a:avLst/>
          </a:prstGeom>
          <a:noFill/>
        </p:spPr>
        <p:txBody>
          <a:bodyPr wrap="square" rtlCol="0">
            <a:spAutoFit/>
          </a:bodyPr>
          <a:lstStyle/>
          <a:p>
            <a:pPr algn="r"/>
            <a:r>
              <a:rPr lang="en-IN" sz="1050" b="1" dirty="0">
                <a:solidFill>
                  <a:schemeClr val="accent1"/>
                </a:solidFill>
                <a:latin typeface="Arial" pitchFamily="34" charset="0"/>
                <a:cs typeface="Arial" pitchFamily="34" charset="0"/>
              </a:rPr>
              <a:t>Jun – Aug 2020</a:t>
            </a:r>
          </a:p>
          <a:p>
            <a:pPr algn="r"/>
            <a:r>
              <a:rPr lang="en-US" sz="900" dirty="0">
                <a:solidFill>
                  <a:schemeClr val="tx2"/>
                </a:solidFill>
              </a:rPr>
              <a:t>Case numbers low, businesses reopened under social distancing restrictions</a:t>
            </a:r>
            <a:endParaRPr lang="en-IN" sz="1050" dirty="0">
              <a:solidFill>
                <a:schemeClr val="tx2"/>
              </a:solidFill>
              <a:latin typeface="Arial" pitchFamily="34" charset="0"/>
              <a:cs typeface="Arial" pitchFamily="34" charset="0"/>
            </a:endParaRPr>
          </a:p>
        </p:txBody>
      </p:sp>
      <p:sp>
        <p:nvSpPr>
          <p:cNvPr id="271" name="TextBox 270"/>
          <p:cNvSpPr txBox="1"/>
          <p:nvPr/>
        </p:nvSpPr>
        <p:spPr>
          <a:xfrm>
            <a:off x="6987470" y="3749436"/>
            <a:ext cx="1479743" cy="969496"/>
          </a:xfrm>
          <a:prstGeom prst="rect">
            <a:avLst/>
          </a:prstGeom>
          <a:noFill/>
        </p:spPr>
        <p:txBody>
          <a:bodyPr wrap="square" rtlCol="0">
            <a:spAutoFit/>
          </a:bodyPr>
          <a:lstStyle/>
          <a:p>
            <a:r>
              <a:rPr lang="en-IN" sz="1050" b="1" dirty="0">
                <a:solidFill>
                  <a:schemeClr val="accent2"/>
                </a:solidFill>
                <a:latin typeface="Arial" pitchFamily="34" charset="0"/>
                <a:cs typeface="Arial" pitchFamily="34" charset="0"/>
              </a:rPr>
              <a:t>October 2020 – now</a:t>
            </a:r>
          </a:p>
          <a:p>
            <a:r>
              <a:rPr lang="en-US" sz="900" dirty="0">
                <a:solidFill>
                  <a:schemeClr val="tx2"/>
                </a:solidFill>
              </a:rPr>
              <a:t>Case numbers surpass the first wave, restrictions begin to be reapplied in hot spots</a:t>
            </a:r>
            <a:endParaRPr lang="en-US" sz="900" dirty="0">
              <a:solidFill>
                <a:schemeClr val="tx2"/>
              </a:solidFill>
              <a:cs typeface="Arial"/>
            </a:endParaRPr>
          </a:p>
          <a:p>
            <a:pPr algn="r"/>
            <a:endParaRPr lang="en-IN" sz="1050" b="1" dirty="0">
              <a:solidFill>
                <a:schemeClr val="accent2"/>
              </a:solidFill>
            </a:endParaRPr>
          </a:p>
        </p:txBody>
      </p:sp>
      <p:sp>
        <p:nvSpPr>
          <p:cNvPr id="126" name="Oval 125">
            <a:extLst>
              <a:ext uri="{FF2B5EF4-FFF2-40B4-BE49-F238E27FC236}">
                <a16:creationId xmlns:a16="http://schemas.microsoft.com/office/drawing/2014/main" id="{5C036DEB-8462-4A1C-B9B5-AEDC2B754576}"/>
              </a:ext>
            </a:extLst>
          </p:cNvPr>
          <p:cNvSpPr/>
          <p:nvPr/>
        </p:nvSpPr>
        <p:spPr>
          <a:xfrm>
            <a:off x="2325615" y="2099604"/>
            <a:ext cx="789120" cy="789119"/>
          </a:xfrm>
          <a:prstGeom prst="ellipse">
            <a:avLst/>
          </a:prstGeom>
          <a:ln w="57150">
            <a:solidFill>
              <a:schemeClr val="bg1"/>
            </a:solid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IN" sz="2800" b="1" dirty="0">
                <a:latin typeface="Arial" pitchFamily="34" charset="0"/>
                <a:cs typeface="Arial" pitchFamily="34" charset="0"/>
              </a:rPr>
              <a:t>02</a:t>
            </a:r>
          </a:p>
        </p:txBody>
      </p:sp>
      <p:sp>
        <p:nvSpPr>
          <p:cNvPr id="127" name="Oval 126">
            <a:extLst>
              <a:ext uri="{FF2B5EF4-FFF2-40B4-BE49-F238E27FC236}">
                <a16:creationId xmlns:a16="http://schemas.microsoft.com/office/drawing/2014/main" id="{68BAE67A-C973-4D8B-9369-7A27A51B6F4D}"/>
              </a:ext>
            </a:extLst>
          </p:cNvPr>
          <p:cNvSpPr/>
          <p:nvPr/>
        </p:nvSpPr>
        <p:spPr>
          <a:xfrm>
            <a:off x="3582915" y="2099604"/>
            <a:ext cx="789120" cy="789119"/>
          </a:xfrm>
          <a:prstGeom prst="ellipse">
            <a:avLst/>
          </a:prstGeom>
          <a:ln w="57150">
            <a:solidFill>
              <a:schemeClr val="bg1"/>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IN" sz="2800" b="1" dirty="0">
                <a:latin typeface="Arial" pitchFamily="34" charset="0"/>
                <a:cs typeface="Arial" pitchFamily="34" charset="0"/>
              </a:rPr>
              <a:t>03</a:t>
            </a:r>
          </a:p>
        </p:txBody>
      </p:sp>
      <p:sp>
        <p:nvSpPr>
          <p:cNvPr id="128" name="Oval 127">
            <a:extLst>
              <a:ext uri="{FF2B5EF4-FFF2-40B4-BE49-F238E27FC236}">
                <a16:creationId xmlns:a16="http://schemas.microsoft.com/office/drawing/2014/main" id="{639D0F9B-754C-4F17-8BEE-04D5E7256523}"/>
              </a:ext>
            </a:extLst>
          </p:cNvPr>
          <p:cNvSpPr/>
          <p:nvPr/>
        </p:nvSpPr>
        <p:spPr>
          <a:xfrm>
            <a:off x="4779255" y="2099604"/>
            <a:ext cx="789120" cy="789119"/>
          </a:xfrm>
          <a:prstGeom prst="ellipse">
            <a:avLst/>
          </a:prstGeom>
          <a:ln w="57150">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IN" sz="2800" b="1" dirty="0">
                <a:latin typeface="Arial" pitchFamily="34" charset="0"/>
                <a:cs typeface="Arial" pitchFamily="34" charset="0"/>
              </a:rPr>
              <a:t>04</a:t>
            </a:r>
          </a:p>
        </p:txBody>
      </p:sp>
      <p:sp>
        <p:nvSpPr>
          <p:cNvPr id="129" name="Oval 128">
            <a:extLst>
              <a:ext uri="{FF2B5EF4-FFF2-40B4-BE49-F238E27FC236}">
                <a16:creationId xmlns:a16="http://schemas.microsoft.com/office/drawing/2014/main" id="{C88358FD-F99B-455B-8A43-DAA1C5EC91CC}"/>
              </a:ext>
            </a:extLst>
          </p:cNvPr>
          <p:cNvSpPr/>
          <p:nvPr/>
        </p:nvSpPr>
        <p:spPr>
          <a:xfrm>
            <a:off x="6067035" y="2099604"/>
            <a:ext cx="789120" cy="789119"/>
          </a:xfrm>
          <a:prstGeom prst="ellipse">
            <a:avLst/>
          </a:prstGeom>
          <a:ln w="57150">
            <a:solidFill>
              <a:schemeClr val="bg1"/>
            </a:solid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IN" sz="2800" b="1" dirty="0">
                <a:latin typeface="Arial" pitchFamily="34" charset="0"/>
                <a:cs typeface="Arial" pitchFamily="34" charset="0"/>
              </a:rPr>
              <a:t>05</a:t>
            </a:r>
          </a:p>
        </p:txBody>
      </p:sp>
      <p:sp>
        <p:nvSpPr>
          <p:cNvPr id="130" name="Oval 129">
            <a:extLst>
              <a:ext uri="{FF2B5EF4-FFF2-40B4-BE49-F238E27FC236}">
                <a16:creationId xmlns:a16="http://schemas.microsoft.com/office/drawing/2014/main" id="{7B3FA5B3-2790-4E28-84E4-4A6D262F5713}"/>
              </a:ext>
            </a:extLst>
          </p:cNvPr>
          <p:cNvSpPr/>
          <p:nvPr/>
        </p:nvSpPr>
        <p:spPr>
          <a:xfrm>
            <a:off x="7278615" y="2099604"/>
            <a:ext cx="789120" cy="789119"/>
          </a:xfrm>
          <a:prstGeom prst="ellipse">
            <a:avLst/>
          </a:prstGeom>
          <a:ln w="57150">
            <a:solidFill>
              <a:schemeClr val="bg1"/>
            </a:solid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IN" sz="2800" b="1" dirty="0">
                <a:latin typeface="Arial" pitchFamily="34" charset="0"/>
                <a:cs typeface="Arial" pitchFamily="34" charset="0"/>
              </a:rPr>
              <a:t>06</a:t>
            </a:r>
          </a:p>
        </p:txBody>
      </p:sp>
      <p:sp>
        <p:nvSpPr>
          <p:cNvPr id="100" name="TextBox 99">
            <a:extLst>
              <a:ext uri="{FF2B5EF4-FFF2-40B4-BE49-F238E27FC236}">
                <a16:creationId xmlns:a16="http://schemas.microsoft.com/office/drawing/2014/main" id="{DC2DC0E8-203F-4339-87E7-9A15615C44AF}"/>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68641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38BEB8-1690-4E80-86D2-F65D0D9B20BD}"/>
              </a:ext>
            </a:extLst>
          </p:cNvPr>
          <p:cNvSpPr>
            <a:spLocks noGrp="1"/>
          </p:cNvSpPr>
          <p:nvPr>
            <p:ph type="title"/>
          </p:nvPr>
        </p:nvSpPr>
        <p:spPr/>
        <p:txBody>
          <a:bodyPr/>
          <a:lstStyle/>
          <a:p>
            <a:r>
              <a:rPr lang="en-US" dirty="0"/>
              <a:t>Government Supports</a:t>
            </a:r>
          </a:p>
        </p:txBody>
      </p:sp>
      <p:sp>
        <p:nvSpPr>
          <p:cNvPr id="4" name="Text Placeholder 3">
            <a:extLst>
              <a:ext uri="{FF2B5EF4-FFF2-40B4-BE49-F238E27FC236}">
                <a16:creationId xmlns:a16="http://schemas.microsoft.com/office/drawing/2014/main" id="{8D1AA182-7961-4818-BE53-2C6DE39B34C3}"/>
              </a:ext>
            </a:extLst>
          </p:cNvPr>
          <p:cNvSpPr>
            <a:spLocks noGrp="1"/>
          </p:cNvSpPr>
          <p:nvPr>
            <p:ph type="body" sz="quarter" idx="10"/>
          </p:nvPr>
        </p:nvSpPr>
        <p:spPr>
          <a:xfrm>
            <a:off x="762000" y="1123950"/>
            <a:ext cx="5110163" cy="1963127"/>
          </a:xfrm>
        </p:spPr>
        <p:txBody>
          <a:bodyPr/>
          <a:lstStyle/>
          <a:p>
            <a:pPr marL="0" indent="0">
              <a:spcAft>
                <a:spcPts val="600"/>
              </a:spcAft>
              <a:buNone/>
            </a:pPr>
            <a:r>
              <a:rPr lang="en-US" sz="1400" b="1" dirty="0"/>
              <a:t>Mar. – June</a:t>
            </a:r>
            <a:r>
              <a:rPr lang="en-US" sz="1400" dirty="0"/>
              <a:t>: $Bs in support for businesses, individual workers, students, and for specific groups including seniors, disabled and Indigenous Communities, as well as certain enhanced benefits like childcare benefits </a:t>
            </a:r>
          </a:p>
          <a:p>
            <a:pPr marL="0" indent="0">
              <a:buNone/>
            </a:pPr>
            <a:r>
              <a:rPr lang="en-US" sz="1400" b="1" dirty="0"/>
              <a:t>Key personal supports</a:t>
            </a:r>
            <a:endParaRPr lang="en-US" sz="1400" b="1" dirty="0">
              <a:cs typeface="Arial"/>
            </a:endParaRPr>
          </a:p>
          <a:p>
            <a:pPr>
              <a:spcAft>
                <a:spcPts val="600"/>
              </a:spcAft>
            </a:pPr>
            <a:r>
              <a:rPr lang="en-US" sz="1400" dirty="0"/>
              <a:t>Canadian Emergency Response Benefit (CERB): $2,000 per month, taxable, for those who lost jobs due to COVID the program ended on Sept 27th, replaced with simplified Employment Insurance Benefits, comprised of the Canada Recovery Benefit (CRB), Canada Recovery Sickness Benefit (CRSB), and Canada Recovery Caregiving Benefit (CRCB)</a:t>
            </a:r>
            <a:endParaRPr lang="en-US" sz="1400" dirty="0">
              <a:cs typeface="Arial"/>
            </a:endParaRPr>
          </a:p>
          <a:p>
            <a:r>
              <a:rPr lang="en-US" sz="1400" dirty="0"/>
              <a:t>Canadian Emergency Student Benefit (CESB) $1,250 per 4-week period May to Sept.  ($2,000 if student has dependents or disability) </a:t>
            </a:r>
            <a:endParaRPr lang="en-US" sz="1400" dirty="0">
              <a:cs typeface="Arial"/>
            </a:endParaRPr>
          </a:p>
        </p:txBody>
      </p:sp>
      <p:pic>
        <p:nvPicPr>
          <p:cNvPr id="2" name="Picture 1" descr="Close-up of Canada's Federal Parliament Build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27018" y="1123949"/>
            <a:ext cx="3116982" cy="2543174"/>
          </a:xfrm>
          <a:prstGeom prst="rect">
            <a:avLst/>
          </a:prstGeom>
        </p:spPr>
      </p:pic>
      <p:sp>
        <p:nvSpPr>
          <p:cNvPr id="5" name="TextBox 4">
            <a:extLst>
              <a:ext uri="{FF2B5EF4-FFF2-40B4-BE49-F238E27FC236}">
                <a16:creationId xmlns:a16="http://schemas.microsoft.com/office/drawing/2014/main" id="{F41D1213-6EF0-452E-A330-B41F0CDFC76C}"/>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156438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33% say their stress level regarding </a:t>
            </a:r>
            <a:br>
              <a:rPr lang="en-US" dirty="0"/>
            </a:br>
            <a:r>
              <a:rPr lang="en-US" dirty="0"/>
              <a:t>money matters has increased due to COVID19</a:t>
            </a:r>
          </a:p>
        </p:txBody>
      </p:sp>
      <p:sp>
        <p:nvSpPr>
          <p:cNvPr id="3" name="Text Placeholder 2">
            <a:extLst>
              <a:ext uri="{FF2B5EF4-FFF2-40B4-BE49-F238E27FC236}">
                <a16:creationId xmlns:a16="http://schemas.microsoft.com/office/drawing/2014/main" id="{6A9A52AC-DE30-4067-9D21-57F3AF3E5DB6}"/>
              </a:ext>
            </a:extLst>
          </p:cNvPr>
          <p:cNvSpPr>
            <a:spLocks noGrp="1"/>
          </p:cNvSpPr>
          <p:nvPr>
            <p:ph type="body" sz="quarter" idx="10"/>
          </p:nvPr>
        </p:nvSpPr>
        <p:spPr>
          <a:xfrm>
            <a:off x="762000" y="2188308"/>
            <a:ext cx="2801815" cy="1078523"/>
          </a:xfrm>
        </p:spPr>
        <p:txBody>
          <a:bodyPr/>
          <a:lstStyle/>
          <a:p>
            <a:r>
              <a:rPr lang="en-US" sz="1600" dirty="0"/>
              <a:t>We saw a significant impact on stress people about money management.</a:t>
            </a:r>
          </a:p>
        </p:txBody>
      </p:sp>
      <p:graphicFrame>
        <p:nvGraphicFramePr>
          <p:cNvPr id="17" name="Chart 16" descr="Stress regarding money matters due to COVID-19">
            <a:extLst>
              <a:ext uri="{FF2B5EF4-FFF2-40B4-BE49-F238E27FC236}">
                <a16:creationId xmlns:a16="http://schemas.microsoft.com/office/drawing/2014/main" id="{9B63BCAF-E116-40F0-B92F-6A1FB57316A8}"/>
              </a:ext>
            </a:extLst>
          </p:cNvPr>
          <p:cNvGraphicFramePr/>
          <p:nvPr>
            <p:extLst>
              <p:ext uri="{D42A27DB-BD31-4B8C-83A1-F6EECF244321}">
                <p14:modId xmlns:p14="http://schemas.microsoft.com/office/powerpoint/2010/main" val="3506305294"/>
              </p:ext>
            </p:extLst>
          </p:nvPr>
        </p:nvGraphicFramePr>
        <p:xfrm>
          <a:off x="2855826" y="1504950"/>
          <a:ext cx="5829300" cy="30332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2B87344-6D2E-42DF-90EF-E035E634C938}"/>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392056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Job Loss or Reduction in Hours</a:t>
            </a:r>
          </a:p>
        </p:txBody>
      </p:sp>
      <p:graphicFrame>
        <p:nvGraphicFramePr>
          <p:cNvPr id="2" name="Chart 1" descr="Percentage of respondents that experienced job loss or a reduction in hours">
            <a:extLst>
              <a:ext uri="{FF2B5EF4-FFF2-40B4-BE49-F238E27FC236}">
                <a16:creationId xmlns:a16="http://schemas.microsoft.com/office/drawing/2014/main" id="{0680BD40-F571-4ECD-B588-DCAE2DE71316}"/>
              </a:ext>
            </a:extLst>
          </p:cNvPr>
          <p:cNvGraphicFramePr/>
          <p:nvPr>
            <p:extLst>
              <p:ext uri="{D42A27DB-BD31-4B8C-83A1-F6EECF244321}">
                <p14:modId xmlns:p14="http://schemas.microsoft.com/office/powerpoint/2010/main" val="502455321"/>
              </p:ext>
            </p:extLst>
          </p:nvPr>
        </p:nvGraphicFramePr>
        <p:xfrm>
          <a:off x="137381" y="960665"/>
          <a:ext cx="4106737"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Breakdown of respondents that experienced job loss or a reduction in hours"/>
          <p:cNvGraphicFramePr/>
          <p:nvPr>
            <p:extLst>
              <p:ext uri="{D42A27DB-BD31-4B8C-83A1-F6EECF244321}">
                <p14:modId xmlns:p14="http://schemas.microsoft.com/office/powerpoint/2010/main" val="595058636"/>
              </p:ext>
            </p:extLst>
          </p:nvPr>
        </p:nvGraphicFramePr>
        <p:xfrm>
          <a:off x="4572000" y="960665"/>
          <a:ext cx="4267200" cy="312243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67BC4636-081D-450A-A210-213FEB30DB20}"/>
              </a:ext>
            </a:extLst>
          </p:cNvPr>
          <p:cNvSpPr>
            <a:spLocks noGrp="1"/>
          </p:cNvSpPr>
          <p:nvPr>
            <p:ph type="body" sz="quarter" idx="10"/>
          </p:nvPr>
        </p:nvSpPr>
        <p:spPr>
          <a:xfrm>
            <a:off x="762000" y="4182835"/>
            <a:ext cx="7543800" cy="796610"/>
          </a:xfrm>
        </p:spPr>
        <p:txBody>
          <a:bodyPr/>
          <a:lstStyle/>
          <a:p>
            <a:pPr marL="285750" indent="-285750">
              <a:spcBef>
                <a:spcPts val="600"/>
              </a:spcBef>
            </a:pPr>
            <a:r>
              <a:rPr lang="en-US" sz="1200" dirty="0"/>
              <a:t>31% of our respondents experienced job loss or reduction in hours; half of these workers were under 35.   </a:t>
            </a:r>
          </a:p>
          <a:p>
            <a:pPr marL="285750" indent="-285750">
              <a:spcBef>
                <a:spcPts val="600"/>
              </a:spcBef>
              <a:spcAft>
                <a:spcPts val="600"/>
              </a:spcAft>
            </a:pPr>
            <a:r>
              <a:rPr lang="en-US" sz="1200" dirty="0"/>
              <a:t>Workers under 35 were 3 times more likely to experience either a temporary job loss or reduction in hours as compared to workers 55 years of age and older.</a:t>
            </a:r>
          </a:p>
        </p:txBody>
      </p:sp>
      <p:sp>
        <p:nvSpPr>
          <p:cNvPr id="6" name="TextBox 5">
            <a:extLst>
              <a:ext uri="{FF2B5EF4-FFF2-40B4-BE49-F238E27FC236}">
                <a16:creationId xmlns:a16="http://schemas.microsoft.com/office/drawing/2014/main" id="{CCF1DDBB-62C3-4961-8735-1E19FB3F9C71}"/>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7775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22% of Respondents Received a Federal </a:t>
            </a:r>
            <a:br>
              <a:rPr lang="en-US" sz="2400" dirty="0"/>
            </a:br>
            <a:r>
              <a:rPr lang="en-US" sz="2400" dirty="0"/>
              <a:t>COVID-19 related Employment Benefit</a:t>
            </a:r>
          </a:p>
        </p:txBody>
      </p:sp>
      <p:graphicFrame>
        <p:nvGraphicFramePr>
          <p:cNvPr id="16" name="Chart 15" descr="Percentage of respondents that received a COVID-19 benefit from the federal government">
            <a:extLst>
              <a:ext uri="{FF2B5EF4-FFF2-40B4-BE49-F238E27FC236}">
                <a16:creationId xmlns:a16="http://schemas.microsoft.com/office/drawing/2014/main" id="{DEB5EC58-848A-492C-B25B-1FCC17A72334}"/>
              </a:ext>
            </a:extLst>
          </p:cNvPr>
          <p:cNvGraphicFramePr/>
          <p:nvPr>
            <p:extLst>
              <p:ext uri="{D42A27DB-BD31-4B8C-83A1-F6EECF244321}">
                <p14:modId xmlns:p14="http://schemas.microsoft.com/office/powerpoint/2010/main" val="2760030628"/>
              </p:ext>
            </p:extLst>
          </p:nvPr>
        </p:nvGraphicFramePr>
        <p:xfrm>
          <a:off x="423847" y="1295399"/>
          <a:ext cx="4396270" cy="3917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Breakdown of benefits by those respondents that received a benefit"/>
          <p:cNvGraphicFramePr/>
          <p:nvPr>
            <p:extLst>
              <p:ext uri="{D42A27DB-BD31-4B8C-83A1-F6EECF244321}">
                <p14:modId xmlns:p14="http://schemas.microsoft.com/office/powerpoint/2010/main" val="330823398"/>
              </p:ext>
            </p:extLst>
          </p:nvPr>
        </p:nvGraphicFramePr>
        <p:xfrm>
          <a:off x="4951730" y="1753235"/>
          <a:ext cx="4267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77CEADB-58CE-4128-9919-BAB57DA154D5}"/>
              </a:ext>
              <a:ext uri="{C183D7F6-B498-43B3-948B-1728B52AA6E4}">
                <adec:decorative xmlns:adec="http://schemas.microsoft.com/office/drawing/2017/decorative" val="1"/>
              </a:ext>
            </a:extLst>
          </p:cNvPr>
          <p:cNvSpPr txBox="1"/>
          <p:nvPr/>
        </p:nvSpPr>
        <p:spPr>
          <a:xfrm>
            <a:off x="6877512" y="4920794"/>
            <a:ext cx="2028119" cy="169277"/>
          </a:xfrm>
          <a:prstGeom prst="rect">
            <a:avLst/>
          </a:prstGeom>
        </p:spPr>
        <p:txBody>
          <a:bodyPr wrap="none" rtlCol="0">
            <a:spAutoFit/>
          </a:bodyPr>
          <a:lstStyle/>
          <a:p>
            <a:pPr marL="0" indent="0" algn="l">
              <a:spcBef>
                <a:spcPts val="900"/>
              </a:spcBef>
              <a:spcAft>
                <a:spcPts val="450"/>
              </a:spcAft>
              <a:buClr>
                <a:schemeClr val="tx1">
                  <a:lumMod val="75000"/>
                  <a:lumOff val="25000"/>
                </a:schemeClr>
              </a:buClr>
              <a:buNone/>
            </a:pPr>
            <a:r>
              <a:rPr lang="en-US" sz="500" dirty="0">
                <a:solidFill>
                  <a:schemeClr val="tx1">
                    <a:lumMod val="75000"/>
                    <a:lumOff val="25000"/>
                  </a:schemeClr>
                </a:solidFill>
              </a:rPr>
              <a:t>Copyright © 2021 Chartered Professional Accountants of Canada</a:t>
            </a:r>
          </a:p>
        </p:txBody>
      </p:sp>
    </p:spTree>
    <p:extLst>
      <p:ext uri="{BB962C8B-B14F-4D97-AF65-F5344CB8AC3E}">
        <p14:creationId xmlns:p14="http://schemas.microsoft.com/office/powerpoint/2010/main" val="869963687"/>
      </p:ext>
    </p:extLst>
  </p:cSld>
  <p:clrMapOvr>
    <a:masterClrMapping/>
  </p:clrMapOvr>
</p:sld>
</file>

<file path=ppt/theme/theme1.xml><?xml version="1.0" encoding="utf-8"?>
<a:theme xmlns:a="http://schemas.openxmlformats.org/drawingml/2006/main" name="Template - EN">
  <a:themeElements>
    <a:clrScheme name="Custom 1">
      <a:dk1>
        <a:srgbClr val="262626"/>
      </a:dk1>
      <a:lt1>
        <a:srgbClr val="FFFFFF"/>
      </a:lt1>
      <a:dk2>
        <a:srgbClr val="262626"/>
      </a:dk2>
      <a:lt2>
        <a:srgbClr val="FFFFFF"/>
      </a:lt2>
      <a:accent1>
        <a:srgbClr val="006FBA"/>
      </a:accent1>
      <a:accent2>
        <a:srgbClr val="007397"/>
      </a:accent2>
      <a:accent3>
        <a:srgbClr val="009A49"/>
      </a:accent3>
      <a:accent4>
        <a:srgbClr val="43B02A"/>
      </a:accent4>
      <a:accent5>
        <a:srgbClr val="68C8C6"/>
      </a:accent5>
      <a:accent6>
        <a:srgbClr val="168EA6"/>
      </a:accent6>
      <a:hlink>
        <a:srgbClr val="FFFFFF"/>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noFill/>
          <a:round/>
          <a:headEnd/>
          <a:tailEnd/>
        </a:ln>
      </a:spPr>
      <a:bodyPr vert="horz" wrap="none" lIns="91440" tIns="45720" rIns="91440" bIns="45720" numCol="1" rtlCol="0" anchor="ctr" anchorCtr="1" compatLnSpc="1">
        <a:prstTxWarp prst="textNoShape">
          <a:avLst/>
        </a:prstTxWarp>
      </a:bodyPr>
      <a:lstStyle>
        <a:defPPr algn="ctr">
          <a:defRPr sz="1200" b="1" dirty="0" smtClean="0">
            <a:solidFill>
              <a:schemeClr val="tx1">
                <a:lumMod val="75000"/>
                <a:lumOff val="25000"/>
              </a:schemeClr>
            </a:solidFill>
          </a:defRPr>
        </a:defPPr>
      </a:lstStyle>
    </a:spDef>
    <a:txDef>
      <a:spPr bwMode="auto">
        <a:noFill/>
        <a:ln w="9525" cap="flat" cmpd="sng" algn="ctr">
          <a:noFill/>
          <a:prstDash val="solid"/>
          <a:round/>
          <a:headEnd type="none" w="med" len="med"/>
          <a:tailEnd type="none" w="med" len="med"/>
        </a:ln>
      </a:spPr>
      <a:bodyPr anchor="ctr"/>
      <a:lstStyle>
        <a:defPPr algn="l">
          <a:defRPr sz="1800" i="1" dirty="0">
            <a:solidFill>
              <a:schemeClr val="tx1">
                <a:lumMod val="75000"/>
                <a:lumOff val="25000"/>
              </a:schemeClr>
            </a:solidFill>
          </a:defRPr>
        </a:defPPr>
      </a:lstStyle>
      <a:style>
        <a:lnRef idx="0">
          <a:scrgbClr r="0" g="0" b="0"/>
        </a:lnRef>
        <a:fillRef idx="0">
          <a:scrgbClr r="0" g="0" b="0"/>
        </a:fillRef>
        <a:effectRef idx="0">
          <a:scrgbClr r="0" g="0" b="0"/>
        </a:effectRef>
        <a:fontRef idx="minor">
          <a:schemeClr val="accent4"/>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1956</Words>
  <Application>Microsoft Office PowerPoint</Application>
  <PresentationFormat>On-screen Show (16:9)</PresentationFormat>
  <Paragraphs>238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Symbol</vt:lpstr>
      <vt:lpstr>Wingdings</vt:lpstr>
      <vt:lpstr>Template - EN</vt:lpstr>
      <vt:lpstr>2020 Canadian Finance Study and the Canadian Experience November 5, 2020</vt:lpstr>
      <vt:lpstr>Today’s Agenda</vt:lpstr>
      <vt:lpstr>2020 CPA Canada Canadian Finance Study </vt:lpstr>
      <vt:lpstr>The impact of COVID-19</vt:lpstr>
      <vt:lpstr>The Canadian COVID Experience  </vt:lpstr>
      <vt:lpstr>Government Supports</vt:lpstr>
      <vt:lpstr>33% say their stress level regarding  money matters has increased due to COVID19</vt:lpstr>
      <vt:lpstr>Job Loss or Reduction in Hours</vt:lpstr>
      <vt:lpstr>22% of Respondents Received a Federal  COVID-19 related Employment Benefit</vt:lpstr>
      <vt:lpstr>% Receiving Federal COVID-19 Benefits  by Region and Age</vt:lpstr>
      <vt:lpstr>Income has Declined for 31% of Respondents</vt:lpstr>
      <vt:lpstr>26% say their financial situation  is worse than a year ago.</vt:lpstr>
      <vt:lpstr>Impact of COVID on spending and saving </vt:lpstr>
      <vt:lpstr>21% of pre-retired respondents expect  to delay retirement </vt:lpstr>
      <vt:lpstr>2020 snapshot of financial attitudes,  habits, capability and confidence</vt:lpstr>
      <vt:lpstr>Greatest Sources of Financial Stress</vt:lpstr>
      <vt:lpstr>Confidence in knowledge and skills: Comparing to 2018 </vt:lpstr>
      <vt:lpstr>Whether Stick to a Household Budget</vt:lpstr>
      <vt:lpstr>Savings in the Last Five Years </vt:lpstr>
      <vt:lpstr>Types of Investments or Accounts</vt:lpstr>
      <vt:lpstr>Concerns About the Future and Debt</vt:lpstr>
      <vt:lpstr>Preparing for the road ahead</vt:lpstr>
      <vt:lpstr>Resources</vt:lpstr>
      <vt:lpstr>Thank You financialliteracy@cpacanada.ca </vt:lpstr>
    </vt:vector>
  </TitlesOfParts>
  <Company>CPA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Canadian Finance Study and the Canadian Experience</dc:title>
  <dc:subject>Présentation sur la gestion de l’argent.</dc:subject>
  <dc:creator/>
  <cp:keywords>CPA Canada, Financial Liteacy, financial literacy survey, 2020 Canadian finance study</cp:keywords>
  <cp:lastModifiedBy>Odette Lawrence</cp:lastModifiedBy>
  <cp:revision>1</cp:revision>
  <dcterms:created xsi:type="dcterms:W3CDTF">2021-02-01T14:03:38Z</dcterms:created>
  <dcterms:modified xsi:type="dcterms:W3CDTF">2021-02-01T14:06:50Z</dcterms:modified>
  <cp:category>Financial Literacy</cp:category>
</cp:coreProperties>
</file>